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5" r:id="rId4"/>
    <p:sldId id="259" r:id="rId5"/>
    <p:sldId id="346" r:id="rId6"/>
    <p:sldId id="347" r:id="rId7"/>
    <p:sldId id="316" r:id="rId8"/>
    <p:sldId id="260" r:id="rId9"/>
    <p:sldId id="317" r:id="rId10"/>
    <p:sldId id="261" r:id="rId11"/>
    <p:sldId id="318" r:id="rId12"/>
    <p:sldId id="262" r:id="rId13"/>
    <p:sldId id="319" r:id="rId14"/>
    <p:sldId id="263" r:id="rId15"/>
    <p:sldId id="320" r:id="rId16"/>
    <p:sldId id="313" r:id="rId17"/>
    <p:sldId id="264" r:id="rId18"/>
    <p:sldId id="321" r:id="rId19"/>
    <p:sldId id="265" r:id="rId20"/>
    <p:sldId id="322" r:id="rId21"/>
    <p:sldId id="266" r:id="rId22"/>
    <p:sldId id="323" r:id="rId23"/>
    <p:sldId id="267" r:id="rId24"/>
    <p:sldId id="325" r:id="rId25"/>
    <p:sldId id="269" r:id="rId26"/>
    <p:sldId id="326" r:id="rId27"/>
    <p:sldId id="270" r:id="rId28"/>
    <p:sldId id="327" r:id="rId29"/>
    <p:sldId id="271" r:id="rId30"/>
    <p:sldId id="272" r:id="rId31"/>
    <p:sldId id="274" r:id="rId32"/>
    <p:sldId id="348" r:id="rId33"/>
    <p:sldId id="349" r:id="rId34"/>
    <p:sldId id="275" r:id="rId35"/>
    <p:sldId id="328" r:id="rId36"/>
    <p:sldId id="279" r:id="rId37"/>
    <p:sldId id="329" r:id="rId38"/>
    <p:sldId id="280" r:id="rId39"/>
    <p:sldId id="330" r:id="rId40"/>
    <p:sldId id="281" r:id="rId41"/>
    <p:sldId id="331" r:id="rId42"/>
    <p:sldId id="282" r:id="rId43"/>
    <p:sldId id="283" r:id="rId44"/>
    <p:sldId id="350" r:id="rId45"/>
    <p:sldId id="351" r:id="rId46"/>
    <p:sldId id="286" r:id="rId47"/>
    <p:sldId id="333" r:id="rId48"/>
    <p:sldId id="287" r:id="rId49"/>
    <p:sldId id="334" r:id="rId50"/>
    <p:sldId id="288" r:id="rId51"/>
    <p:sldId id="290" r:id="rId52"/>
    <p:sldId id="289" r:id="rId53"/>
    <p:sldId id="291" r:id="rId54"/>
    <p:sldId id="335" r:id="rId55"/>
    <p:sldId id="292" r:id="rId56"/>
    <p:sldId id="336" r:id="rId57"/>
    <p:sldId id="293" r:id="rId58"/>
    <p:sldId id="337" r:id="rId59"/>
    <p:sldId id="294" r:id="rId60"/>
    <p:sldId id="338" r:id="rId61"/>
    <p:sldId id="295" r:id="rId62"/>
    <p:sldId id="296" r:id="rId63"/>
    <p:sldId id="299" r:id="rId64"/>
    <p:sldId id="297" r:id="rId65"/>
    <p:sldId id="339" r:id="rId66"/>
    <p:sldId id="301" r:id="rId67"/>
    <p:sldId id="340" r:id="rId68"/>
    <p:sldId id="300" r:id="rId69"/>
    <p:sldId id="341" r:id="rId70"/>
    <p:sldId id="302" r:id="rId71"/>
    <p:sldId id="303" r:id="rId72"/>
    <p:sldId id="352" r:id="rId73"/>
    <p:sldId id="305" r:id="rId74"/>
    <p:sldId id="342" r:id="rId75"/>
    <p:sldId id="308" r:id="rId76"/>
    <p:sldId id="343" r:id="rId77"/>
    <p:sldId id="306" r:id="rId78"/>
    <p:sldId id="344" r:id="rId79"/>
    <p:sldId id="307"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3" autoAdjust="0"/>
    <p:restoredTop sz="94660"/>
  </p:normalViewPr>
  <p:slideViewPr>
    <p:cSldViewPr snapToGrid="0">
      <p:cViewPr varScale="1">
        <p:scale>
          <a:sx n="67" d="100"/>
          <a:sy n="67" d="100"/>
        </p:scale>
        <p:origin x="6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JCM OSCE</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PWH A&amp;E </a:t>
            </a:r>
          </a:p>
          <a:p>
            <a:r>
              <a:rPr lang="en-US" dirty="0">
                <a:latin typeface="Times New Roman" panose="02020603050405020304" pitchFamily="18" charset="0"/>
                <a:cs typeface="Times New Roman" panose="02020603050405020304" pitchFamily="18" charset="0"/>
              </a:rPr>
              <a:t>7 August 2019</a:t>
            </a:r>
          </a:p>
        </p:txBody>
      </p:sp>
    </p:spTree>
    <p:extLst>
      <p:ext uri="{BB962C8B-B14F-4D97-AF65-F5344CB8AC3E}">
        <p14:creationId xmlns:p14="http://schemas.microsoft.com/office/powerpoint/2010/main" val="17317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possible pathogens?</a:t>
            </a:r>
          </a:p>
        </p:txBody>
      </p:sp>
      <p:sp>
        <p:nvSpPr>
          <p:cNvPr id="3" name="Content Placeholder 2"/>
          <p:cNvSpPr>
            <a:spLocks noGrp="1"/>
          </p:cNvSpPr>
          <p:nvPr>
            <p:ph idx="1"/>
          </p:nvPr>
        </p:nvSpPr>
        <p:spPr>
          <a:xfrm>
            <a:off x="677334" y="1628385"/>
            <a:ext cx="8596668" cy="4215462"/>
          </a:xfrm>
        </p:spPr>
        <p:txBody>
          <a:bodyPr>
            <a:normAutofit/>
          </a:bodyPr>
          <a:lstStyle/>
          <a:p>
            <a:r>
              <a:rPr lang="en-US" sz="2000" dirty="0">
                <a:latin typeface="Times New Roman" panose="02020603050405020304" pitchFamily="18" charset="0"/>
                <a:cs typeface="Times New Roman" panose="02020603050405020304" pitchFamily="18" charset="0"/>
              </a:rPr>
              <a:t>●Enteric gram-negative bacilli, particularly following urinary tract instrumentation</a:t>
            </a:r>
          </a:p>
          <a:p>
            <a:r>
              <a:rPr lang="en-US" sz="2000" dirty="0">
                <a:latin typeface="Times New Roman" panose="02020603050405020304" pitchFamily="18" charset="0"/>
                <a:cs typeface="Times New Roman" panose="02020603050405020304" pitchFamily="18" charset="0"/>
              </a:rPr>
              <a:t>●Pyogenic streptococci, including groups B and C/G, especially in patients with diabetes mellitus </a:t>
            </a:r>
          </a:p>
          <a:p>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Pseudomonas aeruginosa, </a:t>
            </a:r>
            <a:r>
              <a:rPr lang="en-US" sz="2000" dirty="0">
                <a:latin typeface="Times New Roman" panose="02020603050405020304" pitchFamily="18" charset="0"/>
                <a:cs typeface="Times New Roman" panose="02020603050405020304" pitchFamily="18" charset="0"/>
              </a:rPr>
              <a:t>coagulase-negative staphylococci, and </a:t>
            </a:r>
            <a:r>
              <a:rPr lang="en-US" sz="2000" i="1" dirty="0">
                <a:latin typeface="Times New Roman" panose="02020603050405020304" pitchFamily="18" charset="0"/>
                <a:cs typeface="Times New Roman" panose="02020603050405020304" pitchFamily="18" charset="0"/>
              </a:rPr>
              <a:t>Candida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spp</a:t>
            </a:r>
            <a:r>
              <a:rPr lang="en-US" sz="2000" dirty="0">
                <a:latin typeface="Times New Roman" panose="02020603050405020304" pitchFamily="18" charset="0"/>
                <a:cs typeface="Times New Roman" panose="02020603050405020304" pitchFamily="18" charset="0"/>
              </a:rPr>
              <a:t>, especially in association with intravascular access, sepsis, or injection drug use</a:t>
            </a:r>
          </a:p>
          <a:p>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Nonpyogenic</a:t>
            </a:r>
            <a:r>
              <a:rPr lang="en-US" sz="2000" dirty="0">
                <a:latin typeface="Times New Roman" panose="02020603050405020304" pitchFamily="18" charset="0"/>
                <a:cs typeface="Times New Roman" panose="02020603050405020304" pitchFamily="18" charset="0"/>
              </a:rPr>
              <a:t> streptococci, including </a:t>
            </a:r>
            <a:r>
              <a:rPr lang="en-US" sz="2000" dirty="0" err="1">
                <a:latin typeface="Times New Roman" panose="02020603050405020304" pitchFamily="18" charset="0"/>
                <a:cs typeface="Times New Roman" panose="02020603050405020304" pitchFamily="18" charset="0"/>
              </a:rPr>
              <a:t>viridans</a:t>
            </a:r>
            <a:r>
              <a:rPr lang="en-US" sz="2000" dirty="0">
                <a:latin typeface="Times New Roman" panose="02020603050405020304" pitchFamily="18" charset="0"/>
                <a:cs typeface="Times New Roman" panose="02020603050405020304" pitchFamily="18" charset="0"/>
              </a:rPr>
              <a:t> group, </a:t>
            </a:r>
            <a:r>
              <a:rPr lang="en-US" sz="2000" dirty="0" err="1">
                <a:latin typeface="Times New Roman" panose="02020603050405020304" pitchFamily="18" charset="0"/>
                <a:cs typeface="Times New Roman" panose="02020603050405020304" pitchFamily="18" charset="0"/>
              </a:rPr>
              <a:t>milleri</a:t>
            </a:r>
            <a:r>
              <a:rPr lang="en-US" sz="2000" dirty="0">
                <a:latin typeface="Times New Roman" panose="02020603050405020304" pitchFamily="18" charset="0"/>
                <a:cs typeface="Times New Roman" panose="02020603050405020304" pitchFamily="18" charset="0"/>
              </a:rPr>
              <a:t> group, </a:t>
            </a:r>
            <a:r>
              <a:rPr lang="en-US" sz="2000" i="1" dirty="0">
                <a:latin typeface="Times New Roman" panose="02020603050405020304" pitchFamily="18" charset="0"/>
                <a:cs typeface="Times New Roman" panose="02020603050405020304" pitchFamily="18" charset="0"/>
              </a:rPr>
              <a:t>Streptococcus </a:t>
            </a:r>
            <a:r>
              <a:rPr lang="en-US" sz="2000" i="1" dirty="0" err="1">
                <a:latin typeface="Times New Roman" panose="02020603050405020304" pitchFamily="18" charset="0"/>
                <a:cs typeface="Times New Roman" panose="02020603050405020304" pitchFamily="18" charset="0"/>
              </a:rPr>
              <a:t>bovis</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and enterococci </a:t>
            </a:r>
          </a:p>
          <a:p>
            <a:r>
              <a:rPr lang="en-US" sz="2000" dirty="0">
                <a:latin typeface="Times New Roman" panose="02020603050405020304" pitchFamily="18" charset="0"/>
                <a:cs typeface="Times New Roman" panose="02020603050405020304" pitchFamily="18" charset="0"/>
              </a:rPr>
              <a:t>●Tuberculous infection</a:t>
            </a:r>
          </a:p>
          <a:p>
            <a:endParaRPr lang="en-US" dirty="0"/>
          </a:p>
        </p:txBody>
      </p:sp>
    </p:spTree>
    <p:extLst>
      <p:ext uri="{BB962C8B-B14F-4D97-AF65-F5344CB8AC3E}">
        <p14:creationId xmlns:p14="http://schemas.microsoft.com/office/powerpoint/2010/main" val="128821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would you manage the patient in A&amp;E?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9592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would you manage the patient in A&amp;E?</a:t>
            </a:r>
          </a:p>
        </p:txBody>
      </p:sp>
      <p:sp>
        <p:nvSpPr>
          <p:cNvPr id="3" name="Content Placeholder 2"/>
          <p:cNvSpPr>
            <a:spLocks noGrp="1"/>
          </p:cNvSpPr>
          <p:nvPr>
            <p:ph idx="1"/>
          </p:nvPr>
        </p:nvSpPr>
        <p:spPr>
          <a:xfrm>
            <a:off x="677334" y="1691015"/>
            <a:ext cx="8596668" cy="4484318"/>
          </a:xfrm>
        </p:spPr>
        <p:txBody>
          <a:bodyPr>
            <a:noAutofit/>
          </a:bodyPr>
          <a:lstStyle/>
          <a:p>
            <a:r>
              <a:rPr lang="en-US" sz="2400" dirty="0">
                <a:latin typeface="Times New Roman" panose="02020603050405020304" pitchFamily="18" charset="0"/>
                <a:cs typeface="Times New Roman" panose="02020603050405020304" pitchFamily="18" charset="0"/>
              </a:rPr>
              <a:t>Blood for CBC, ESR, CRP (WBC may be elevated or normal. ESR and CRP are useful for following the efficacy of therapy.</a:t>
            </a:r>
          </a:p>
          <a:p>
            <a:r>
              <a:rPr lang="en-US" sz="2400" dirty="0">
                <a:latin typeface="Times New Roman" panose="02020603050405020304" pitchFamily="18" charset="0"/>
                <a:cs typeface="Times New Roman" panose="02020603050405020304" pitchFamily="18" charset="0"/>
              </a:rPr>
              <a:t>Blood culture, urine culture</a:t>
            </a:r>
          </a:p>
          <a:p>
            <a:r>
              <a:rPr lang="en-US" sz="2400" dirty="0">
                <a:latin typeface="Times New Roman" panose="02020603050405020304" pitchFamily="18" charset="0"/>
                <a:cs typeface="Times New Roman" panose="02020603050405020304" pitchFamily="18" charset="0"/>
              </a:rPr>
              <a:t>Analgesic</a:t>
            </a:r>
          </a:p>
          <a:p>
            <a:r>
              <a:rPr lang="en-US" sz="2400" dirty="0">
                <a:latin typeface="Times New Roman" panose="02020603050405020304" pitchFamily="18" charset="0"/>
                <a:cs typeface="Times New Roman" panose="02020603050405020304" pitchFamily="18" charset="0"/>
              </a:rPr>
              <a:t>Empirical IV antibiotics (after blood culture): Vancomycin plus (</a:t>
            </a:r>
            <a:r>
              <a:rPr lang="en-US" sz="2400" dirty="0" err="1">
                <a:latin typeface="Times New Roman" panose="02020603050405020304" pitchFamily="18" charset="0"/>
                <a:cs typeface="Times New Roman" panose="02020603050405020304" pitchFamily="18" charset="0"/>
              </a:rPr>
              <a:t>cefotaxime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ceftazidime</a:t>
            </a:r>
            <a:r>
              <a:rPr lang="en-US" sz="2400" dirty="0">
                <a:latin typeface="Times New Roman" panose="02020603050405020304" pitchFamily="18" charset="0"/>
                <a:cs typeface="Times New Roman" panose="02020603050405020304" pitchFamily="18" charset="0"/>
              </a:rPr>
              <a:t>, ceftriaxone, </a:t>
            </a:r>
            <a:r>
              <a:rPr lang="en-US" sz="2400" dirty="0" err="1">
                <a:latin typeface="Times New Roman" panose="02020603050405020304" pitchFamily="18" charset="0"/>
                <a:cs typeface="Times New Roman" panose="02020603050405020304" pitchFamily="18" charset="0"/>
              </a:rPr>
              <a:t>cefepime</a:t>
            </a:r>
            <a:r>
              <a:rPr lang="en-US" sz="2400" dirty="0">
                <a:latin typeface="Times New Roman" panose="02020603050405020304" pitchFamily="18" charset="0"/>
                <a:cs typeface="Times New Roman" panose="02020603050405020304" pitchFamily="18" charset="0"/>
              </a:rPr>
              <a:t> or ciprofloxacin)</a:t>
            </a:r>
          </a:p>
          <a:p>
            <a:r>
              <a:rPr lang="en-US" sz="2400" dirty="0">
                <a:latin typeface="Times New Roman" panose="02020603050405020304" pitchFamily="18" charset="0"/>
                <a:cs typeface="Times New Roman" panose="02020603050405020304" pitchFamily="18" charset="0"/>
              </a:rPr>
              <a:t>Admit </a:t>
            </a:r>
            <a:r>
              <a:rPr lang="en-US" sz="2400" dirty="0" err="1">
                <a:latin typeface="Times New Roman" panose="02020603050405020304" pitchFamily="18" charset="0"/>
                <a:cs typeface="Times New Roman" panose="02020603050405020304" pitchFamily="18" charset="0"/>
              </a:rPr>
              <a:t>orthopaedics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2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would the patient be investigated after admission?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0896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767291" cy="1081414"/>
          </a:xfrm>
        </p:spPr>
        <p:txBody>
          <a:bodyPr>
            <a:normAutofit/>
          </a:bodyPr>
          <a:lstStyle/>
          <a:p>
            <a:r>
              <a:rPr lang="en-US" sz="3000" dirty="0">
                <a:latin typeface="Times New Roman" panose="02020603050405020304" pitchFamily="18" charset="0"/>
                <a:cs typeface="Times New Roman" panose="02020603050405020304" pitchFamily="18" charset="0"/>
              </a:rPr>
              <a:t>How would the patient be investigated after admission? </a:t>
            </a:r>
          </a:p>
        </p:txBody>
      </p:sp>
      <p:sp>
        <p:nvSpPr>
          <p:cNvPr id="3" name="Content Placeholder 2"/>
          <p:cNvSpPr>
            <a:spLocks noGrp="1"/>
          </p:cNvSpPr>
          <p:nvPr>
            <p:ph idx="1"/>
          </p:nvPr>
        </p:nvSpPr>
        <p:spPr>
          <a:xfrm>
            <a:off x="677334" y="1828800"/>
            <a:ext cx="8596668" cy="4521897"/>
          </a:xfrm>
        </p:spPr>
        <p:txBody>
          <a:bodyPr>
            <a:normAutofit/>
          </a:bodyPr>
          <a:lstStyle/>
          <a:p>
            <a:r>
              <a:rPr lang="en-US" sz="2800" dirty="0">
                <a:latin typeface="Times New Roman" panose="02020603050405020304" pitchFamily="18" charset="0"/>
                <a:cs typeface="Times New Roman" panose="02020603050405020304" pitchFamily="18" charset="0"/>
              </a:rPr>
              <a:t>Spinal imaging (MRI spine preferred) (CT may miss early destructive changes and has a high false negative rate for epidural abscess)</a:t>
            </a:r>
          </a:p>
          <a:p>
            <a:r>
              <a:rPr lang="en-US" sz="2800" dirty="0">
                <a:latin typeface="Times New Roman" panose="02020603050405020304" pitchFamily="18" charset="0"/>
                <a:cs typeface="Times New Roman" panose="02020603050405020304" pitchFamily="18" charset="0"/>
              </a:rPr>
              <a:t>CT-guided needle biopsy of affected bone +/- aspiration of abscess (if blood culture is negative and surgical intervention is not warranted)</a:t>
            </a: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6789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indications for surgical intervention?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3637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85" y="609600"/>
            <a:ext cx="9181577" cy="1269304"/>
          </a:xfrm>
        </p:spPr>
        <p:txBody>
          <a:bodyPr>
            <a:normAutofit/>
          </a:bodyPr>
          <a:lstStyle/>
          <a:p>
            <a:r>
              <a:rPr lang="en-US" sz="3400" dirty="0">
                <a:latin typeface="Times New Roman" panose="02020603050405020304" pitchFamily="18" charset="0"/>
                <a:cs typeface="Times New Roman" panose="02020603050405020304" pitchFamily="18" charset="0"/>
              </a:rPr>
              <a:t>What are the indications for surgical intervention?</a:t>
            </a:r>
            <a:endParaRPr lang="en-US" sz="3400" dirty="0"/>
          </a:p>
        </p:txBody>
      </p:sp>
      <p:sp>
        <p:nvSpPr>
          <p:cNvPr id="3" name="Content Placeholder 2"/>
          <p:cNvSpPr>
            <a:spLocks noGrp="1"/>
          </p:cNvSpPr>
          <p:nvPr>
            <p:ph idx="1"/>
          </p:nvPr>
        </p:nvSpPr>
        <p:spPr>
          <a:xfrm>
            <a:off x="677334" y="1603333"/>
            <a:ext cx="8596668" cy="4722312"/>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Surgical intervention if:</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Presence of neurologic deficits</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Presence of epidural or paravertebral abscesses in need of drainage</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Threatened or actual cord compression due to vertebral collapse and/or spinal instability</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Progression, persistence, or recurrence of disease (as documented by persistently positive blood cultures or worsening pain) despite appropriate antimicrobial therapy</a:t>
            </a:r>
          </a:p>
          <a:p>
            <a:endParaRPr lang="en-US" dirty="0"/>
          </a:p>
        </p:txBody>
      </p:sp>
    </p:spTree>
    <p:extLst>
      <p:ext uri="{BB962C8B-B14F-4D97-AF65-F5344CB8AC3E}">
        <p14:creationId xmlns:p14="http://schemas.microsoft.com/office/powerpoint/2010/main" val="400319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Case 2</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A 62-year-old presents with sore throat, dry cough and low-grade fever for 2 days.</a:t>
            </a:r>
          </a:p>
          <a:p>
            <a:r>
              <a:rPr lang="en-US" sz="2800" dirty="0">
                <a:latin typeface="Times New Roman" panose="02020603050405020304" pitchFamily="18" charset="0"/>
                <a:cs typeface="Times New Roman" panose="02020603050405020304" pitchFamily="18" charset="0"/>
              </a:rPr>
              <a:t>Physical examination showed hoarseness of voice, congested pharynx and clear chest. No stridor.</a:t>
            </a:r>
          </a:p>
          <a:p>
            <a:r>
              <a:rPr lang="en-US" sz="2800" dirty="0">
                <a:latin typeface="Times New Roman" panose="02020603050405020304" pitchFamily="18" charset="0"/>
                <a:cs typeface="Times New Roman" panose="02020603050405020304" pitchFamily="18" charset="0"/>
              </a:rPr>
              <a:t>Vital signs: BP 107/77, P 95, Temp 37.7C, SpO2 96% RA</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28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differential diagnosis?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8881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differential diagnosis?</a:t>
            </a: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Acute epiglottitis</a:t>
            </a:r>
          </a:p>
          <a:p>
            <a:r>
              <a:rPr lang="en-US" sz="2400" dirty="0" err="1">
                <a:latin typeface="Times New Roman" panose="02020603050405020304" pitchFamily="18" charset="0"/>
                <a:cs typeface="Times New Roman" panose="02020603050405020304" pitchFamily="18" charset="0"/>
              </a:rPr>
              <a:t>Peritonsillar</a:t>
            </a:r>
            <a:r>
              <a:rPr lang="en-US" sz="2400" dirty="0">
                <a:latin typeface="Times New Roman" panose="02020603050405020304" pitchFamily="18" charset="0"/>
                <a:cs typeface="Times New Roman" panose="02020603050405020304" pitchFamily="18" charset="0"/>
              </a:rPr>
              <a:t> abscess (Quinsy)</a:t>
            </a:r>
          </a:p>
          <a:p>
            <a:r>
              <a:rPr lang="en-US" sz="2400" dirty="0" err="1">
                <a:latin typeface="Times New Roman" panose="02020603050405020304" pitchFamily="18" charset="0"/>
                <a:cs typeface="Times New Roman" panose="02020603050405020304" pitchFamily="18" charset="0"/>
              </a:rPr>
              <a:t>Retropharygeal</a:t>
            </a:r>
            <a:r>
              <a:rPr lang="en-US" sz="2400" dirty="0">
                <a:latin typeface="Times New Roman" panose="02020603050405020304" pitchFamily="18" charset="0"/>
                <a:cs typeface="Times New Roman" panose="02020603050405020304" pitchFamily="18" charset="0"/>
              </a:rPr>
              <a:t> abscess</a:t>
            </a:r>
          </a:p>
          <a:p>
            <a:r>
              <a:rPr lang="en-US" sz="2400" dirty="0">
                <a:latin typeface="Times New Roman" panose="02020603050405020304" pitchFamily="18" charset="0"/>
                <a:cs typeface="Times New Roman" panose="02020603050405020304" pitchFamily="18" charset="0"/>
              </a:rPr>
              <a:t>Ludwig angina</a:t>
            </a:r>
          </a:p>
          <a:p>
            <a:r>
              <a:rPr lang="en-US" sz="2400" dirty="0">
                <a:latin typeface="Times New Roman" panose="02020603050405020304" pitchFamily="18" charset="0"/>
                <a:cs typeface="Times New Roman" panose="02020603050405020304" pitchFamily="18" charset="0"/>
              </a:rPr>
              <a:t>Angioedema</a:t>
            </a:r>
          </a:p>
          <a:p>
            <a:r>
              <a:rPr lang="en-US" sz="2400" dirty="0">
                <a:latin typeface="Times New Roman" panose="02020603050405020304" pitchFamily="18" charset="0"/>
                <a:cs typeface="Times New Roman" panose="02020603050405020304" pitchFamily="18" charset="0"/>
              </a:rPr>
              <a:t>Diphtheria</a:t>
            </a:r>
          </a:p>
          <a:p>
            <a:endParaRPr lang="en-US" dirty="0"/>
          </a:p>
        </p:txBody>
      </p:sp>
    </p:spTree>
    <p:extLst>
      <p:ext uri="{BB962C8B-B14F-4D97-AF65-F5344CB8AC3E}">
        <p14:creationId xmlns:p14="http://schemas.microsoft.com/office/powerpoint/2010/main" val="153150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Case 1</a:t>
            </a:r>
          </a:p>
        </p:txBody>
      </p:sp>
      <p:sp>
        <p:nvSpPr>
          <p:cNvPr id="3" name="Content Placeholder 2"/>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A 70-year-old man presents with low back pain for 1 month, with increased severity for 1 week.</a:t>
            </a:r>
          </a:p>
          <a:p>
            <a:r>
              <a:rPr lang="en-US" sz="2800" dirty="0">
                <a:latin typeface="Times New Roman" panose="02020603050405020304" pitchFamily="18" charset="0"/>
                <a:cs typeface="Times New Roman" panose="02020603050405020304" pitchFamily="18" charset="0"/>
              </a:rPr>
              <a:t>Vital signs at triage:</a:t>
            </a:r>
          </a:p>
          <a:p>
            <a:r>
              <a:rPr lang="en-US" sz="2800" dirty="0">
                <a:latin typeface="Times New Roman" panose="02020603050405020304" pitchFamily="18" charset="0"/>
                <a:cs typeface="Times New Roman" panose="02020603050405020304" pitchFamily="18" charset="0"/>
              </a:rPr>
              <a:t>BP 120/75, P 70, Temp 37.8 C, SpO2 98%</a:t>
            </a:r>
          </a:p>
          <a:p>
            <a:r>
              <a:rPr lang="en-US" sz="2800" dirty="0">
                <a:latin typeface="Times New Roman" panose="02020603050405020304" pitchFamily="18" charset="0"/>
                <a:cs typeface="Times New Roman" panose="02020603050405020304" pitchFamily="18" charset="0"/>
              </a:rPr>
              <a:t>Physical examination showed tenderness on lumbar spine. Both lower limbs power Grade 4; both upper limbs power Grade 5.</a:t>
            </a:r>
          </a:p>
          <a:p>
            <a:pPr marL="0" indent="0">
              <a:buNone/>
            </a:pPr>
            <a:endParaRPr lang="en-US" dirty="0"/>
          </a:p>
        </p:txBody>
      </p:sp>
    </p:spTree>
    <p:extLst>
      <p:ext uri="{BB962C8B-B14F-4D97-AF65-F5344CB8AC3E}">
        <p14:creationId xmlns:p14="http://schemas.microsoft.com/office/powerpoint/2010/main" val="1026973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6746" y="609599"/>
            <a:ext cx="2763878" cy="5589723"/>
          </a:xfrm>
        </p:spPr>
        <p:txBody>
          <a:bodyPr anchor="ctr">
            <a:normAutofit/>
          </a:bodyPr>
          <a:lstStyle/>
          <a:p>
            <a:pPr>
              <a:lnSpc>
                <a:spcPct val="90000"/>
              </a:lnSpc>
            </a:pPr>
            <a:r>
              <a:rPr lang="en-US" sz="2800" dirty="0">
                <a:latin typeface="Times New Roman" panose="02020603050405020304" pitchFamily="18" charset="0"/>
                <a:cs typeface="Times New Roman" panose="02020603050405020304" pitchFamily="18" charset="0"/>
              </a:rPr>
              <a:t>Describe the X-ray finding. What is the likely diagnosis? What is the diagnostic sensitivity of a true lateral X-ray?</a:t>
            </a:r>
            <a:endParaRPr lang="en-US" sz="2800" dirty="0"/>
          </a:p>
        </p:txBody>
      </p:sp>
      <p:pic>
        <p:nvPicPr>
          <p:cNvPr id="10" name="Content Placeholder 6">
            <a:extLst>
              <a:ext uri="{FF2B5EF4-FFF2-40B4-BE49-F238E27FC236}">
                <a16:creationId xmlns:a16="http://schemas.microsoft.com/office/drawing/2014/main" id="{9289860E-EAD0-4242-8921-4A47E76B28CB}"/>
              </a:ext>
            </a:extLst>
          </p:cNvPr>
          <p:cNvPicPr>
            <a:picLocks noChangeAspect="1"/>
          </p:cNvPicPr>
          <p:nvPr/>
        </p:nvPicPr>
        <p:blipFill>
          <a:blip r:embed="rId2"/>
          <a:stretch>
            <a:fillRect/>
          </a:stretch>
        </p:blipFill>
        <p:spPr>
          <a:xfrm>
            <a:off x="3859079" y="728464"/>
            <a:ext cx="5397704" cy="5742238"/>
          </a:xfrm>
          <a:prstGeom prst="rect">
            <a:avLst/>
          </a:prstGeom>
        </p:spPr>
      </p:pic>
    </p:spTree>
    <p:extLst>
      <p:ext uri="{BB962C8B-B14F-4D97-AF65-F5344CB8AC3E}">
        <p14:creationId xmlns:p14="http://schemas.microsoft.com/office/powerpoint/2010/main" val="1003512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fontScale="90000"/>
          </a:bodyPr>
          <a:lstStyle/>
          <a:p>
            <a:r>
              <a:rPr lang="en-US" dirty="0">
                <a:latin typeface="Times New Roman" panose="02020603050405020304" pitchFamily="18" charset="0"/>
                <a:cs typeface="Times New Roman" panose="02020603050405020304" pitchFamily="18" charset="0"/>
              </a:rPr>
              <a:t>Describe the X-ray finding. What is the likely diagnosis? What is the diagnostic sensitivity of a true lateral X-ray?</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This shows the “ thumb print” sign suggesting the diagnosis of epiglottitis. (It is caused by a thickened free edge of the epiglottis, which causes it appear more radiopaque than normal, resembling the distal thumb.)</a:t>
            </a:r>
          </a:p>
          <a:p>
            <a:r>
              <a:rPr lang="en-US" sz="2800" dirty="0">
                <a:latin typeface="Times New Roman" panose="02020603050405020304" pitchFamily="18" charset="0"/>
                <a:cs typeface="Times New Roman" panose="02020603050405020304" pitchFamily="18" charset="0"/>
              </a:rPr>
              <a:t>The true lateral X-ray has a diagnostic sensitivity of about 75%</a:t>
            </a:r>
          </a:p>
        </p:txBody>
      </p:sp>
    </p:spTree>
    <p:extLst>
      <p:ext uri="{BB962C8B-B14F-4D97-AF65-F5344CB8AC3E}">
        <p14:creationId xmlns:p14="http://schemas.microsoft.com/office/powerpoint/2010/main" val="2948128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770345"/>
          </a:xfrm>
        </p:spPr>
        <p:txBody>
          <a:bodyPr/>
          <a:lstStyle/>
          <a:p>
            <a:r>
              <a:rPr lang="en-US" dirty="0">
                <a:latin typeface="Times New Roman" panose="02020603050405020304" pitchFamily="18" charset="0"/>
                <a:cs typeface="Times New Roman" panose="02020603050405020304" pitchFamily="18" charset="0"/>
              </a:rPr>
              <a:t>What are the common </a:t>
            </a:r>
            <a:r>
              <a:rPr lang="en-US" dirty="0" err="1">
                <a:latin typeface="Times New Roman" panose="02020603050405020304" pitchFamily="18" charset="0"/>
                <a:cs typeface="Times New Roman" panose="02020603050405020304" pitchFamily="18" charset="0"/>
              </a:rPr>
              <a:t>aetiological</a:t>
            </a:r>
            <a:r>
              <a:rPr lang="en-US" dirty="0">
                <a:latin typeface="Times New Roman" panose="02020603050405020304" pitchFamily="18" charset="0"/>
                <a:cs typeface="Times New Roman" panose="02020603050405020304" pitchFamily="18" charset="0"/>
              </a:rPr>
              <a:t> agents?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19927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common </a:t>
            </a:r>
            <a:r>
              <a:rPr lang="en-US" dirty="0" err="1">
                <a:latin typeface="Times New Roman" panose="02020603050405020304" pitchFamily="18" charset="0"/>
                <a:cs typeface="Times New Roman" panose="02020603050405020304" pitchFamily="18" charset="0"/>
              </a:rPr>
              <a:t>aetiological</a:t>
            </a:r>
            <a:r>
              <a:rPr lang="en-US" dirty="0">
                <a:latin typeface="Times New Roman" panose="02020603050405020304" pitchFamily="18" charset="0"/>
                <a:cs typeface="Times New Roman" panose="02020603050405020304" pitchFamily="18" charset="0"/>
              </a:rPr>
              <a:t> agents?</a:t>
            </a:r>
          </a:p>
        </p:txBody>
      </p:sp>
      <p:sp>
        <p:nvSpPr>
          <p:cNvPr id="3" name="Content Placeholder 2"/>
          <p:cNvSpPr>
            <a:spLocks noGrp="1"/>
          </p:cNvSpPr>
          <p:nvPr>
            <p:ph idx="1"/>
          </p:nvPr>
        </p:nvSpPr>
        <p:spPr/>
        <p:txBody>
          <a:bodyPr>
            <a:normAutofit/>
          </a:bodyPr>
          <a:lstStyle/>
          <a:p>
            <a:r>
              <a:rPr lang="en-US" sz="3200" dirty="0" err="1">
                <a:latin typeface="Times New Roman" panose="02020603050405020304" pitchFamily="18" charset="0"/>
                <a:cs typeface="Times New Roman" panose="02020603050405020304" pitchFamily="18" charset="0"/>
              </a:rPr>
              <a:t>Haemophilus</a:t>
            </a:r>
            <a:r>
              <a:rPr lang="en-US" sz="3200" dirty="0">
                <a:latin typeface="Times New Roman" panose="02020603050405020304" pitchFamily="18" charset="0"/>
                <a:cs typeface="Times New Roman" panose="02020603050405020304" pitchFamily="18" charset="0"/>
              </a:rPr>
              <a:t> influenza type B (</a:t>
            </a:r>
            <a:r>
              <a:rPr lang="en-US" sz="3200" dirty="0" err="1">
                <a:latin typeface="Times New Roman" panose="02020603050405020304" pitchFamily="18" charset="0"/>
                <a:cs typeface="Times New Roman" panose="02020603050405020304" pitchFamily="18" charset="0"/>
              </a:rPr>
              <a:t>HiB</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Group A beta </a:t>
            </a:r>
            <a:r>
              <a:rPr lang="en-US" sz="3200" dirty="0" err="1">
                <a:latin typeface="Times New Roman" panose="02020603050405020304" pitchFamily="18" charset="0"/>
                <a:cs typeface="Times New Roman" panose="02020603050405020304" pitchFamily="18" charset="0"/>
              </a:rPr>
              <a:t>haemolytic</a:t>
            </a:r>
            <a:r>
              <a:rPr lang="en-US" sz="3200" dirty="0">
                <a:latin typeface="Times New Roman" panose="02020603050405020304" pitchFamily="18" charset="0"/>
                <a:cs typeface="Times New Roman" panose="02020603050405020304" pitchFamily="18" charset="0"/>
              </a:rPr>
              <a:t> streptococci</a:t>
            </a:r>
          </a:p>
          <a:p>
            <a:r>
              <a:rPr lang="en-US" sz="3200" dirty="0" err="1">
                <a:latin typeface="Times New Roman" panose="02020603050405020304" pitchFamily="18" charset="0"/>
                <a:cs typeface="Times New Roman" panose="02020603050405020304" pitchFamily="18" charset="0"/>
              </a:rPr>
              <a:t>Haemophilus</a:t>
            </a:r>
            <a:r>
              <a:rPr lang="en-US" sz="3200" dirty="0">
                <a:latin typeface="Times New Roman" panose="02020603050405020304" pitchFamily="18" charset="0"/>
                <a:cs typeface="Times New Roman" panose="02020603050405020304" pitchFamily="18" charset="0"/>
              </a:rPr>
              <a:t> parainfluenza</a:t>
            </a:r>
          </a:p>
          <a:p>
            <a:r>
              <a:rPr lang="en-US" sz="3200" dirty="0">
                <a:latin typeface="Times New Roman" panose="02020603050405020304" pitchFamily="18" charset="0"/>
                <a:cs typeface="Times New Roman" panose="02020603050405020304" pitchFamily="18" charset="0"/>
              </a:rPr>
              <a:t>Streptococcus pneumonia</a:t>
            </a:r>
          </a:p>
          <a:p>
            <a:r>
              <a:rPr lang="en-US" sz="3200" dirty="0">
                <a:latin typeface="Times New Roman" panose="02020603050405020304" pitchFamily="18" charset="0"/>
                <a:cs typeface="Times New Roman" panose="02020603050405020304" pitchFamily="18" charset="0"/>
              </a:rPr>
              <a:t>Staphylococcus aureus</a:t>
            </a:r>
          </a:p>
        </p:txBody>
      </p:sp>
    </p:spTree>
    <p:extLst>
      <p:ext uri="{BB962C8B-B14F-4D97-AF65-F5344CB8AC3E}">
        <p14:creationId xmlns:p14="http://schemas.microsoft.com/office/powerpoint/2010/main" val="4758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would you manage this patient in A&amp;E?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5481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742239" cy="943627"/>
          </a:xfrm>
        </p:spPr>
        <p:txBody>
          <a:bodyPr>
            <a:normAutofit/>
          </a:bodyPr>
          <a:lstStyle/>
          <a:p>
            <a:r>
              <a:rPr lang="en-US" dirty="0">
                <a:latin typeface="Times New Roman" panose="02020603050405020304" pitchFamily="18" charset="0"/>
                <a:cs typeface="Times New Roman" panose="02020603050405020304" pitchFamily="18" charset="0"/>
              </a:rPr>
              <a:t>How would you manage this patient in A&amp;E?</a:t>
            </a:r>
          </a:p>
        </p:txBody>
      </p:sp>
      <p:sp>
        <p:nvSpPr>
          <p:cNvPr id="3" name="Content Placeholder 2"/>
          <p:cNvSpPr>
            <a:spLocks noGrp="1"/>
          </p:cNvSpPr>
          <p:nvPr>
            <p:ph idx="1"/>
          </p:nvPr>
        </p:nvSpPr>
        <p:spPr>
          <a:xfrm>
            <a:off x="677334" y="1465545"/>
            <a:ext cx="8596668" cy="5047989"/>
          </a:xfrm>
        </p:spPr>
        <p:txBody>
          <a:bodyPr>
            <a:normAutofit/>
          </a:bodyPr>
          <a:lstStyle/>
          <a:p>
            <a:r>
              <a:rPr lang="en-US" sz="2000" dirty="0">
                <a:latin typeface="Times New Roman" panose="02020603050405020304" pitchFamily="18" charset="0"/>
                <a:cs typeface="Times New Roman" panose="02020603050405020304" pitchFamily="18" charset="0"/>
              </a:rPr>
              <a:t>Avoid lying the patient flat and vigorous throat examination.</a:t>
            </a:r>
          </a:p>
          <a:p>
            <a:r>
              <a:rPr lang="en-US" sz="2000" dirty="0">
                <a:latin typeface="Times New Roman" panose="02020603050405020304" pitchFamily="18" charset="0"/>
                <a:cs typeface="Times New Roman" panose="02020603050405020304" pitchFamily="18" charset="0"/>
              </a:rPr>
              <a:t>Supplementary O2 via face mask.</a:t>
            </a:r>
          </a:p>
          <a:p>
            <a:r>
              <a:rPr lang="en-US" sz="2000" dirty="0">
                <a:latin typeface="Times New Roman" panose="02020603050405020304" pitchFamily="18" charset="0"/>
                <a:cs typeface="Times New Roman" panose="02020603050405020304" pitchFamily="18" charset="0"/>
              </a:rPr>
              <a:t>IV line + IV antibiotic )</a:t>
            </a:r>
            <a:r>
              <a:rPr lang="en-US" sz="2000" dirty="0" err="1">
                <a:latin typeface="Times New Roman" panose="02020603050405020304" pitchFamily="18" charset="0"/>
                <a:cs typeface="Times New Roman" panose="02020603050405020304" pitchFamily="18" charset="0"/>
              </a:rPr>
              <a:t>Zinacef</a:t>
            </a:r>
            <a:r>
              <a:rPr lang="en-US" sz="2000" dirty="0">
                <a:latin typeface="Times New Roman" panose="02020603050405020304" pitchFamily="18" charset="0"/>
                <a:cs typeface="Times New Roman" panose="02020603050405020304" pitchFamily="18" charset="0"/>
              </a:rPr>
              <a:t> 1.5g or Augmentin 1.2g or 3</a:t>
            </a:r>
            <a:r>
              <a:rPr lang="en-US" sz="2000" baseline="30000" dirty="0">
                <a:latin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cs typeface="Times New Roman" panose="02020603050405020304" pitchFamily="18" charset="0"/>
              </a:rPr>
              <a:t> generation </a:t>
            </a:r>
            <a:r>
              <a:rPr lang="en-US" sz="2000" dirty="0" err="1">
                <a:latin typeface="Times New Roman" panose="02020603050405020304" pitchFamily="18" charset="0"/>
                <a:cs typeface="Times New Roman" panose="02020603050405020304" pitchFamily="18" charset="0"/>
              </a:rPr>
              <a:t>cephaolosporin</a:t>
            </a:r>
            <a:r>
              <a:rPr lang="en-US" sz="2000" dirty="0">
                <a:latin typeface="Times New Roman" panose="02020603050405020304" pitchFamily="18" charset="0"/>
                <a:cs typeface="Times New Roman" panose="02020603050405020304" pitchFamily="18" charset="0"/>
              </a:rPr>
              <a:t>), after sepsis work up.</a:t>
            </a:r>
          </a:p>
          <a:p>
            <a:r>
              <a:rPr lang="en-US" sz="2000" dirty="0">
                <a:latin typeface="Times New Roman" panose="02020603050405020304" pitchFamily="18" charset="0"/>
                <a:cs typeface="Times New Roman" panose="02020603050405020304" pitchFamily="18" charset="0"/>
              </a:rPr>
              <a:t>Consult ENT surgeon for direct diagnostic visualization of </a:t>
            </a:r>
            <a:r>
              <a:rPr lang="en-US" sz="2000" dirty="0" err="1">
                <a:latin typeface="Times New Roman" panose="02020603050405020304" pitchFamily="18" charset="0"/>
                <a:cs typeface="Times New Roman" panose="02020603050405020304" pitchFamily="18" charset="0"/>
              </a:rPr>
              <a:t>supraglottic</a:t>
            </a:r>
            <a:r>
              <a:rPr lang="en-US" sz="2000" dirty="0">
                <a:latin typeface="Times New Roman" panose="02020603050405020304" pitchFamily="18" charset="0"/>
                <a:cs typeface="Times New Roman" panose="02020603050405020304" pitchFamily="18" charset="0"/>
              </a:rPr>
              <a:t> are by means of indirect laryngoscopy or flexible laryngoscopy.</a:t>
            </a:r>
          </a:p>
          <a:p>
            <a:r>
              <a:rPr lang="en-US" sz="2000" dirty="0">
                <a:latin typeface="Times New Roman" panose="02020603050405020304" pitchFamily="18" charset="0"/>
                <a:cs typeface="Times New Roman" panose="02020603050405020304" pitchFamily="18" charset="0"/>
              </a:rPr>
              <a:t>Consult ICU for monitoring in ICU where provision is made for emergency tracheal intubation or tracheostomy should cardinal signs of upper airway obstruction developed.</a:t>
            </a:r>
          </a:p>
          <a:p>
            <a:r>
              <a:rPr lang="en-US" sz="2000" dirty="0">
                <a:latin typeface="Times New Roman" panose="02020603050405020304" pitchFamily="18" charset="0"/>
                <a:cs typeface="Times New Roman" panose="02020603050405020304" pitchFamily="18" charset="0"/>
              </a:rPr>
              <a:t>Prophylactic intubation is not warranted in all patients.</a:t>
            </a:r>
          </a:p>
          <a:p>
            <a:r>
              <a:rPr lang="en-US" sz="2000" dirty="0">
                <a:latin typeface="Times New Roman" panose="02020603050405020304" pitchFamily="18" charset="0"/>
                <a:cs typeface="Times New Roman" panose="02020603050405020304" pitchFamily="18" charset="0"/>
              </a:rPr>
              <a:t>RSI should not be performed in the ED unless in critical condition after prompt and careful collaborative evaluation by a highly experienced </a:t>
            </a:r>
            <a:r>
              <a:rPr lang="en-US" sz="2000" dirty="0" err="1">
                <a:latin typeface="Times New Roman" panose="02020603050405020304" pitchFamily="18" charset="0"/>
                <a:cs typeface="Times New Roman" panose="02020603050405020304" pitchFamily="18" charset="0"/>
              </a:rPr>
              <a:t>anaesthetist</a:t>
            </a:r>
            <a:r>
              <a:rPr lang="en-US" sz="2000" dirty="0">
                <a:latin typeface="Times New Roman" panose="02020603050405020304" pitchFamily="18" charset="0"/>
                <a:cs typeface="Times New Roman" panose="02020603050405020304" pitchFamily="18" charset="0"/>
              </a:rPr>
              <a:t> and an emergency physician.</a:t>
            </a:r>
          </a:p>
        </p:txBody>
      </p:sp>
    </p:spTree>
    <p:extLst>
      <p:ext uri="{BB962C8B-B14F-4D97-AF65-F5344CB8AC3E}">
        <p14:creationId xmlns:p14="http://schemas.microsoft.com/office/powerpoint/2010/main" val="1516154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How will you manage if the patient deteriorates into respiratory arrest in ED before transfer?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8475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How will you manage if the patient deteriorates into respiratory arrest in ED before transfer?</a:t>
            </a:r>
          </a:p>
        </p:txBody>
      </p:sp>
      <p:sp>
        <p:nvSpPr>
          <p:cNvPr id="3" name="Content Placeholder 2"/>
          <p:cNvSpPr>
            <a:spLocks noGrp="1"/>
          </p:cNvSpPr>
          <p:nvPr>
            <p:ph idx="1"/>
          </p:nvPr>
        </p:nvSpPr>
        <p:spPr>
          <a:xfrm>
            <a:off x="677334" y="1766171"/>
            <a:ext cx="8596668" cy="4275192"/>
          </a:xfrm>
        </p:spPr>
        <p:txBody>
          <a:bodyPr>
            <a:noAutofit/>
          </a:bodyPr>
          <a:lstStyle/>
          <a:p>
            <a:r>
              <a:rPr lang="en-US" sz="2400" dirty="0">
                <a:latin typeface="Times New Roman" panose="02020603050405020304" pitchFamily="18" charset="0"/>
                <a:cs typeface="Times New Roman" panose="02020603050405020304" pitchFamily="18" charset="0"/>
              </a:rPr>
              <a:t>Open the airway by proper positioning.</a:t>
            </a:r>
          </a:p>
          <a:p>
            <a:r>
              <a:rPr lang="en-US" sz="2400" dirty="0">
                <a:latin typeface="Times New Roman" panose="02020603050405020304" pitchFamily="18" charset="0"/>
                <a:cs typeface="Times New Roman" panose="02020603050405020304" pitchFamily="18" charset="0"/>
              </a:rPr>
              <a:t>BVM ventilation</a:t>
            </a:r>
          </a:p>
          <a:p>
            <a:r>
              <a:rPr lang="en-US" sz="2400" dirty="0">
                <a:latin typeface="Times New Roman" panose="02020603050405020304" pitchFamily="18" charset="0"/>
                <a:cs typeface="Times New Roman" panose="02020603050405020304" pitchFamily="18" charset="0"/>
              </a:rPr>
              <a:t>Intubate with an ET tube approximately one or two sizes smaller than estimated.</a:t>
            </a:r>
          </a:p>
          <a:p>
            <a:r>
              <a:rPr lang="en-US" sz="2400" dirty="0">
                <a:latin typeface="Times New Roman" panose="02020603050405020304" pitchFamily="18" charset="0"/>
                <a:cs typeface="Times New Roman" panose="02020603050405020304" pitchFamily="18" charset="0"/>
              </a:rPr>
              <a:t>If intubation failed, perform </a:t>
            </a:r>
            <a:r>
              <a:rPr lang="en-US" sz="2400" dirty="0" err="1">
                <a:latin typeface="Times New Roman" panose="02020603050405020304" pitchFamily="18" charset="0"/>
                <a:cs typeface="Times New Roman" panose="02020603050405020304" pitchFamily="18" charset="0"/>
              </a:rPr>
              <a:t>cricothyrotomy</a:t>
            </a:r>
            <a:r>
              <a:rPr lang="en-US" sz="2400" dirty="0">
                <a:latin typeface="Times New Roman" panose="02020603050405020304" pitchFamily="18" charset="0"/>
                <a:cs typeface="Times New Roman" panose="02020603050405020304" pitchFamily="18" charset="0"/>
              </a:rPr>
              <a:t> for establishment of a temporary emergency airway.</a:t>
            </a:r>
          </a:p>
          <a:p>
            <a:r>
              <a:rPr lang="en-US" sz="2400" dirty="0">
                <a:latin typeface="Times New Roman" panose="02020603050405020304" pitchFamily="18" charset="0"/>
                <a:cs typeface="Times New Roman" panose="02020603050405020304" pitchFamily="18" charset="0"/>
              </a:rPr>
              <a:t>Adrenaline nebulizer (5ml 1:1000) can be considered in order to buy time to prepare for emergency intubation by experienced personnel. It should be given continuously. Stopping the adrenaline nebulizer abruptly will aggravate the upper airway obstruction.</a:t>
            </a:r>
          </a:p>
        </p:txBody>
      </p:sp>
    </p:spTree>
    <p:extLst>
      <p:ext uri="{BB962C8B-B14F-4D97-AF65-F5344CB8AC3E}">
        <p14:creationId xmlns:p14="http://schemas.microsoft.com/office/powerpoint/2010/main" val="347204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would you manage differently if the patient were a child?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3308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would you manage differently if the patient were a child?</a:t>
            </a:r>
          </a:p>
        </p:txBody>
      </p:sp>
      <p:sp>
        <p:nvSpPr>
          <p:cNvPr id="3" name="Content Placeholder 2"/>
          <p:cNvSpPr>
            <a:spLocks noGrp="1"/>
          </p:cNvSpPr>
          <p:nvPr>
            <p:ph idx="1"/>
          </p:nvPr>
        </p:nvSpPr>
        <p:spPr>
          <a:xfrm>
            <a:off x="677334" y="2160589"/>
            <a:ext cx="8596668" cy="4428101"/>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Avoid any maneuvers that will agitate the child (</a:t>
            </a:r>
            <a:r>
              <a:rPr lang="en-US" sz="2000" dirty="0" err="1">
                <a:latin typeface="Times New Roman" panose="02020603050405020304" pitchFamily="18" charset="0"/>
                <a:cs typeface="Times New Roman" panose="02020603050405020304" pitchFamily="18" charset="0"/>
              </a:rPr>
              <a:t>eg</a:t>
            </a:r>
            <a:r>
              <a:rPr lang="en-US" sz="2000" dirty="0">
                <a:latin typeface="Times New Roman" panose="02020603050405020304" pitchFamily="18" charset="0"/>
                <a:cs typeface="Times New Roman" panose="02020603050405020304" pitchFamily="18" charset="0"/>
              </a:rPr>
              <a:t>. O2 mask, separation from mother, throat examination, forced </a:t>
            </a:r>
            <a:r>
              <a:rPr lang="en-US" sz="2000" dirty="0" err="1">
                <a:latin typeface="Times New Roman" panose="02020603050405020304" pitchFamily="18" charset="0"/>
                <a:cs typeface="Times New Roman" panose="02020603050405020304" pitchFamily="18" charset="0"/>
              </a:rPr>
              <a:t>recumbency</a:t>
            </a:r>
            <a:r>
              <a:rPr lang="en-US" sz="2000" dirty="0">
                <a:latin typeface="Times New Roman" panose="02020603050405020304" pitchFamily="18" charset="0"/>
                <a:cs typeface="Times New Roman" panose="02020603050405020304" pitchFamily="18" charset="0"/>
              </a:rPr>
              <a:t>, fearful events like temperature, venipuncture)</a:t>
            </a:r>
          </a:p>
          <a:p>
            <a:r>
              <a:rPr lang="en-US" sz="2000" dirty="0">
                <a:latin typeface="Times New Roman" panose="02020603050405020304" pitchFamily="18" charset="0"/>
                <a:cs typeface="Times New Roman" panose="02020603050405020304" pitchFamily="18" charset="0"/>
              </a:rPr>
              <a:t>Oxygen, if needed, should be held nearby but not by a tight fitting mask.</a:t>
            </a:r>
          </a:p>
          <a:p>
            <a:r>
              <a:rPr lang="en-US" sz="2000" dirty="0">
                <a:latin typeface="Times New Roman" panose="02020603050405020304" pitchFamily="18" charset="0"/>
                <a:cs typeface="Times New Roman" panose="02020603050405020304" pitchFamily="18" charset="0"/>
              </a:rPr>
              <a:t>Allow the child to assume his/ her preferred posture of comfort</a:t>
            </a:r>
          </a:p>
          <a:p>
            <a:r>
              <a:rPr lang="en-US" sz="2000" dirty="0">
                <a:latin typeface="Times New Roman" panose="02020603050405020304" pitchFamily="18" charset="0"/>
                <a:cs typeface="Times New Roman" panose="02020603050405020304" pitchFamily="18" charset="0"/>
              </a:rPr>
              <a:t>Lateral neck x-ray is not necessary and by disturbing the child may add to the danger of sudden laryngeal obstruction.</a:t>
            </a:r>
          </a:p>
          <a:p>
            <a:r>
              <a:rPr lang="en-US" sz="2000" dirty="0">
                <a:latin typeface="Times New Roman" panose="02020603050405020304" pitchFamily="18" charset="0"/>
                <a:cs typeface="Times New Roman" panose="02020603050405020304" pitchFamily="18" charset="0"/>
              </a:rPr>
              <a:t>Prepare equipment for bag-valve mask (BVM) ventilation, endotracheal intubation and needle </a:t>
            </a:r>
            <a:r>
              <a:rPr lang="en-US" sz="2000" dirty="0" err="1">
                <a:latin typeface="Times New Roman" panose="02020603050405020304" pitchFamily="18" charset="0"/>
                <a:cs typeface="Times New Roman" panose="02020603050405020304" pitchFamily="18" charset="0"/>
              </a:rPr>
              <a:t>cricothyrotomy</a:t>
            </a:r>
            <a:r>
              <a:rPr lang="en-US" sz="2000" dirty="0">
                <a:latin typeface="Times New Roman" panose="02020603050405020304" pitchFamily="18" charset="0"/>
                <a:cs typeface="Times New Roman" panose="02020603050405020304" pitchFamily="18" charset="0"/>
              </a:rPr>
              <a:t> (or min-tracheostomy)</a:t>
            </a:r>
          </a:p>
          <a:p>
            <a:r>
              <a:rPr lang="en-US" sz="2000" dirty="0">
                <a:latin typeface="Times New Roman" panose="02020603050405020304" pitchFamily="18" charset="0"/>
                <a:cs typeface="Times New Roman" panose="02020603050405020304" pitchFamily="18" charset="0"/>
              </a:rPr>
              <a:t>Alert </a:t>
            </a:r>
            <a:r>
              <a:rPr lang="en-US" sz="2000" dirty="0" err="1">
                <a:latin typeface="Times New Roman" panose="02020603050405020304" pitchFamily="18" charset="0"/>
                <a:cs typeface="Times New Roman" panose="02020603050405020304" pitchFamily="18" charset="0"/>
              </a:rPr>
              <a:t>paediatrician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anaesthetist</a:t>
            </a:r>
            <a:r>
              <a:rPr lang="en-US" sz="2000" dirty="0">
                <a:latin typeface="Times New Roman" panose="02020603050405020304" pitchFamily="18" charset="0"/>
                <a:cs typeface="Times New Roman" panose="02020603050405020304" pitchFamily="18" charset="0"/>
              </a:rPr>
              <a:t>, ENT surgeon.</a:t>
            </a:r>
          </a:p>
          <a:p>
            <a:r>
              <a:rPr lang="en-US" sz="2000" dirty="0">
                <a:latin typeface="Times New Roman" panose="02020603050405020304" pitchFamily="18" charset="0"/>
                <a:cs typeface="Times New Roman" panose="02020603050405020304" pitchFamily="18" charset="0"/>
              </a:rPr>
              <a:t>Arrange prophylactic endotracheal intubation in operating theatre (after slow gaseous </a:t>
            </a:r>
            <a:r>
              <a:rPr lang="en-US" sz="2000" dirty="0" err="1">
                <a:latin typeface="Times New Roman" panose="02020603050405020304" pitchFamily="18" charset="0"/>
                <a:cs typeface="Times New Roman" panose="02020603050405020304" pitchFamily="18" charset="0"/>
              </a:rPr>
              <a:t>anaesthetic</a:t>
            </a:r>
            <a:r>
              <a:rPr lang="en-US" sz="2000" dirty="0">
                <a:latin typeface="Times New Roman" panose="02020603050405020304" pitchFamily="18" charset="0"/>
                <a:cs typeface="Times New Roman" panose="02020603050405020304" pitchFamily="18" charset="0"/>
              </a:rPr>
              <a:t> induction with spontaneous breathing)</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990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28807-6598-4528-BA84-8ECE58007C4E}"/>
              </a:ext>
            </a:extLst>
          </p:cNvPr>
          <p:cNvSpPr>
            <a:spLocks noGrp="1"/>
          </p:cNvSpPr>
          <p:nvPr>
            <p:ph type="title"/>
          </p:nvPr>
        </p:nvSpPr>
        <p:spPr>
          <a:xfrm>
            <a:off x="677334" y="609600"/>
            <a:ext cx="10295466" cy="878237"/>
          </a:xfrm>
        </p:spPr>
        <p:txBody>
          <a:bodyPr/>
          <a:lstStyle/>
          <a:p>
            <a:r>
              <a:rPr lang="en-US" dirty="0">
                <a:latin typeface="Times New Roman" panose="02020603050405020304" pitchFamily="18" charset="0"/>
                <a:cs typeface="Times New Roman" panose="02020603050405020304" pitchFamily="18" charset="0"/>
              </a:rPr>
              <a:t>Describe the x-ray findings</a:t>
            </a:r>
            <a:endParaRPr lang="en-HK" dirty="0">
              <a:latin typeface="Times New Roman" panose="02020603050405020304" pitchFamily="18" charset="0"/>
              <a:cs typeface="Times New Roman" panose="02020603050405020304" pitchFamily="18" charset="0"/>
            </a:endParaRPr>
          </a:p>
        </p:txBody>
      </p:sp>
      <p:pic>
        <p:nvPicPr>
          <p:cNvPr id="6" name="Content Placeholder 5" descr="A picture containing X-ray film, nature, waterfall, water&#10;&#10;Description automatically generated">
            <a:extLst>
              <a:ext uri="{FF2B5EF4-FFF2-40B4-BE49-F238E27FC236}">
                <a16:creationId xmlns:a16="http://schemas.microsoft.com/office/drawing/2014/main" id="{A6E0A778-BCB6-4BEC-BB30-FE94E8577933}"/>
              </a:ext>
            </a:extLst>
          </p:cNvPr>
          <p:cNvPicPr>
            <a:picLocks noGrp="1" noChangeAspect="1"/>
          </p:cNvPicPr>
          <p:nvPr>
            <p:ph sz="half" idx="1"/>
          </p:nvPr>
        </p:nvPicPr>
        <p:blipFill>
          <a:blip r:embed="rId2"/>
          <a:stretch>
            <a:fillRect/>
          </a:stretch>
        </p:blipFill>
        <p:spPr>
          <a:xfrm>
            <a:off x="1720312" y="1191196"/>
            <a:ext cx="3239145" cy="5459810"/>
          </a:xfrm>
        </p:spPr>
      </p:pic>
      <p:pic>
        <p:nvPicPr>
          <p:cNvPr id="8" name="Content Placeholder 7" descr="A picture containing X-ray film&#10;&#10;Description automatically generated">
            <a:extLst>
              <a:ext uri="{FF2B5EF4-FFF2-40B4-BE49-F238E27FC236}">
                <a16:creationId xmlns:a16="http://schemas.microsoft.com/office/drawing/2014/main" id="{51164EEA-CBAB-4AA7-824C-98298DB69860}"/>
              </a:ext>
            </a:extLst>
          </p:cNvPr>
          <p:cNvPicPr>
            <a:picLocks noGrp="1" noChangeAspect="1"/>
          </p:cNvPicPr>
          <p:nvPr>
            <p:ph sz="half" idx="2"/>
          </p:nvPr>
        </p:nvPicPr>
        <p:blipFill>
          <a:blip r:embed="rId3"/>
          <a:stretch>
            <a:fillRect/>
          </a:stretch>
        </p:blipFill>
        <p:spPr>
          <a:xfrm>
            <a:off x="5825067" y="1226067"/>
            <a:ext cx="3365428" cy="5507313"/>
          </a:xfrm>
        </p:spPr>
      </p:pic>
    </p:spTree>
    <p:extLst>
      <p:ext uri="{BB962C8B-B14F-4D97-AF65-F5344CB8AC3E}">
        <p14:creationId xmlns:p14="http://schemas.microsoft.com/office/powerpoint/2010/main" val="3250051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Case 3</a:t>
            </a:r>
          </a:p>
        </p:txBody>
      </p:sp>
      <p:sp>
        <p:nvSpPr>
          <p:cNvPr id="3" name="Content Placeholder 2"/>
          <p:cNvSpPr>
            <a:spLocks noGrp="1"/>
          </p:cNvSpPr>
          <p:nvPr>
            <p:ph idx="1"/>
          </p:nvPr>
        </p:nvSpPr>
        <p:spPr>
          <a:xfrm>
            <a:off x="677334" y="1440493"/>
            <a:ext cx="8596668" cy="4600869"/>
          </a:xfrm>
        </p:spPr>
        <p:txBody>
          <a:bodyPr>
            <a:normAutofit/>
          </a:bodyPr>
          <a:lstStyle/>
          <a:p>
            <a:r>
              <a:rPr lang="en-US" sz="2400" dirty="0">
                <a:latin typeface="Times New Roman" panose="02020603050405020304" pitchFamily="18" charset="0"/>
                <a:cs typeface="Times New Roman" panose="02020603050405020304" pitchFamily="18" charset="0"/>
              </a:rPr>
              <a:t>A 74-year-old lady fell from bed at 4am. She then complained of left shoulder pain, left chest wall pain and left buttock pain.</a:t>
            </a:r>
          </a:p>
          <a:p>
            <a:r>
              <a:rPr lang="en-US" sz="2400" dirty="0">
                <a:latin typeface="Times New Roman" panose="02020603050405020304" pitchFamily="18" charset="0"/>
                <a:cs typeface="Times New Roman" panose="02020603050405020304" pitchFamily="18" charset="0"/>
              </a:rPr>
              <a:t>Physical examination showed diffuse tenderness on left lower chest wall. Abdominal examination showed mild tenderness on LUQ. There was no tenderness on left shoulder. Active range of motion of left shoulder was full.</a:t>
            </a:r>
          </a:p>
          <a:p>
            <a:r>
              <a:rPr lang="en-US" sz="2400" dirty="0">
                <a:latin typeface="Times New Roman" panose="02020603050405020304" pitchFamily="18" charset="0"/>
                <a:cs typeface="Times New Roman" panose="02020603050405020304" pitchFamily="18" charset="0"/>
              </a:rPr>
              <a:t>Vital signs: BP 147/108, P 56, Temp 37.3 C, SpO2 97% RA</a:t>
            </a:r>
          </a:p>
          <a:p>
            <a:r>
              <a:rPr lang="en-US" sz="2400" dirty="0">
                <a:latin typeface="Times New Roman" panose="02020603050405020304" pitchFamily="18" charset="0"/>
                <a:cs typeface="Times New Roman" panose="02020603050405020304" pitchFamily="18" charset="0"/>
              </a:rPr>
              <a:t>She complained of persistent left lower chest wall pain despite 2 doses of IM tramadol 50mg.</a:t>
            </a:r>
          </a:p>
        </p:txBody>
      </p:sp>
    </p:spTree>
    <p:extLst>
      <p:ext uri="{BB962C8B-B14F-4D97-AF65-F5344CB8AC3E}">
        <p14:creationId xmlns:p14="http://schemas.microsoft.com/office/powerpoint/2010/main" val="2632252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899770"/>
          </a:xfrm>
        </p:spPr>
        <p:txBody>
          <a:bodyPr>
            <a:normAutofit fontScale="90000"/>
          </a:bodyPr>
          <a:lstStyle/>
          <a:p>
            <a:r>
              <a:rPr lang="en-US" dirty="0">
                <a:latin typeface="Times New Roman" panose="02020603050405020304" pitchFamily="18" charset="0"/>
                <a:cs typeface="Times New Roman" panose="02020603050405020304" pitchFamily="18" charset="0"/>
              </a:rPr>
              <a:t>Blood test showed </a:t>
            </a:r>
            <a:r>
              <a:rPr lang="en-US" dirty="0" err="1">
                <a:latin typeface="Times New Roman" panose="02020603050405020304" pitchFamily="18" charset="0"/>
                <a:cs typeface="Times New Roman" panose="02020603050405020304" pitchFamily="18" charset="0"/>
              </a:rPr>
              <a:t>haemoglobin</a:t>
            </a:r>
            <a:r>
              <a:rPr lang="en-US" dirty="0">
                <a:latin typeface="Times New Roman" panose="02020603050405020304" pitchFamily="18" charset="0"/>
                <a:cs typeface="Times New Roman" panose="02020603050405020304" pitchFamily="18" charset="0"/>
              </a:rPr>
              <a:t> 9.6 (baseline </a:t>
            </a:r>
            <a:r>
              <a:rPr lang="en-US" dirty="0" err="1">
                <a:latin typeface="Times New Roman" panose="02020603050405020304" pitchFamily="18" charset="0"/>
                <a:cs typeface="Times New Roman" panose="02020603050405020304" pitchFamily="18" charset="0"/>
              </a:rPr>
              <a:t>Hb</a:t>
            </a:r>
            <a:r>
              <a:rPr lang="en-US" dirty="0">
                <a:latin typeface="Times New Roman" panose="02020603050405020304" pitchFamily="18" charset="0"/>
                <a:cs typeface="Times New Roman" panose="02020603050405020304" pitchFamily="18" charset="0"/>
              </a:rPr>
              <a:t> 8 months ago: 12.7)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FAST scan showed free intraperitoneal fluid in Morrison’s pouch and </a:t>
            </a:r>
            <a:r>
              <a:rPr lang="en-US" dirty="0" err="1">
                <a:latin typeface="Times New Roman" panose="02020603050405020304" pitchFamily="18" charset="0"/>
                <a:cs typeface="Times New Roman" panose="02020603050405020304" pitchFamily="18" charset="0"/>
              </a:rPr>
              <a:t>perihepatic</a:t>
            </a:r>
            <a:r>
              <a:rPr lang="en-US" dirty="0">
                <a:latin typeface="Times New Roman" panose="02020603050405020304" pitchFamily="18" charset="0"/>
                <a:cs typeface="Times New Roman" panose="02020603050405020304" pitchFamily="18" charset="0"/>
              </a:rPr>
              <a:t> area.</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CXR was clear. There was no pneumothorax, pleural effusion or rib fracture.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CT abdomen with contrast was requested.</a:t>
            </a:r>
          </a:p>
        </p:txBody>
      </p:sp>
    </p:spTree>
    <p:extLst>
      <p:ext uri="{BB962C8B-B14F-4D97-AF65-F5344CB8AC3E}">
        <p14:creationId xmlns:p14="http://schemas.microsoft.com/office/powerpoint/2010/main" val="1842548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D8CF-752C-4273-8E9F-303A4EEDF4DA}"/>
              </a:ext>
            </a:extLst>
          </p:cNvPr>
          <p:cNvSpPr>
            <a:spLocks noGrp="1"/>
          </p:cNvSpPr>
          <p:nvPr>
            <p:ph type="title"/>
          </p:nvPr>
        </p:nvSpPr>
        <p:spPr>
          <a:xfrm>
            <a:off x="677334" y="609600"/>
            <a:ext cx="8596668" cy="816244"/>
          </a:xfrm>
        </p:spPr>
        <p:txBody>
          <a:bodyPr/>
          <a:lstStyle/>
          <a:p>
            <a:r>
              <a:rPr lang="en-US" dirty="0">
                <a:latin typeface="Times New Roman" panose="02020603050405020304" pitchFamily="18" charset="0"/>
                <a:cs typeface="Times New Roman" panose="02020603050405020304" pitchFamily="18" charset="0"/>
              </a:rPr>
              <a:t>Describe the CT findings.</a:t>
            </a:r>
            <a:endParaRPr lang="en-HK" dirty="0">
              <a:latin typeface="Times New Roman" panose="02020603050405020304" pitchFamily="18" charset="0"/>
              <a:cs typeface="Times New Roman" panose="02020603050405020304" pitchFamily="18" charset="0"/>
            </a:endParaRPr>
          </a:p>
        </p:txBody>
      </p:sp>
      <p:pic>
        <p:nvPicPr>
          <p:cNvPr id="5" name="Content Placeholder 4" descr="A picture containing indoor, black, sitting, photo&#10;&#10;Description automatically generated">
            <a:extLst>
              <a:ext uri="{FF2B5EF4-FFF2-40B4-BE49-F238E27FC236}">
                <a16:creationId xmlns:a16="http://schemas.microsoft.com/office/drawing/2014/main" id="{6137640F-B0D6-4553-ABDB-EF89E1001360}"/>
              </a:ext>
            </a:extLst>
          </p:cNvPr>
          <p:cNvPicPr>
            <a:picLocks noGrp="1" noChangeAspect="1"/>
          </p:cNvPicPr>
          <p:nvPr>
            <p:ph idx="1"/>
          </p:nvPr>
        </p:nvPicPr>
        <p:blipFill>
          <a:blip r:embed="rId2"/>
          <a:stretch>
            <a:fillRect/>
          </a:stretch>
        </p:blipFill>
        <p:spPr>
          <a:xfrm>
            <a:off x="2753519" y="1597025"/>
            <a:ext cx="4445000" cy="4445000"/>
          </a:xfrm>
        </p:spPr>
      </p:pic>
    </p:spTree>
    <p:extLst>
      <p:ext uri="{BB962C8B-B14F-4D97-AF65-F5344CB8AC3E}">
        <p14:creationId xmlns:p14="http://schemas.microsoft.com/office/powerpoint/2010/main" val="976157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photo, black, indoor&#10;&#10;Description automatically generated">
            <a:extLst>
              <a:ext uri="{FF2B5EF4-FFF2-40B4-BE49-F238E27FC236}">
                <a16:creationId xmlns:a16="http://schemas.microsoft.com/office/drawing/2014/main" id="{4DC1A2D7-B076-400E-A288-8B55E2D8D571}"/>
              </a:ext>
            </a:extLst>
          </p:cNvPr>
          <p:cNvPicPr>
            <a:picLocks noGrp="1" noChangeAspect="1"/>
          </p:cNvPicPr>
          <p:nvPr>
            <p:ph sz="half" idx="1"/>
          </p:nvPr>
        </p:nvPicPr>
        <p:blipFill>
          <a:blip r:embed="rId2"/>
          <a:stretch>
            <a:fillRect/>
          </a:stretch>
        </p:blipFill>
        <p:spPr>
          <a:xfrm>
            <a:off x="6037129" y="814602"/>
            <a:ext cx="5260733" cy="5260733"/>
          </a:xfrm>
        </p:spPr>
      </p:pic>
      <p:pic>
        <p:nvPicPr>
          <p:cNvPr id="6" name="Content Placeholder 5" descr="A picture containing photo, indoor, object, black&#10;&#10;Description automatically generated">
            <a:extLst>
              <a:ext uri="{FF2B5EF4-FFF2-40B4-BE49-F238E27FC236}">
                <a16:creationId xmlns:a16="http://schemas.microsoft.com/office/drawing/2014/main" id="{8ECE4691-0BCD-413B-8C9D-16AE6F4318EE}"/>
              </a:ext>
            </a:extLst>
          </p:cNvPr>
          <p:cNvPicPr>
            <a:picLocks noGrp="1" noChangeAspect="1"/>
          </p:cNvPicPr>
          <p:nvPr>
            <p:ph sz="half" idx="2"/>
          </p:nvPr>
        </p:nvPicPr>
        <p:blipFill>
          <a:blip r:embed="rId3"/>
          <a:stretch>
            <a:fillRect/>
          </a:stretch>
        </p:blipFill>
        <p:spPr>
          <a:xfrm>
            <a:off x="573438" y="814602"/>
            <a:ext cx="5260734" cy="5260734"/>
          </a:xfrm>
        </p:spPr>
      </p:pic>
    </p:spTree>
    <p:extLst>
      <p:ext uri="{BB962C8B-B14F-4D97-AF65-F5344CB8AC3E}">
        <p14:creationId xmlns:p14="http://schemas.microsoft.com/office/powerpoint/2010/main" val="490123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56153"/>
          </a:xfrm>
        </p:spPr>
        <p:txBody>
          <a:bodyPr/>
          <a:lstStyle/>
          <a:p>
            <a:r>
              <a:rPr lang="en-US" dirty="0">
                <a:latin typeface="Times New Roman" panose="02020603050405020304" pitchFamily="18" charset="0"/>
                <a:cs typeface="Times New Roman" panose="02020603050405020304" pitchFamily="18" charset="0"/>
              </a:rPr>
              <a:t>Describe the CT findings.</a:t>
            </a:r>
          </a:p>
        </p:txBody>
      </p:sp>
      <p:sp>
        <p:nvSpPr>
          <p:cNvPr id="3" name="Content Placeholder 2"/>
          <p:cNvSpPr>
            <a:spLocks noGrp="1"/>
          </p:cNvSpPr>
          <p:nvPr>
            <p:ph idx="1"/>
          </p:nvPr>
        </p:nvSpPr>
        <p:spPr>
          <a:xfrm>
            <a:off x="677334" y="1565753"/>
            <a:ext cx="8596668" cy="4475609"/>
          </a:xfrm>
        </p:spPr>
        <p:txBody>
          <a:bodyPr/>
          <a:lstStyle/>
          <a:p>
            <a:r>
              <a:rPr lang="en-US" sz="2800" dirty="0">
                <a:latin typeface="Times New Roman" panose="02020603050405020304" pitchFamily="18" charset="0"/>
                <a:cs typeface="Times New Roman" panose="02020603050405020304" pitchFamily="18" charset="0"/>
              </a:rPr>
              <a:t>Severe ruptured spleen with </a:t>
            </a:r>
            <a:r>
              <a:rPr lang="en-US" sz="2800" dirty="0" err="1">
                <a:latin typeface="Times New Roman" panose="02020603050405020304" pitchFamily="18" charset="0"/>
                <a:cs typeface="Times New Roman" panose="02020603050405020304" pitchFamily="18" charset="0"/>
              </a:rPr>
              <a:t>perisplenic</a:t>
            </a:r>
            <a:r>
              <a:rPr lang="en-US" sz="2800" dirty="0">
                <a:latin typeface="Times New Roman" panose="02020603050405020304" pitchFamily="18" charset="0"/>
                <a:cs typeface="Times New Roman" panose="02020603050405020304" pitchFamily="18" charset="0"/>
              </a:rPr>
              <a:t> hematoma</a:t>
            </a:r>
          </a:p>
          <a:p>
            <a:r>
              <a:rPr lang="en-US" sz="2800" dirty="0">
                <a:latin typeface="Times New Roman" panose="02020603050405020304" pitchFamily="18" charset="0"/>
                <a:cs typeface="Times New Roman" panose="02020603050405020304" pitchFamily="18" charset="0"/>
              </a:rPr>
              <a:t>No active extravasation to suggest active bleeding</a:t>
            </a:r>
          </a:p>
          <a:p>
            <a:r>
              <a:rPr lang="en-US" sz="2800" dirty="0">
                <a:latin typeface="Times New Roman" panose="02020603050405020304" pitchFamily="18" charset="0"/>
                <a:cs typeface="Times New Roman" panose="02020603050405020304" pitchFamily="18" charset="0"/>
              </a:rPr>
              <a:t>Moderate amount of fluid in right perihepatic region, may represent </a:t>
            </a:r>
            <a:r>
              <a:rPr lang="en-US" sz="2800" dirty="0" err="1">
                <a:latin typeface="Times New Roman" panose="02020603050405020304" pitchFamily="18" charset="0"/>
                <a:cs typeface="Times New Roman" panose="02020603050405020304" pitchFamily="18" charset="0"/>
              </a:rPr>
              <a:t>haemorrhage</a:t>
            </a:r>
            <a:endParaRPr lang="en-US" sz="2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850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She complained of left shoulder pain despite the lack of signs of shoulder injury. What is the cause of the pain? What is the name of the sign?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85680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She complained of left shoulder pain despite the lack of signs of shoulder injury. What is the cause of the pain? What is the name of the sign?</a:t>
            </a:r>
          </a:p>
        </p:txBody>
      </p:sp>
      <p:sp>
        <p:nvSpPr>
          <p:cNvPr id="3" name="Content Placeholder 2"/>
          <p:cNvSpPr>
            <a:spLocks noGrp="1"/>
          </p:cNvSpPr>
          <p:nvPr>
            <p:ph idx="1"/>
          </p:nvPr>
        </p:nvSpPr>
        <p:spPr>
          <a:xfrm>
            <a:off x="677334" y="3006247"/>
            <a:ext cx="8596668" cy="3035115"/>
          </a:xfrm>
        </p:spPr>
        <p:txBody>
          <a:bodyPr>
            <a:normAutofit/>
          </a:bodyPr>
          <a:lstStyle/>
          <a:p>
            <a:r>
              <a:rPr lang="en-US" sz="2800" dirty="0">
                <a:latin typeface="Times New Roman" panose="02020603050405020304" pitchFamily="18" charset="0"/>
                <a:cs typeface="Times New Roman" panose="02020603050405020304" pitchFamily="18" charset="0"/>
              </a:rPr>
              <a:t>It is pain referred to the left shoulder due to irritation of the phrenic nerve from blood adjacent to the left </a:t>
            </a:r>
            <a:r>
              <a:rPr lang="en-US" sz="2800" dirty="0" err="1">
                <a:latin typeface="Times New Roman" panose="02020603050405020304" pitchFamily="18" charset="0"/>
                <a:cs typeface="Times New Roman" panose="02020603050405020304" pitchFamily="18" charset="0"/>
              </a:rPr>
              <a:t>hemidiaphragm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It is known as “</a:t>
            </a:r>
            <a:r>
              <a:rPr lang="en-US" sz="2800" dirty="0" err="1">
                <a:latin typeface="Times New Roman" panose="02020603050405020304" pitchFamily="18" charset="0"/>
                <a:cs typeface="Times New Roman" panose="02020603050405020304" pitchFamily="18" charset="0"/>
              </a:rPr>
              <a:t>Kehr’s</a:t>
            </a:r>
            <a:r>
              <a:rPr lang="en-US" sz="2800" dirty="0">
                <a:latin typeface="Times New Roman" panose="02020603050405020304" pitchFamily="18" charset="0"/>
                <a:cs typeface="Times New Roman" panose="02020603050405020304" pitchFamily="18" charset="0"/>
              </a:rPr>
              <a:t> sign”.</a:t>
            </a:r>
          </a:p>
        </p:txBody>
      </p:sp>
    </p:spTree>
    <p:extLst>
      <p:ext uri="{BB962C8B-B14F-4D97-AF65-F5344CB8AC3E}">
        <p14:creationId xmlns:p14="http://schemas.microsoft.com/office/powerpoint/2010/main" val="421601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761641"/>
          </a:xfrm>
        </p:spPr>
        <p:txBody>
          <a:bodyPr>
            <a:normAutofit/>
          </a:bodyPr>
          <a:lstStyle/>
          <a:p>
            <a:r>
              <a:rPr lang="en-US" dirty="0">
                <a:latin typeface="Times New Roman" panose="02020603050405020304" pitchFamily="18" charset="0"/>
                <a:cs typeface="Times New Roman" panose="02020603050405020304" pitchFamily="18" charset="0"/>
              </a:rPr>
              <a:t>Name a grading system for this injury. What is the grading for this patient?</a:t>
            </a:r>
          </a:p>
        </p:txBody>
      </p:sp>
      <p:sp>
        <p:nvSpPr>
          <p:cNvPr id="3" name="Content Placeholder 2"/>
          <p:cNvSpPr>
            <a:spLocks noGrp="1"/>
          </p:cNvSpPr>
          <p:nvPr>
            <p:ph idx="1"/>
          </p:nvPr>
        </p:nvSpPr>
        <p:spPr>
          <a:xfrm>
            <a:off x="677334" y="2541723"/>
            <a:ext cx="8596668" cy="3499640"/>
          </a:xfrm>
        </p:spPr>
        <p:txBody>
          <a:bodyPr/>
          <a:lstStyle/>
          <a:p>
            <a:endParaRPr lang="en-US" dirty="0"/>
          </a:p>
        </p:txBody>
      </p:sp>
    </p:spTree>
    <p:extLst>
      <p:ext uri="{BB962C8B-B14F-4D97-AF65-F5344CB8AC3E}">
        <p14:creationId xmlns:p14="http://schemas.microsoft.com/office/powerpoint/2010/main" val="1024279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54973" cy="1209675"/>
          </a:xfrm>
        </p:spPr>
        <p:txBody>
          <a:bodyPr>
            <a:normAutofit/>
          </a:bodyPr>
          <a:lstStyle/>
          <a:p>
            <a:r>
              <a:rPr lang="en-US" dirty="0">
                <a:latin typeface="Times New Roman" panose="02020603050405020304" pitchFamily="18" charset="0"/>
                <a:cs typeface="Times New Roman" panose="02020603050405020304" pitchFamily="18" charset="0"/>
              </a:rPr>
              <a:t>The American Association for the Surgery of Trauma (AAST) splenic injury scale. Grade V</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196674"/>
              </p:ext>
            </p:extLst>
          </p:nvPr>
        </p:nvGraphicFramePr>
        <p:xfrm>
          <a:off x="677862" y="2160588"/>
          <a:ext cx="8854443" cy="4590940"/>
        </p:xfrm>
        <a:graphic>
          <a:graphicData uri="http://schemas.openxmlformats.org/drawingml/2006/table">
            <a:tbl>
              <a:tblPr firstRow="1" bandRow="1">
                <a:tableStyleId>{5C22544A-7EE6-4342-B048-85BDC9FD1C3A}</a:tableStyleId>
              </a:tblPr>
              <a:tblGrid>
                <a:gridCol w="850041">
                  <a:extLst>
                    <a:ext uri="{9D8B030D-6E8A-4147-A177-3AD203B41FA5}">
                      <a16:colId xmlns:a16="http://schemas.microsoft.com/office/drawing/2014/main" val="3365274990"/>
                    </a:ext>
                  </a:extLst>
                </a:gridCol>
                <a:gridCol w="8004402">
                  <a:extLst>
                    <a:ext uri="{9D8B030D-6E8A-4147-A177-3AD203B41FA5}">
                      <a16:colId xmlns:a16="http://schemas.microsoft.com/office/drawing/2014/main" val="543217732"/>
                    </a:ext>
                  </a:extLst>
                </a:gridCol>
              </a:tblGrid>
              <a:tr h="623386">
                <a:tc>
                  <a:txBody>
                    <a:bodyPr/>
                    <a:lstStyle/>
                    <a:p>
                      <a:r>
                        <a:rPr lang="en-US" dirty="0"/>
                        <a:t>Grade</a:t>
                      </a:r>
                    </a:p>
                  </a:txBody>
                  <a:tcPr/>
                </a:tc>
                <a:tc>
                  <a:txBody>
                    <a:bodyPr/>
                    <a:lstStyle/>
                    <a:p>
                      <a:r>
                        <a:rPr lang="en-US" dirty="0"/>
                        <a:t>Description of splenic injury</a:t>
                      </a:r>
                    </a:p>
                  </a:txBody>
                  <a:tcPr/>
                </a:tc>
                <a:extLst>
                  <a:ext uri="{0D108BD9-81ED-4DB2-BD59-A6C34878D82A}">
                    <a16:rowId xmlns:a16="http://schemas.microsoft.com/office/drawing/2014/main" val="491250570"/>
                  </a:ext>
                </a:extLst>
              </a:tr>
              <a:tr h="730865">
                <a:tc>
                  <a:txBody>
                    <a:bodyPr/>
                    <a:lstStyle/>
                    <a:p>
                      <a:r>
                        <a:rPr lang="en-US" dirty="0">
                          <a:latin typeface="Times New Roman" panose="02020603050405020304" pitchFamily="18" charset="0"/>
                          <a:cs typeface="Times New Roman" panose="02020603050405020304" pitchFamily="18" charset="0"/>
                        </a:rPr>
                        <a:t>I</a:t>
                      </a:r>
                    </a:p>
                  </a:txBody>
                  <a:tcPr/>
                </a:tc>
                <a:tc>
                  <a:txBody>
                    <a:bodyPr/>
                    <a:lstStyle/>
                    <a:p>
                      <a:r>
                        <a:rPr lang="en-US" sz="2000" b="0" i="0" u="none" strike="noStrike" kern="1200" dirty="0" err="1">
                          <a:solidFill>
                            <a:schemeClr val="dk1"/>
                          </a:solidFill>
                          <a:effectLst/>
                          <a:latin typeface="Times New Roman" panose="02020603050405020304" pitchFamily="18" charset="0"/>
                          <a:ea typeface="+mn-ea"/>
                          <a:cs typeface="Times New Roman" panose="02020603050405020304" pitchFamily="18" charset="0"/>
                        </a:rPr>
                        <a:t>Subcapsular</a:t>
                      </a:r>
                      <a:r>
                        <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hematoma &lt;10 percent surface area. Parenchymal laceration &lt;1 cm in depth.</a:t>
                      </a:r>
                      <a:r>
                        <a:rPr lang="en-US" sz="2000" b="0" i="0" u="none" strike="noStrike"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Capsular tear.</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16493767"/>
                  </a:ext>
                </a:extLst>
              </a:tr>
              <a:tr h="730865">
                <a:tc>
                  <a:txBody>
                    <a:bodyPr/>
                    <a:lstStyle/>
                    <a:p>
                      <a:r>
                        <a:rPr lang="en-US" dirty="0">
                          <a:latin typeface="Times New Roman" panose="02020603050405020304" pitchFamily="18" charset="0"/>
                          <a:cs typeface="Times New Roman" panose="02020603050405020304" pitchFamily="18" charset="0"/>
                        </a:rPr>
                        <a:t>II</a:t>
                      </a:r>
                    </a:p>
                  </a:txBody>
                  <a:tcPr/>
                </a:tc>
                <a:tc>
                  <a:txBody>
                    <a:bodyPr/>
                    <a:lstStyle/>
                    <a:p>
                      <a:r>
                        <a:rPr lang="en-US" sz="2000" b="0" i="0" u="none" strike="noStrike" kern="1200" dirty="0" err="1">
                          <a:solidFill>
                            <a:schemeClr val="dk1"/>
                          </a:solidFill>
                          <a:effectLst/>
                          <a:latin typeface="Times New Roman" panose="02020603050405020304" pitchFamily="18" charset="0"/>
                          <a:ea typeface="+mn-ea"/>
                          <a:cs typeface="Times New Roman" panose="02020603050405020304" pitchFamily="18" charset="0"/>
                        </a:rPr>
                        <a:t>Subcapsular</a:t>
                      </a:r>
                      <a:r>
                        <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hematoma 10 to 50 percent surface area; </a:t>
                      </a:r>
                      <a:r>
                        <a:rPr lang="en-US" sz="2000" b="0" i="0" u="none" strike="noStrike" kern="1200" dirty="0" err="1">
                          <a:solidFill>
                            <a:schemeClr val="dk1"/>
                          </a:solidFill>
                          <a:effectLst/>
                          <a:latin typeface="Times New Roman" panose="02020603050405020304" pitchFamily="18" charset="0"/>
                          <a:ea typeface="+mn-ea"/>
                          <a:cs typeface="Times New Roman" panose="02020603050405020304" pitchFamily="18" charset="0"/>
                        </a:rPr>
                        <a:t>intraparenchymal</a:t>
                      </a:r>
                      <a:r>
                        <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hematoma &lt;5 cm. Parenchymal laceration 1 to 3 cm in depth.</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24114937"/>
                  </a:ext>
                </a:extLst>
              </a:tr>
              <a:tr h="730865">
                <a:tc>
                  <a:txBody>
                    <a:bodyPr/>
                    <a:lstStyle/>
                    <a:p>
                      <a:r>
                        <a:rPr lang="en-US" dirty="0">
                          <a:latin typeface="Times New Roman" panose="02020603050405020304" pitchFamily="18" charset="0"/>
                          <a:cs typeface="Times New Roman" panose="02020603050405020304" pitchFamily="18" charset="0"/>
                        </a:rPr>
                        <a:t>III</a:t>
                      </a:r>
                    </a:p>
                  </a:txBody>
                  <a:tcPr/>
                </a:tc>
                <a:tc>
                  <a:txBody>
                    <a:bodyPr/>
                    <a:lstStyle/>
                    <a:p>
                      <a:r>
                        <a:rPr lang="en-US" sz="2000" b="0" i="0" u="none" strike="noStrike" kern="1200" dirty="0" err="1">
                          <a:solidFill>
                            <a:schemeClr val="dk1"/>
                          </a:solidFill>
                          <a:effectLst/>
                          <a:latin typeface="Times New Roman" panose="02020603050405020304" pitchFamily="18" charset="0"/>
                          <a:ea typeface="+mn-ea"/>
                          <a:cs typeface="Times New Roman" panose="02020603050405020304" pitchFamily="18" charset="0"/>
                        </a:rPr>
                        <a:t>Subcapsular</a:t>
                      </a:r>
                      <a:r>
                        <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hematoma &gt;50 percent of surface area; ruptured </a:t>
                      </a:r>
                      <a:r>
                        <a:rPr lang="en-US" sz="2000" b="0" i="0" u="none" strike="noStrike" kern="1200" dirty="0" err="1">
                          <a:solidFill>
                            <a:schemeClr val="dk1"/>
                          </a:solidFill>
                          <a:effectLst/>
                          <a:latin typeface="Times New Roman" panose="02020603050405020304" pitchFamily="18" charset="0"/>
                          <a:ea typeface="+mn-ea"/>
                          <a:cs typeface="Times New Roman" panose="02020603050405020304" pitchFamily="18" charset="0"/>
                        </a:rPr>
                        <a:t>subcapsular</a:t>
                      </a:r>
                      <a:r>
                        <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or </a:t>
                      </a:r>
                      <a:r>
                        <a:rPr lang="en-US" sz="2000" b="0" i="0" u="none" strike="noStrike" kern="1200" dirty="0" err="1">
                          <a:solidFill>
                            <a:schemeClr val="dk1"/>
                          </a:solidFill>
                          <a:effectLst/>
                          <a:latin typeface="Times New Roman" panose="02020603050405020304" pitchFamily="18" charset="0"/>
                          <a:ea typeface="+mn-ea"/>
                          <a:cs typeface="Times New Roman" panose="02020603050405020304" pitchFamily="18" charset="0"/>
                        </a:rPr>
                        <a:t>intraparenchymal</a:t>
                      </a:r>
                      <a:r>
                        <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hematoma ≥5 cm. Parenchymal laceration &gt;3 cm in depth.</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65072595"/>
                  </a:ext>
                </a:extLst>
              </a:tr>
              <a:tr h="1044094">
                <a:tc>
                  <a:txBody>
                    <a:bodyPr/>
                    <a:lstStyle/>
                    <a:p>
                      <a:r>
                        <a:rPr lang="en-US" dirty="0">
                          <a:latin typeface="Times New Roman" panose="02020603050405020304" pitchFamily="18" charset="0"/>
                          <a:cs typeface="Times New Roman" panose="02020603050405020304" pitchFamily="18" charset="0"/>
                        </a:rPr>
                        <a:t>IV</a:t>
                      </a:r>
                    </a:p>
                  </a:txBody>
                  <a:tcPr/>
                </a:tc>
                <a:tc>
                  <a:txBody>
                    <a:bodyPr/>
                    <a:lstStyle/>
                    <a:p>
                      <a:r>
                        <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Any injury in the presence of a splenic vascular injury or active bleeding confined within splenic capsule. Parenchymal laceration involving segmental or hilar vessels producing &gt;25 percent of </a:t>
                      </a:r>
                      <a:r>
                        <a:rPr lang="en-US" sz="2000" b="0" i="0" u="none" strike="noStrike" kern="1200" dirty="0" err="1">
                          <a:solidFill>
                            <a:schemeClr val="dk1"/>
                          </a:solidFill>
                          <a:effectLst/>
                          <a:latin typeface="Times New Roman" panose="02020603050405020304" pitchFamily="18" charset="0"/>
                          <a:ea typeface="+mn-ea"/>
                          <a:cs typeface="Times New Roman" panose="02020603050405020304" pitchFamily="18" charset="0"/>
                        </a:rPr>
                        <a:t>devascularization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66087384"/>
                  </a:ext>
                </a:extLst>
              </a:tr>
              <a:tr h="730865">
                <a:tc>
                  <a:txBody>
                    <a:bodyPr/>
                    <a:lstStyle/>
                    <a:p>
                      <a:r>
                        <a:rPr lang="en-US" dirty="0">
                          <a:latin typeface="Times New Roman" panose="02020603050405020304" pitchFamily="18" charset="0"/>
                          <a:cs typeface="Times New Roman" panose="02020603050405020304" pitchFamily="18" charset="0"/>
                        </a:rPr>
                        <a:t>V</a:t>
                      </a:r>
                    </a:p>
                  </a:txBody>
                  <a:tcPr/>
                </a:tc>
                <a:tc>
                  <a:txBody>
                    <a:bodyPr/>
                    <a:lstStyle/>
                    <a:p>
                      <a:r>
                        <a:rPr lang="en-US" sz="20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Any injury in the presence of splenic vascular injury with active bleeding extending beyond the spleen into the peritoneum. Shattered spleen.</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90453353"/>
                  </a:ext>
                </a:extLst>
              </a:tr>
            </a:tbl>
          </a:graphicData>
        </a:graphic>
      </p:graphicFrame>
    </p:spTree>
    <p:extLst>
      <p:ext uri="{BB962C8B-B14F-4D97-AF65-F5344CB8AC3E}">
        <p14:creationId xmlns:p14="http://schemas.microsoft.com/office/powerpoint/2010/main" val="1104709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buAutoNum type="arabicPeriod"/>
            </a:pPr>
            <a:r>
              <a:rPr lang="en-US" dirty="0">
                <a:latin typeface="Times New Roman" panose="02020603050405020304" pitchFamily="18" charset="0"/>
                <a:cs typeface="Times New Roman" panose="02020603050405020304" pitchFamily="18" charset="0"/>
              </a:rPr>
              <a:t>How should patients with injury of this organ be managed in general?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0621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5737"/>
          </a:xfrm>
        </p:spPr>
        <p:txBody>
          <a:bodyPr/>
          <a:lstStyle/>
          <a:p>
            <a:r>
              <a:rPr lang="en-US" dirty="0">
                <a:latin typeface="Times New Roman" panose="02020603050405020304" pitchFamily="18" charset="0"/>
                <a:cs typeface="Times New Roman" panose="02020603050405020304" pitchFamily="18" charset="0"/>
              </a:rPr>
              <a:t>Describe the x-ray findings.</a:t>
            </a:r>
          </a:p>
        </p:txBody>
      </p:sp>
      <p:sp>
        <p:nvSpPr>
          <p:cNvPr id="3" name="Content Placeholder 2"/>
          <p:cNvSpPr>
            <a:spLocks noGrp="1"/>
          </p:cNvSpPr>
          <p:nvPr>
            <p:ph idx="1"/>
          </p:nvPr>
        </p:nvSpPr>
        <p:spPr>
          <a:xfrm>
            <a:off x="677334" y="1816275"/>
            <a:ext cx="8596668" cy="4225088"/>
          </a:xfrm>
        </p:spPr>
        <p:txBody>
          <a:bodyPr/>
          <a:lstStyle/>
          <a:p>
            <a:r>
              <a:rPr lang="en-US" sz="2800" dirty="0">
                <a:latin typeface="Times New Roman" panose="02020603050405020304" pitchFamily="18" charset="0"/>
                <a:cs typeface="Times New Roman" panose="02020603050405020304" pitchFamily="18" charset="0"/>
              </a:rPr>
              <a:t>Rims of radiolucency over bilateral psoas shadows</a:t>
            </a:r>
          </a:p>
          <a:p>
            <a:r>
              <a:rPr lang="en-US" sz="2800" dirty="0">
                <a:latin typeface="Times New Roman" panose="02020603050405020304" pitchFamily="18" charset="0"/>
                <a:cs typeface="Times New Roman" panose="02020603050405020304" pitchFamily="18" charset="0"/>
              </a:rPr>
              <a:t>Decreased L1/2 disc space</a:t>
            </a:r>
          </a:p>
          <a:p>
            <a:r>
              <a:rPr lang="en-US" sz="2800" dirty="0">
                <a:latin typeface="Times New Roman" panose="02020603050405020304" pitchFamily="18" charset="0"/>
                <a:cs typeface="Times New Roman" panose="02020603050405020304" pitchFamily="18" charset="0"/>
              </a:rPr>
              <a:t>Depressed L2 superior endplate</a:t>
            </a:r>
          </a:p>
          <a:p>
            <a:r>
              <a:rPr lang="en-US" sz="2800" dirty="0">
                <a:latin typeface="Times New Roman" panose="02020603050405020304" pitchFamily="18" charset="0"/>
                <a:cs typeface="Times New Roman" panose="02020603050405020304" pitchFamily="18" charset="0"/>
              </a:rPr>
              <a:t>Retrolisthesis L1/2</a:t>
            </a:r>
          </a:p>
          <a:p>
            <a:r>
              <a:rPr lang="en-US" sz="2800" dirty="0">
                <a:latin typeface="Times New Roman" panose="02020603050405020304" pitchFamily="18" charset="0"/>
                <a:cs typeface="Times New Roman" panose="02020603050405020304" pitchFamily="18" charset="0"/>
              </a:rPr>
              <a:t>Degenerative changes in lumbar spine</a:t>
            </a:r>
          </a:p>
          <a:p>
            <a:pPr marL="0" indent="0">
              <a:buNone/>
            </a:pPr>
            <a:endParaRPr lang="en-US" dirty="0"/>
          </a:p>
        </p:txBody>
      </p:sp>
    </p:spTree>
    <p:extLst>
      <p:ext uri="{BB962C8B-B14F-4D97-AF65-F5344CB8AC3E}">
        <p14:creationId xmlns:p14="http://schemas.microsoft.com/office/powerpoint/2010/main" val="2854928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44182" cy="936567"/>
          </a:xfrm>
        </p:spPr>
        <p:txBody>
          <a:bodyPr>
            <a:normAutofit fontScale="90000"/>
          </a:bodyPr>
          <a:lstStyle/>
          <a:p>
            <a:r>
              <a:rPr lang="en-US" sz="3300" dirty="0">
                <a:latin typeface="Times New Roman" panose="02020603050405020304" pitchFamily="18" charset="0"/>
                <a:cs typeface="Times New Roman" panose="02020603050405020304" pitchFamily="18" charset="0"/>
              </a:rPr>
              <a:t>How should patients with injury of this organ be managed in general?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720735"/>
            <a:ext cx="8596668" cy="4943112"/>
          </a:xfrm>
        </p:spPr>
        <p:txBody>
          <a:bodyPr>
            <a:noAutofit/>
          </a:bodyPr>
          <a:lstStyle/>
          <a:p>
            <a:r>
              <a:rPr lang="en-US" sz="2400" dirty="0">
                <a:latin typeface="Times New Roman" panose="02020603050405020304" pitchFamily="18" charset="0"/>
                <a:cs typeface="Times New Roman" panose="02020603050405020304" pitchFamily="18" charset="0"/>
              </a:rPr>
              <a:t>Laparotomy is indicated in </a:t>
            </a:r>
            <a:r>
              <a:rPr lang="en-US" sz="2400" dirty="0" err="1">
                <a:latin typeface="Times New Roman" panose="02020603050405020304" pitchFamily="18" charset="0"/>
                <a:cs typeface="Times New Roman" panose="02020603050405020304" pitchFamily="18" charset="0"/>
              </a:rPr>
              <a:t>haemodynamically</a:t>
            </a:r>
            <a:r>
              <a:rPr lang="en-US" sz="2400" dirty="0">
                <a:latin typeface="Times New Roman" panose="02020603050405020304" pitchFamily="18" charset="0"/>
                <a:cs typeface="Times New Roman" panose="02020603050405020304" pitchFamily="18" charset="0"/>
              </a:rPr>
              <a:t> unstable patients with a positive FAST scan or generalized peritonitis.</a:t>
            </a:r>
          </a:p>
          <a:p>
            <a:r>
              <a:rPr lang="en-US" sz="2400" dirty="0" err="1">
                <a:latin typeface="Times New Roman" panose="02020603050405020304" pitchFamily="18" charset="0"/>
                <a:cs typeface="Times New Roman" panose="02020603050405020304" pitchFamily="18" charset="0"/>
              </a:rPr>
              <a:t>Haemodynamically</a:t>
            </a:r>
            <a:r>
              <a:rPr lang="en-US" sz="2400" dirty="0">
                <a:latin typeface="Times New Roman" panose="02020603050405020304" pitchFamily="18" charset="0"/>
                <a:cs typeface="Times New Roman" panose="02020603050405020304" pitchFamily="18" charset="0"/>
              </a:rPr>
              <a:t> stable patients with low grade (I to II) blunt or penetrating splenic injuries without any evidence for other intra-abdominal injuries, active contrast extravasation, or a blush on CT, may be initially observed safely.</a:t>
            </a:r>
          </a:p>
          <a:p>
            <a:r>
              <a:rPr lang="en-US" sz="2400" dirty="0">
                <a:latin typeface="Times New Roman" panose="02020603050405020304" pitchFamily="18" charset="0"/>
                <a:cs typeface="Times New Roman" panose="02020603050405020304" pitchFamily="18" charset="0"/>
              </a:rPr>
              <a:t>Patients with active contrast extravasation or contrast blush on CT scan , or those with high grade (III, IV) splenic injuries should be considered for embolization.</a:t>
            </a:r>
          </a:p>
          <a:p>
            <a:r>
              <a:rPr lang="en-US" sz="2400" dirty="0">
                <a:latin typeface="Times New Roman" panose="02020603050405020304" pitchFamily="18" charset="0"/>
                <a:cs typeface="Times New Roman" panose="02020603050405020304" pitchFamily="18" charset="0"/>
              </a:rPr>
              <a:t>Grade V injuries are generally unsuitable for embolization due to vascular disruption.</a:t>
            </a:r>
          </a:p>
          <a:p>
            <a:r>
              <a:rPr lang="en-US" sz="2400" dirty="0">
                <a:latin typeface="Times New Roman" panose="02020603050405020304" pitchFamily="18" charset="0"/>
                <a:cs typeface="Times New Roman" panose="02020603050405020304" pitchFamily="18" charset="0"/>
              </a:rPr>
              <a:t>Failure of embolization indicates the need for surgery.</a:t>
            </a:r>
          </a:p>
        </p:txBody>
      </p:sp>
    </p:spTree>
    <p:extLst>
      <p:ext uri="{BB962C8B-B14F-4D97-AF65-F5344CB8AC3E}">
        <p14:creationId xmlns:p14="http://schemas.microsoft.com/office/powerpoint/2010/main" val="1794686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When and what drugs should be given to this patient to reduce the risk of post-operative sepsis?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0126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767291" cy="1144044"/>
          </a:xfrm>
        </p:spPr>
        <p:txBody>
          <a:bodyPr>
            <a:normAutofit fontScale="90000"/>
          </a:bodyPr>
          <a:lstStyle/>
          <a:p>
            <a:r>
              <a:rPr lang="en-US" dirty="0">
                <a:latin typeface="Times New Roman" panose="02020603050405020304" pitchFamily="18" charset="0"/>
                <a:cs typeface="Times New Roman" panose="02020603050405020304" pitchFamily="18" charset="0"/>
              </a:rPr>
              <a:t>When and what drugs should be given to this patient to reduce the risk of post-operative sepsis?</a:t>
            </a:r>
          </a:p>
        </p:txBody>
      </p:sp>
      <p:sp>
        <p:nvSpPr>
          <p:cNvPr id="3" name="Content Placeholder 2"/>
          <p:cNvSpPr>
            <a:spLocks noGrp="1"/>
          </p:cNvSpPr>
          <p:nvPr>
            <p:ph idx="1"/>
          </p:nvPr>
        </p:nvSpPr>
        <p:spPr>
          <a:xfrm>
            <a:off x="491355" y="1753644"/>
            <a:ext cx="8596668" cy="4864132"/>
          </a:xfrm>
        </p:spPr>
        <p:txBody>
          <a:bodyPr>
            <a:noAutofit/>
          </a:bodyPr>
          <a:lstStyle/>
          <a:p>
            <a:r>
              <a:rPr lang="en-US" sz="2800" dirty="0">
                <a:latin typeface="Times New Roman" panose="02020603050405020304" pitchFamily="18" charset="0"/>
                <a:cs typeface="Times New Roman" panose="02020603050405020304" pitchFamily="18" charset="0"/>
              </a:rPr>
              <a:t>Vaccination should be given after the 14</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post-splenectomy day.</a:t>
            </a:r>
          </a:p>
          <a:p>
            <a:pPr lvl="1">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Pneumocccal</a:t>
            </a:r>
            <a:r>
              <a:rPr lang="en-US" sz="2800" dirty="0">
                <a:latin typeface="Times New Roman" panose="02020603050405020304" pitchFamily="18" charset="0"/>
                <a:cs typeface="Times New Roman" panose="02020603050405020304" pitchFamily="18" charset="0"/>
              </a:rPr>
              <a:t> vaccine</a:t>
            </a:r>
          </a:p>
          <a:p>
            <a:pPr lvl="1">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Haemophilus</a:t>
            </a:r>
            <a:r>
              <a:rPr lang="en-US" sz="2800" dirty="0">
                <a:latin typeface="Times New Roman" panose="02020603050405020304" pitchFamily="18" charset="0"/>
                <a:cs typeface="Times New Roman" panose="02020603050405020304" pitchFamily="18" charset="0"/>
              </a:rPr>
              <a:t> influenza type b vaccine</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Meningococcal groups A, C, W 135, Y vaccine</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Meningococcal group B vaccine</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Seasonal influenza vaccine</a:t>
            </a:r>
          </a:p>
          <a:p>
            <a:r>
              <a:rPr lang="en-US" sz="2800" dirty="0">
                <a:latin typeface="Times New Roman" panose="02020603050405020304" pitchFamily="18" charset="0"/>
                <a:cs typeface="Times New Roman" panose="02020603050405020304" pitchFamily="18" charset="0"/>
              </a:rPr>
              <a:t>Daily antibiotic prophylaxis (penicillin or amoxicillin) for at least one year following splenectomy.</a:t>
            </a:r>
          </a:p>
        </p:txBody>
      </p:sp>
    </p:spTree>
    <p:extLst>
      <p:ext uri="{BB962C8B-B14F-4D97-AF65-F5344CB8AC3E}">
        <p14:creationId xmlns:p14="http://schemas.microsoft.com/office/powerpoint/2010/main" val="1097219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Case 4</a:t>
            </a:r>
          </a:p>
        </p:txBody>
      </p:sp>
      <p:sp>
        <p:nvSpPr>
          <p:cNvPr id="3" name="Content Placeholder 2"/>
          <p:cNvSpPr>
            <a:spLocks noGrp="1"/>
          </p:cNvSpPr>
          <p:nvPr>
            <p:ph idx="1"/>
          </p:nvPr>
        </p:nvSpPr>
        <p:spPr>
          <a:xfrm>
            <a:off x="677333" y="1816275"/>
            <a:ext cx="9024605" cy="4225088"/>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A 43-year-old lady, good past health, presents with headache for 2 days, with increased severity for 1 hour, associated with vomiting.</a:t>
            </a:r>
          </a:p>
          <a:p>
            <a:pPr marL="0" indent="0">
              <a:buNone/>
            </a:pPr>
            <a:r>
              <a:rPr lang="en-US" sz="2800" dirty="0">
                <a:latin typeface="Times New Roman" panose="02020603050405020304" pitchFamily="18" charset="0"/>
                <a:cs typeface="Times New Roman" panose="02020603050405020304" pitchFamily="18" charset="0"/>
              </a:rPr>
              <a:t>No history of head injury.</a:t>
            </a:r>
          </a:p>
          <a:p>
            <a:pPr marL="0" indent="0">
              <a:buNone/>
            </a:pPr>
            <a:r>
              <a:rPr lang="en-US" sz="2800" dirty="0">
                <a:latin typeface="Times New Roman" panose="02020603050405020304" pitchFamily="18" charset="0"/>
                <a:cs typeface="Times New Roman" panose="02020603050405020304" pitchFamily="18" charset="0"/>
              </a:rPr>
              <a:t>Physical examination showed power 1/5 on right side and power 3/5 on left side.</a:t>
            </a:r>
          </a:p>
          <a:p>
            <a:pPr marL="0" indent="0">
              <a:buNone/>
            </a:pPr>
            <a:r>
              <a:rPr lang="en-US" sz="2800" dirty="0">
                <a:latin typeface="Times New Roman" panose="02020603050405020304" pitchFamily="18" charset="0"/>
                <a:cs typeface="Times New Roman" panose="02020603050405020304" pitchFamily="18" charset="0"/>
              </a:rPr>
              <a:t>GCS E4V1M6, BP 113/70, P 75, Temp 35.3 C, SpO2 97% 2L</a:t>
            </a:r>
          </a:p>
        </p:txBody>
      </p:sp>
    </p:spTree>
    <p:extLst>
      <p:ext uri="{BB962C8B-B14F-4D97-AF65-F5344CB8AC3E}">
        <p14:creationId xmlns:p14="http://schemas.microsoft.com/office/powerpoint/2010/main" val="2876701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9868-1DA7-40CB-AE2A-32A28926492E}"/>
              </a:ext>
            </a:extLst>
          </p:cNvPr>
          <p:cNvSpPr>
            <a:spLocks noGrp="1"/>
          </p:cNvSpPr>
          <p:nvPr>
            <p:ph type="title"/>
          </p:nvPr>
        </p:nvSpPr>
        <p:spPr>
          <a:xfrm>
            <a:off x="677334" y="609600"/>
            <a:ext cx="10093988" cy="816244"/>
          </a:xfrm>
        </p:spPr>
        <p:txBody>
          <a:bodyPr/>
          <a:lstStyle/>
          <a:p>
            <a:r>
              <a:rPr lang="en-US" dirty="0">
                <a:latin typeface="Times New Roman" panose="02020603050405020304" pitchFamily="18" charset="0"/>
                <a:cs typeface="Times New Roman" panose="02020603050405020304" pitchFamily="18" charset="0"/>
              </a:rPr>
              <a:t>Describe the CT findings</a:t>
            </a:r>
            <a:r>
              <a:rPr lang="en-US" dirty="0"/>
              <a:t>.</a:t>
            </a:r>
            <a:endParaRPr lang="en-HK" dirty="0"/>
          </a:p>
        </p:txBody>
      </p:sp>
      <p:pic>
        <p:nvPicPr>
          <p:cNvPr id="8" name="Content Placeholder 7" descr="A picture containing photo&#10;&#10;Description automatically generated">
            <a:extLst>
              <a:ext uri="{FF2B5EF4-FFF2-40B4-BE49-F238E27FC236}">
                <a16:creationId xmlns:a16="http://schemas.microsoft.com/office/drawing/2014/main" id="{F922FFF5-D8F2-40AA-9760-3F453EF67B59}"/>
              </a:ext>
            </a:extLst>
          </p:cNvPr>
          <p:cNvPicPr>
            <a:picLocks noGrp="1" noChangeAspect="1"/>
          </p:cNvPicPr>
          <p:nvPr>
            <p:ph sz="half" idx="1"/>
          </p:nvPr>
        </p:nvPicPr>
        <p:blipFill>
          <a:blip r:embed="rId2"/>
          <a:stretch>
            <a:fillRect/>
          </a:stretch>
        </p:blipFill>
        <p:spPr>
          <a:xfrm>
            <a:off x="5935864" y="1425844"/>
            <a:ext cx="4822397" cy="4822397"/>
          </a:xfrm>
        </p:spPr>
      </p:pic>
      <p:pic>
        <p:nvPicPr>
          <p:cNvPr id="6" name="Content Placeholder 5" descr="A picture containing photo, sitting, indoor&#10;&#10;Description automatically generated">
            <a:extLst>
              <a:ext uri="{FF2B5EF4-FFF2-40B4-BE49-F238E27FC236}">
                <a16:creationId xmlns:a16="http://schemas.microsoft.com/office/drawing/2014/main" id="{7895A1A9-51C1-45FC-B1D5-1EB44D077622}"/>
              </a:ext>
            </a:extLst>
          </p:cNvPr>
          <p:cNvPicPr>
            <a:picLocks noGrp="1" noChangeAspect="1"/>
          </p:cNvPicPr>
          <p:nvPr>
            <p:ph sz="half" idx="2"/>
          </p:nvPr>
        </p:nvPicPr>
        <p:blipFill>
          <a:blip r:embed="rId3"/>
          <a:stretch>
            <a:fillRect/>
          </a:stretch>
        </p:blipFill>
        <p:spPr>
          <a:xfrm>
            <a:off x="677334" y="1479025"/>
            <a:ext cx="4822397" cy="4822397"/>
          </a:xfrm>
        </p:spPr>
      </p:pic>
    </p:spTree>
    <p:extLst>
      <p:ext uri="{BB962C8B-B14F-4D97-AF65-F5344CB8AC3E}">
        <p14:creationId xmlns:p14="http://schemas.microsoft.com/office/powerpoint/2010/main" val="2229576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sitting, indoor, photo, black&#10;&#10;Description automatically generated">
            <a:extLst>
              <a:ext uri="{FF2B5EF4-FFF2-40B4-BE49-F238E27FC236}">
                <a16:creationId xmlns:a16="http://schemas.microsoft.com/office/drawing/2014/main" id="{6CFE33BF-7FF1-4A79-A389-CE679C5E8D98}"/>
              </a:ext>
            </a:extLst>
          </p:cNvPr>
          <p:cNvPicPr>
            <a:picLocks noGrp="1" noChangeAspect="1"/>
          </p:cNvPicPr>
          <p:nvPr>
            <p:ph sz="half" idx="1"/>
          </p:nvPr>
        </p:nvPicPr>
        <p:blipFill>
          <a:blip r:embed="rId2"/>
          <a:stretch>
            <a:fillRect/>
          </a:stretch>
        </p:blipFill>
        <p:spPr>
          <a:xfrm>
            <a:off x="6096000" y="805911"/>
            <a:ext cx="5505516" cy="5505516"/>
          </a:xfrm>
        </p:spPr>
      </p:pic>
      <p:pic>
        <p:nvPicPr>
          <p:cNvPr id="6" name="Content Placeholder 5" descr="A picture containing photo, sitting, invertebrate&#10;&#10;Description automatically generated">
            <a:extLst>
              <a:ext uri="{FF2B5EF4-FFF2-40B4-BE49-F238E27FC236}">
                <a16:creationId xmlns:a16="http://schemas.microsoft.com/office/drawing/2014/main" id="{6A11FB72-B0AF-48FC-978E-11BBECA467A4}"/>
              </a:ext>
            </a:extLst>
          </p:cNvPr>
          <p:cNvPicPr>
            <a:picLocks noGrp="1" noChangeAspect="1"/>
          </p:cNvPicPr>
          <p:nvPr>
            <p:ph sz="half" idx="2"/>
          </p:nvPr>
        </p:nvPicPr>
        <p:blipFill>
          <a:blip r:embed="rId3"/>
          <a:stretch>
            <a:fillRect/>
          </a:stretch>
        </p:blipFill>
        <p:spPr>
          <a:xfrm>
            <a:off x="414835" y="805911"/>
            <a:ext cx="5505517" cy="5505517"/>
          </a:xfrm>
        </p:spPr>
      </p:pic>
    </p:spTree>
    <p:extLst>
      <p:ext uri="{BB962C8B-B14F-4D97-AF65-F5344CB8AC3E}">
        <p14:creationId xmlns:p14="http://schemas.microsoft.com/office/powerpoint/2010/main" val="1206161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6049"/>
          </a:xfrm>
        </p:spPr>
        <p:txBody>
          <a:bodyPr/>
          <a:lstStyle/>
          <a:p>
            <a:r>
              <a:rPr lang="en-US" dirty="0">
                <a:latin typeface="Times New Roman" panose="02020603050405020304" pitchFamily="18" charset="0"/>
                <a:cs typeface="Times New Roman" panose="02020603050405020304" pitchFamily="18" charset="0"/>
              </a:rPr>
              <a:t>Describe the CT findings.</a:t>
            </a:r>
          </a:p>
        </p:txBody>
      </p:sp>
      <p:sp>
        <p:nvSpPr>
          <p:cNvPr id="3" name="Content Placeholder 2"/>
          <p:cNvSpPr>
            <a:spLocks noGrp="1"/>
          </p:cNvSpPr>
          <p:nvPr>
            <p:ph idx="1"/>
          </p:nvPr>
        </p:nvSpPr>
        <p:spPr>
          <a:xfrm>
            <a:off x="677334" y="1778697"/>
            <a:ext cx="8596668" cy="4262666"/>
          </a:xfrm>
        </p:spPr>
        <p:txBody>
          <a:bodyPr>
            <a:normAutofit/>
          </a:bodyPr>
          <a:lstStyle/>
          <a:p>
            <a:r>
              <a:rPr lang="en-US" sz="2800" dirty="0">
                <a:latin typeface="Times New Roman" panose="02020603050405020304" pitchFamily="18" charset="0"/>
                <a:cs typeface="Times New Roman" panose="02020603050405020304" pitchFamily="18" charset="0"/>
              </a:rPr>
              <a:t>Acute subarachnoid </a:t>
            </a:r>
            <a:r>
              <a:rPr lang="en-US" sz="2800" dirty="0" err="1">
                <a:latin typeface="Times New Roman" panose="02020603050405020304" pitchFamily="18" charset="0"/>
                <a:cs typeface="Times New Roman" panose="02020603050405020304" pitchFamily="18" charset="0"/>
              </a:rPr>
              <a:t>haemorrhage</a:t>
            </a:r>
            <a:r>
              <a:rPr lang="en-US" sz="2800" dirty="0">
                <a:latin typeface="Times New Roman" panose="02020603050405020304" pitchFamily="18" charset="0"/>
                <a:cs typeface="Times New Roman" panose="02020603050405020304" pitchFamily="18" charset="0"/>
              </a:rPr>
              <a:t> in basal cisterns, extending to bilateral Sylvian fissures, left cerebral sulci, anterior interhemispheric fissure, prepontine cistern.</a:t>
            </a:r>
          </a:p>
          <a:p>
            <a:r>
              <a:rPr lang="en-US" sz="2800" dirty="0">
                <a:latin typeface="Times New Roman" panose="02020603050405020304" pitchFamily="18" charset="0"/>
                <a:cs typeface="Times New Roman" panose="02020603050405020304" pitchFamily="18" charset="0"/>
              </a:rPr>
              <a:t>Acute blood within the third and fourth ventricles.</a:t>
            </a:r>
          </a:p>
          <a:p>
            <a:r>
              <a:rPr lang="en-US" sz="2800" dirty="0">
                <a:latin typeface="Times New Roman" panose="02020603050405020304" pitchFamily="18" charset="0"/>
                <a:cs typeface="Times New Roman" panose="02020603050405020304" pitchFamily="18" charset="0"/>
              </a:rPr>
              <a:t>Flaring of ventricular temporal horns suggestive of early hydrocephalus</a:t>
            </a:r>
          </a:p>
        </p:txBody>
      </p:sp>
    </p:spTree>
    <p:extLst>
      <p:ext uri="{BB962C8B-B14F-4D97-AF65-F5344CB8AC3E}">
        <p14:creationId xmlns:p14="http://schemas.microsoft.com/office/powerpoint/2010/main" val="185101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792130" cy="1320800"/>
          </a:xfrm>
        </p:spPr>
        <p:txBody>
          <a:bodyPr/>
          <a:lstStyle/>
          <a:p>
            <a:r>
              <a:rPr lang="en-US" dirty="0">
                <a:latin typeface="Times New Roman" panose="02020603050405020304" pitchFamily="18" charset="0"/>
                <a:cs typeface="Times New Roman" panose="02020603050405020304" pitchFamily="18" charset="0"/>
              </a:rPr>
              <a:t>What specific physical signs will you look for?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9237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specific physical signs will you look for?</a:t>
            </a:r>
          </a:p>
        </p:txBody>
      </p:sp>
      <p:sp>
        <p:nvSpPr>
          <p:cNvPr id="3" name="Content Placeholder 2"/>
          <p:cNvSpPr>
            <a:spLocks noGrp="1"/>
          </p:cNvSpPr>
          <p:nvPr>
            <p:ph idx="1"/>
          </p:nvPr>
        </p:nvSpPr>
        <p:spPr/>
        <p:txBody>
          <a:bodyPr>
            <a:noAutofit/>
          </a:bodyPr>
          <a:lstStyle/>
          <a:p>
            <a:r>
              <a:rPr lang="en-US" sz="2800" dirty="0" err="1">
                <a:latin typeface="Times New Roman" panose="02020603050405020304" pitchFamily="18" charset="0"/>
                <a:cs typeface="Times New Roman" panose="02020603050405020304" pitchFamily="18" charset="0"/>
              </a:rPr>
              <a:t>Meningism</a:t>
            </a:r>
            <a:endParaRPr lang="en-US"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Nuchal rigidity -  more pronounced on flexion</a:t>
            </a:r>
          </a:p>
          <a:p>
            <a:pPr lvl="1">
              <a:buFont typeface="Arial" panose="020B0604020202020204" pitchFamily="34" charset="0"/>
              <a:buChar char="•"/>
            </a:pPr>
            <a:r>
              <a:rPr lang="en-US" sz="2600" dirty="0" err="1">
                <a:latin typeface="Times New Roman" panose="02020603050405020304" pitchFamily="18" charset="0"/>
                <a:cs typeface="Times New Roman" panose="02020603050405020304" pitchFamily="18" charset="0"/>
              </a:rPr>
              <a:t>Kernig’s</a:t>
            </a:r>
            <a:r>
              <a:rPr lang="en-US" sz="2600" dirty="0">
                <a:latin typeface="Times New Roman" panose="02020603050405020304" pitchFamily="18" charset="0"/>
                <a:cs typeface="Times New Roman" panose="02020603050405020304" pitchFamily="18" charset="0"/>
              </a:rPr>
              <a:t> sign – pain in hamstrings following extension of the knee from a flexed position with the hip flexed to 90</a:t>
            </a:r>
          </a:p>
          <a:p>
            <a:pPr lvl="1">
              <a:buFont typeface="Arial" panose="020B0604020202020204" pitchFamily="34" charset="0"/>
              <a:buChar char="•"/>
            </a:pPr>
            <a:r>
              <a:rPr lang="en-US" sz="2600" dirty="0" err="1">
                <a:latin typeface="Times New Roman" panose="02020603050405020304" pitchFamily="18" charset="0"/>
                <a:cs typeface="Times New Roman" panose="02020603050405020304" pitchFamily="18" charset="0"/>
              </a:rPr>
              <a:t>Brudzinski’s</a:t>
            </a:r>
            <a:r>
              <a:rPr lang="en-US" sz="2600" dirty="0">
                <a:latin typeface="Times New Roman" panose="02020603050405020304" pitchFamily="18" charset="0"/>
                <a:cs typeface="Times New Roman" panose="02020603050405020304" pitchFamily="18" charset="0"/>
              </a:rPr>
              <a:t> sign – involuntary hip flexion on passive flexion of the patient’s neck while in a supine position</a:t>
            </a:r>
          </a:p>
          <a:p>
            <a:r>
              <a:rPr lang="en-US" sz="2800" dirty="0">
                <a:latin typeface="Times New Roman" panose="02020603050405020304" pitchFamily="18" charset="0"/>
                <a:cs typeface="Times New Roman" panose="02020603050405020304" pitchFamily="18" charset="0"/>
              </a:rPr>
              <a:t>Retinal </a:t>
            </a:r>
            <a:r>
              <a:rPr lang="en-US" sz="2800" dirty="0" err="1">
                <a:latin typeface="Times New Roman" panose="02020603050405020304" pitchFamily="18" charset="0"/>
                <a:cs typeface="Times New Roman" panose="02020603050405020304" pitchFamily="18" charset="0"/>
              </a:rPr>
              <a:t>subhyaloid</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haemorrhage</a:t>
            </a:r>
            <a:r>
              <a:rPr lang="en-US" sz="2800" dirty="0">
                <a:latin typeface="Times New Roman" panose="02020603050405020304" pitchFamily="18" charset="0"/>
                <a:cs typeface="Times New Roman" panose="02020603050405020304" pitchFamily="18" charset="0"/>
              </a:rPr>
              <a:t> in </a:t>
            </a:r>
            <a:r>
              <a:rPr lang="en-US" sz="2800" dirty="0" err="1">
                <a:latin typeface="Times New Roman" panose="02020603050405020304" pitchFamily="18" charset="0"/>
                <a:cs typeface="Times New Roman" panose="02020603050405020304" pitchFamily="18" charset="0"/>
              </a:rPr>
              <a:t>fundoscopy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283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risk factors for the above diagnosis?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392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8EC5-A4A5-490E-9B9B-A1F159775DB8}"/>
              </a:ext>
            </a:extLst>
          </p:cNvPr>
          <p:cNvSpPr>
            <a:spLocks noGrp="1"/>
          </p:cNvSpPr>
          <p:nvPr>
            <p:ph type="title"/>
          </p:nvPr>
        </p:nvSpPr>
        <p:spPr>
          <a:xfrm>
            <a:off x="677334" y="609600"/>
            <a:ext cx="10295466" cy="940231"/>
          </a:xfrm>
        </p:spPr>
        <p:txBody>
          <a:bodyPr/>
          <a:lstStyle/>
          <a:p>
            <a:r>
              <a:rPr lang="en-US" dirty="0">
                <a:latin typeface="Times New Roman" panose="02020603050405020304" pitchFamily="18" charset="0"/>
                <a:cs typeface="Times New Roman" panose="02020603050405020304" pitchFamily="18" charset="0"/>
              </a:rPr>
              <a:t>Describe the CT findings.</a:t>
            </a:r>
            <a:endParaRPr lang="en-HK" dirty="0">
              <a:latin typeface="Times New Roman" panose="02020603050405020304" pitchFamily="18" charset="0"/>
              <a:cs typeface="Times New Roman" panose="02020603050405020304" pitchFamily="18" charset="0"/>
            </a:endParaRPr>
          </a:p>
        </p:txBody>
      </p:sp>
      <p:pic>
        <p:nvPicPr>
          <p:cNvPr id="6" name="Content Placeholder 5" descr="A picture containing bottle, text&#10;&#10;Description automatically generated">
            <a:extLst>
              <a:ext uri="{FF2B5EF4-FFF2-40B4-BE49-F238E27FC236}">
                <a16:creationId xmlns:a16="http://schemas.microsoft.com/office/drawing/2014/main" id="{5DC51BDF-11A3-4F41-B51B-414E2827EE9E}"/>
              </a:ext>
            </a:extLst>
          </p:cNvPr>
          <p:cNvPicPr>
            <a:picLocks noGrp="1" noChangeAspect="1"/>
          </p:cNvPicPr>
          <p:nvPr>
            <p:ph sz="half" idx="1"/>
          </p:nvPr>
        </p:nvPicPr>
        <p:blipFill>
          <a:blip r:embed="rId2"/>
          <a:stretch>
            <a:fillRect/>
          </a:stretch>
        </p:blipFill>
        <p:spPr>
          <a:xfrm>
            <a:off x="473016" y="1379157"/>
            <a:ext cx="5335229" cy="5335229"/>
          </a:xfrm>
        </p:spPr>
      </p:pic>
      <p:pic>
        <p:nvPicPr>
          <p:cNvPr id="8" name="Content Placeholder 7" descr="A screen shot of a social media post&#10;&#10;Description automatically generated">
            <a:extLst>
              <a:ext uri="{FF2B5EF4-FFF2-40B4-BE49-F238E27FC236}">
                <a16:creationId xmlns:a16="http://schemas.microsoft.com/office/drawing/2014/main" id="{DB2447D5-E061-4F3C-8E9D-9513CD0C6ED6}"/>
              </a:ext>
            </a:extLst>
          </p:cNvPr>
          <p:cNvPicPr>
            <a:picLocks noGrp="1" noChangeAspect="1"/>
          </p:cNvPicPr>
          <p:nvPr>
            <p:ph sz="half" idx="2"/>
          </p:nvPr>
        </p:nvPicPr>
        <p:blipFill>
          <a:blip r:embed="rId3"/>
          <a:stretch>
            <a:fillRect/>
          </a:stretch>
        </p:blipFill>
        <p:spPr>
          <a:xfrm>
            <a:off x="6096000" y="1348354"/>
            <a:ext cx="5335230" cy="5335230"/>
          </a:xfrm>
        </p:spPr>
      </p:pic>
    </p:spTree>
    <p:extLst>
      <p:ext uri="{BB962C8B-B14F-4D97-AF65-F5344CB8AC3E}">
        <p14:creationId xmlns:p14="http://schemas.microsoft.com/office/powerpoint/2010/main" val="2490440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792343" cy="768263"/>
          </a:xfrm>
        </p:spPr>
        <p:txBody>
          <a:bodyPr>
            <a:normAutofit fontScale="90000"/>
          </a:bodyPr>
          <a:lstStyle/>
          <a:p>
            <a:r>
              <a:rPr lang="en-US" dirty="0">
                <a:latin typeface="Times New Roman" panose="02020603050405020304" pitchFamily="18" charset="0"/>
                <a:cs typeface="Times New Roman" panose="02020603050405020304" pitchFamily="18" charset="0"/>
              </a:rPr>
              <a:t>What are the risk factors for the above diagnosis?</a:t>
            </a:r>
          </a:p>
        </p:txBody>
      </p:sp>
      <p:sp>
        <p:nvSpPr>
          <p:cNvPr id="3" name="Content Placeholder 2"/>
          <p:cNvSpPr>
            <a:spLocks noGrp="1"/>
          </p:cNvSpPr>
          <p:nvPr>
            <p:ph idx="1"/>
          </p:nvPr>
        </p:nvSpPr>
        <p:spPr>
          <a:xfrm>
            <a:off x="677332" y="1377863"/>
            <a:ext cx="9205703" cy="5386192"/>
          </a:xfrm>
        </p:spPr>
        <p:txBody>
          <a:bodyPr>
            <a:normAutofit/>
          </a:bodyPr>
          <a:lstStyle/>
          <a:p>
            <a:r>
              <a:rPr lang="en-US" sz="2200" b="1" dirty="0">
                <a:latin typeface="Times New Roman" panose="02020603050405020304" pitchFamily="18" charset="0"/>
                <a:cs typeface="Times New Roman" panose="02020603050405020304" pitchFamily="18" charset="0"/>
              </a:rPr>
              <a:t>Modifiable risk factors:</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Hypertension</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Smoking</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Heavy alcohol consumption</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Oral contraceptives (OCPs)</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Cocaine</a:t>
            </a:r>
          </a:p>
          <a:p>
            <a:r>
              <a:rPr lang="en-US" sz="2200" b="1" dirty="0">
                <a:latin typeface="Times New Roman" panose="02020603050405020304" pitchFamily="18" charset="0"/>
                <a:cs typeface="Times New Roman" panose="02020603050405020304" pitchFamily="18" charset="0"/>
              </a:rPr>
              <a:t>Non modifiable risk factors:</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Autosomal dominant polycystic kidney disease</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Fibromuscular dysplasia</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Arteriovenous malformations</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Connective tissue disorders (Ehlers-</a:t>
            </a:r>
            <a:r>
              <a:rPr lang="en-US" sz="2200" dirty="0" err="1">
                <a:latin typeface="Times New Roman" panose="02020603050405020304" pitchFamily="18" charset="0"/>
                <a:cs typeface="Times New Roman" panose="02020603050405020304" pitchFamily="18" charset="0"/>
              </a:rPr>
              <a:t>Danlos</a:t>
            </a:r>
            <a:r>
              <a:rPr lang="en-US" sz="2200" dirty="0">
                <a:latin typeface="Times New Roman" panose="02020603050405020304" pitchFamily="18" charset="0"/>
                <a:cs typeface="Times New Roman" panose="02020603050405020304" pitchFamily="18" charset="0"/>
              </a:rPr>
              <a:t> syndrome, </a:t>
            </a:r>
            <a:r>
              <a:rPr lang="en-US" sz="2200" dirty="0" err="1">
                <a:latin typeface="Times New Roman" panose="02020603050405020304" pitchFamily="18" charset="0"/>
                <a:cs typeface="Times New Roman" panose="02020603050405020304" pitchFamily="18" charset="0"/>
              </a:rPr>
              <a:t>Marfan</a:t>
            </a:r>
            <a:r>
              <a:rPr lang="en-US" sz="2200" dirty="0">
                <a:latin typeface="Times New Roman" panose="02020603050405020304" pitchFamily="18" charset="0"/>
                <a:cs typeface="Times New Roman" panose="02020603050405020304" pitchFamily="18" charset="0"/>
              </a:rPr>
              <a:t> syndrome)</a:t>
            </a:r>
          </a:p>
        </p:txBody>
      </p:sp>
    </p:spTree>
    <p:extLst>
      <p:ext uri="{BB962C8B-B14F-4D97-AF65-F5344CB8AC3E}">
        <p14:creationId xmlns:p14="http://schemas.microsoft.com/office/powerpoint/2010/main" val="2480293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304789"/>
            <a:ext cx="7766936" cy="2572765"/>
          </a:xfrm>
        </p:spPr>
        <p:txBody>
          <a:bodyPr/>
          <a:lstStyle/>
          <a:p>
            <a:r>
              <a:rPr lang="en-US" sz="4400" dirty="0">
                <a:latin typeface="Times New Roman" panose="02020603050405020304" pitchFamily="18" charset="0"/>
                <a:cs typeface="Times New Roman" panose="02020603050405020304" pitchFamily="18" charset="0"/>
              </a:rPr>
              <a:t>Name 2 clinical grading systems for the above diagnosis. </a:t>
            </a:r>
          </a:p>
        </p:txBody>
      </p:sp>
    </p:spTree>
    <p:extLst>
      <p:ext uri="{BB962C8B-B14F-4D97-AF65-F5344CB8AC3E}">
        <p14:creationId xmlns:p14="http://schemas.microsoft.com/office/powerpoint/2010/main" val="176951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81414"/>
          </a:xfrm>
        </p:spPr>
        <p:txBody>
          <a:bodyPr/>
          <a:lstStyle/>
          <a:p>
            <a:r>
              <a:rPr lang="en-US" dirty="0">
                <a:latin typeface="Times New Roman" panose="02020603050405020304" pitchFamily="18" charset="0"/>
                <a:cs typeface="Times New Roman" panose="02020603050405020304" pitchFamily="18" charset="0"/>
              </a:rPr>
              <a:t>Hunt and Hess grading     (Grade 4)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5718350"/>
              </p:ext>
            </p:extLst>
          </p:nvPr>
        </p:nvGraphicFramePr>
        <p:xfrm>
          <a:off x="677863" y="1303338"/>
          <a:ext cx="8596312" cy="5295690"/>
        </p:xfrm>
        <a:graphic>
          <a:graphicData uri="http://schemas.openxmlformats.org/drawingml/2006/table">
            <a:tbl>
              <a:tblPr firstRow="1" bandRow="1">
                <a:tableStyleId>{5C22544A-7EE6-4342-B048-85BDC9FD1C3A}</a:tableStyleId>
              </a:tblPr>
              <a:tblGrid>
                <a:gridCol w="1526718">
                  <a:extLst>
                    <a:ext uri="{9D8B030D-6E8A-4147-A177-3AD203B41FA5}">
                      <a16:colId xmlns:a16="http://schemas.microsoft.com/office/drawing/2014/main" val="2414982766"/>
                    </a:ext>
                  </a:extLst>
                </a:gridCol>
                <a:gridCol w="7069594">
                  <a:extLst>
                    <a:ext uri="{9D8B030D-6E8A-4147-A177-3AD203B41FA5}">
                      <a16:colId xmlns:a16="http://schemas.microsoft.com/office/drawing/2014/main" val="1193706573"/>
                    </a:ext>
                  </a:extLst>
                </a:gridCol>
              </a:tblGrid>
              <a:tr h="820350">
                <a:tc>
                  <a:txBody>
                    <a:bodyPr/>
                    <a:lstStyle/>
                    <a:p>
                      <a:r>
                        <a:rPr lang="en-US" sz="2800" dirty="0">
                          <a:latin typeface="Times New Roman" panose="02020603050405020304" pitchFamily="18" charset="0"/>
                          <a:cs typeface="Times New Roman" panose="02020603050405020304" pitchFamily="18" charset="0"/>
                        </a:rPr>
                        <a:t>Grade</a:t>
                      </a:r>
                    </a:p>
                  </a:txBody>
                  <a:tcPr/>
                </a:tc>
                <a:tc>
                  <a:txBody>
                    <a:bodyPr/>
                    <a:lstStyle/>
                    <a:p>
                      <a:r>
                        <a:rPr lang="en-US" sz="2800" dirty="0">
                          <a:latin typeface="Times New Roman" panose="02020603050405020304" pitchFamily="18" charset="0"/>
                          <a:cs typeface="Times New Roman" panose="02020603050405020304" pitchFamily="18" charset="0"/>
                        </a:rPr>
                        <a:t>Clinical condition</a:t>
                      </a:r>
                    </a:p>
                  </a:txBody>
                  <a:tcPr/>
                </a:tc>
                <a:extLst>
                  <a:ext uri="{0D108BD9-81ED-4DB2-BD59-A6C34878D82A}">
                    <a16:rowId xmlns:a16="http://schemas.microsoft.com/office/drawing/2014/main" val="2996488533"/>
                  </a:ext>
                </a:extLst>
              </a:tr>
              <a:tr h="820350">
                <a:tc>
                  <a:txBody>
                    <a:bodyPr/>
                    <a:lstStyle/>
                    <a:p>
                      <a:r>
                        <a:rPr lang="en-US" sz="2800" dirty="0">
                          <a:latin typeface="Times New Roman" panose="02020603050405020304" pitchFamily="18" charset="0"/>
                          <a:cs typeface="Times New Roman" panose="02020603050405020304" pitchFamily="18" charset="0"/>
                        </a:rPr>
                        <a:t>1</a:t>
                      </a:r>
                    </a:p>
                  </a:txBody>
                  <a:tcPr/>
                </a:tc>
                <a:tc>
                  <a:txBody>
                    <a:bodyPr/>
                    <a:lstStyle/>
                    <a:p>
                      <a:r>
                        <a:rPr lang="en-US" sz="2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Asymptomatic or mild headache and slight nuchal rigidity</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2804188"/>
                  </a:ext>
                </a:extLst>
              </a:tr>
              <a:tr h="820350">
                <a:tc>
                  <a:txBody>
                    <a:bodyPr/>
                    <a:lstStyle/>
                    <a:p>
                      <a:r>
                        <a:rPr lang="en-US" sz="2800" dirty="0">
                          <a:latin typeface="Times New Roman" panose="02020603050405020304" pitchFamily="18" charset="0"/>
                          <a:cs typeface="Times New Roman" panose="02020603050405020304" pitchFamily="18" charset="0"/>
                        </a:rPr>
                        <a:t>2</a:t>
                      </a:r>
                    </a:p>
                  </a:txBody>
                  <a:tcPr/>
                </a:tc>
                <a:tc>
                  <a:txBody>
                    <a:bodyPr/>
                    <a:lstStyle/>
                    <a:p>
                      <a:r>
                        <a:rPr lang="en-US" sz="2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Moderate to severe headache, stiff neck, no neurologic deficit except cranial nerve palsy</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46342358"/>
                  </a:ext>
                </a:extLst>
              </a:tr>
              <a:tr h="820350">
                <a:tc>
                  <a:txBody>
                    <a:bodyPr/>
                    <a:lstStyle/>
                    <a:p>
                      <a:r>
                        <a:rPr lang="en-US" sz="2800" dirty="0">
                          <a:latin typeface="Times New Roman" panose="02020603050405020304" pitchFamily="18" charset="0"/>
                          <a:cs typeface="Times New Roman" panose="02020603050405020304" pitchFamily="18" charset="0"/>
                        </a:rPr>
                        <a:t>3</a:t>
                      </a:r>
                    </a:p>
                  </a:txBody>
                  <a:tcPr/>
                </a:tc>
                <a:tc>
                  <a:txBody>
                    <a:bodyPr/>
                    <a:lstStyle/>
                    <a:p>
                      <a:r>
                        <a:rPr lang="en-US" sz="2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Drowsy or confused, mild focal neurologic deficit</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78346044"/>
                  </a:ext>
                </a:extLst>
              </a:tr>
              <a:tr h="820350">
                <a:tc>
                  <a:txBody>
                    <a:bodyPr/>
                    <a:lstStyle/>
                    <a:p>
                      <a:r>
                        <a:rPr lang="en-US" sz="2800" dirty="0">
                          <a:latin typeface="Times New Roman" panose="02020603050405020304" pitchFamily="18" charset="0"/>
                          <a:cs typeface="Times New Roman" panose="02020603050405020304" pitchFamily="18" charset="0"/>
                        </a:rPr>
                        <a:t>4</a:t>
                      </a:r>
                    </a:p>
                  </a:txBody>
                  <a:tcPr/>
                </a:tc>
                <a:tc>
                  <a:txBody>
                    <a:bodyPr/>
                    <a:lstStyle/>
                    <a:p>
                      <a:r>
                        <a:rPr lang="en-US" sz="2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Stupor, moderate or severe hemiparesis </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63166749"/>
                  </a:ext>
                </a:extLst>
              </a:tr>
              <a:tr h="820350">
                <a:tc>
                  <a:txBody>
                    <a:bodyPr/>
                    <a:lstStyle/>
                    <a:p>
                      <a:r>
                        <a:rPr lang="en-US" sz="2800" dirty="0">
                          <a:latin typeface="Times New Roman" panose="02020603050405020304" pitchFamily="18" charset="0"/>
                          <a:cs typeface="Times New Roman" panose="02020603050405020304" pitchFamily="18" charset="0"/>
                        </a:rPr>
                        <a:t>5</a:t>
                      </a:r>
                    </a:p>
                  </a:txBody>
                  <a:tcPr/>
                </a:tc>
                <a:tc>
                  <a:txBody>
                    <a:bodyPr/>
                    <a:lstStyle/>
                    <a:p>
                      <a:r>
                        <a:rPr lang="en-US" sz="2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Deep coma, </a:t>
                      </a:r>
                      <a:r>
                        <a:rPr lang="en-US" sz="2800" b="0" i="0" u="none" strike="noStrike" kern="1200" dirty="0" err="1">
                          <a:solidFill>
                            <a:schemeClr val="dk1"/>
                          </a:solidFill>
                          <a:effectLst/>
                          <a:latin typeface="Times New Roman" panose="02020603050405020304" pitchFamily="18" charset="0"/>
                          <a:ea typeface="+mn-ea"/>
                          <a:cs typeface="Times New Roman" panose="02020603050405020304" pitchFamily="18" charset="0"/>
                        </a:rPr>
                        <a:t>decerebrate</a:t>
                      </a:r>
                      <a:r>
                        <a:rPr lang="en-US" sz="2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posturing</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50316941"/>
                  </a:ext>
                </a:extLst>
              </a:tr>
            </a:tbl>
          </a:graphicData>
        </a:graphic>
      </p:graphicFrame>
    </p:spTree>
    <p:extLst>
      <p:ext uri="{BB962C8B-B14F-4D97-AF65-F5344CB8AC3E}">
        <p14:creationId xmlns:p14="http://schemas.microsoft.com/office/powerpoint/2010/main" val="3400714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World Federation of Neurological Surgeons grading   (Grade 4)</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1308656"/>
              </p:ext>
            </p:extLst>
          </p:nvPr>
        </p:nvGraphicFramePr>
        <p:xfrm>
          <a:off x="677863" y="2160588"/>
          <a:ext cx="8596311" cy="352623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400975236"/>
                    </a:ext>
                  </a:extLst>
                </a:gridCol>
                <a:gridCol w="2865437">
                  <a:extLst>
                    <a:ext uri="{9D8B030D-6E8A-4147-A177-3AD203B41FA5}">
                      <a16:colId xmlns:a16="http://schemas.microsoft.com/office/drawing/2014/main" val="2446298968"/>
                    </a:ext>
                  </a:extLst>
                </a:gridCol>
                <a:gridCol w="2865437">
                  <a:extLst>
                    <a:ext uri="{9D8B030D-6E8A-4147-A177-3AD203B41FA5}">
                      <a16:colId xmlns:a16="http://schemas.microsoft.com/office/drawing/2014/main" val="705668993"/>
                    </a:ext>
                  </a:extLst>
                </a:gridCol>
              </a:tblGrid>
              <a:tr h="587705">
                <a:tc>
                  <a:txBody>
                    <a:bodyPr/>
                    <a:lstStyle/>
                    <a:p>
                      <a:r>
                        <a:rPr lang="en-US" sz="2800" dirty="0">
                          <a:latin typeface="Times New Roman" panose="02020603050405020304" pitchFamily="18" charset="0"/>
                          <a:cs typeface="Times New Roman" panose="02020603050405020304" pitchFamily="18" charset="0"/>
                        </a:rPr>
                        <a:t>Grade</a:t>
                      </a:r>
                    </a:p>
                  </a:txBody>
                  <a:tcPr/>
                </a:tc>
                <a:tc>
                  <a:txBody>
                    <a:bodyPr/>
                    <a:lstStyle/>
                    <a:p>
                      <a:r>
                        <a:rPr lang="en-US" sz="2800" dirty="0">
                          <a:latin typeface="Times New Roman" panose="02020603050405020304" pitchFamily="18" charset="0"/>
                          <a:cs typeface="Times New Roman" panose="02020603050405020304" pitchFamily="18" charset="0"/>
                        </a:rPr>
                        <a:t>GCS score</a:t>
                      </a:r>
                    </a:p>
                  </a:txBody>
                  <a:tcPr/>
                </a:tc>
                <a:tc>
                  <a:txBody>
                    <a:bodyPr/>
                    <a:lstStyle/>
                    <a:p>
                      <a:r>
                        <a:rPr lang="en-US" sz="2800" dirty="0">
                          <a:latin typeface="Times New Roman" panose="02020603050405020304" pitchFamily="18" charset="0"/>
                          <a:cs typeface="Times New Roman" panose="02020603050405020304" pitchFamily="18" charset="0"/>
                        </a:rPr>
                        <a:t>Motor deficit</a:t>
                      </a:r>
                    </a:p>
                  </a:txBody>
                  <a:tcPr/>
                </a:tc>
                <a:extLst>
                  <a:ext uri="{0D108BD9-81ED-4DB2-BD59-A6C34878D82A}">
                    <a16:rowId xmlns:a16="http://schemas.microsoft.com/office/drawing/2014/main" val="112487782"/>
                  </a:ext>
                </a:extLst>
              </a:tr>
              <a:tr h="587705">
                <a:tc>
                  <a:txBody>
                    <a:bodyPr/>
                    <a:lstStyle/>
                    <a:p>
                      <a:r>
                        <a:rPr lang="en-US" sz="2800" dirty="0">
                          <a:latin typeface="Times New Roman" panose="02020603050405020304" pitchFamily="18" charset="0"/>
                          <a:cs typeface="Times New Roman" panose="02020603050405020304" pitchFamily="18" charset="0"/>
                        </a:rPr>
                        <a:t>1</a:t>
                      </a:r>
                    </a:p>
                  </a:txBody>
                  <a:tcPr/>
                </a:tc>
                <a:tc>
                  <a:txBody>
                    <a:bodyPr/>
                    <a:lstStyle/>
                    <a:p>
                      <a:r>
                        <a:rPr lang="en-US" sz="2800" dirty="0">
                          <a:latin typeface="Times New Roman" panose="02020603050405020304" pitchFamily="18" charset="0"/>
                          <a:cs typeface="Times New Roman" panose="02020603050405020304" pitchFamily="18" charset="0"/>
                        </a:rPr>
                        <a:t>15</a:t>
                      </a:r>
                    </a:p>
                  </a:txBody>
                  <a:tcPr/>
                </a:tc>
                <a:tc>
                  <a:txBody>
                    <a:bodyPr/>
                    <a:lstStyle/>
                    <a:p>
                      <a:r>
                        <a:rPr lang="en-US" sz="2800" dirty="0">
                          <a:latin typeface="Times New Roman" panose="02020603050405020304" pitchFamily="18" charset="0"/>
                          <a:cs typeface="Times New Roman" panose="02020603050405020304" pitchFamily="18" charset="0"/>
                        </a:rPr>
                        <a:t>Absent</a:t>
                      </a:r>
                    </a:p>
                  </a:txBody>
                  <a:tcPr/>
                </a:tc>
                <a:extLst>
                  <a:ext uri="{0D108BD9-81ED-4DB2-BD59-A6C34878D82A}">
                    <a16:rowId xmlns:a16="http://schemas.microsoft.com/office/drawing/2014/main" val="1938062252"/>
                  </a:ext>
                </a:extLst>
              </a:tr>
              <a:tr h="587705">
                <a:tc>
                  <a:txBody>
                    <a:bodyPr/>
                    <a:lstStyle/>
                    <a:p>
                      <a:r>
                        <a:rPr lang="en-US" sz="2800" dirty="0">
                          <a:latin typeface="Times New Roman" panose="02020603050405020304" pitchFamily="18" charset="0"/>
                          <a:cs typeface="Times New Roman" panose="02020603050405020304" pitchFamily="18" charset="0"/>
                        </a:rPr>
                        <a:t>2</a:t>
                      </a:r>
                    </a:p>
                  </a:txBody>
                  <a:tcPr/>
                </a:tc>
                <a:tc>
                  <a:txBody>
                    <a:bodyPr/>
                    <a:lstStyle/>
                    <a:p>
                      <a:r>
                        <a:rPr lang="en-US" sz="2800" dirty="0">
                          <a:latin typeface="Times New Roman" panose="02020603050405020304" pitchFamily="18" charset="0"/>
                          <a:cs typeface="Times New Roman" panose="02020603050405020304" pitchFamily="18" charset="0"/>
                        </a:rPr>
                        <a:t>13 to 14</a:t>
                      </a:r>
                    </a:p>
                  </a:txBody>
                  <a:tcPr/>
                </a:tc>
                <a:tc>
                  <a:txBody>
                    <a:bodyPr/>
                    <a:lstStyle/>
                    <a:p>
                      <a:r>
                        <a:rPr lang="en-US" sz="2800" dirty="0">
                          <a:latin typeface="Times New Roman" panose="02020603050405020304" pitchFamily="18" charset="0"/>
                          <a:cs typeface="Times New Roman" panose="02020603050405020304" pitchFamily="18" charset="0"/>
                        </a:rPr>
                        <a:t>Absent</a:t>
                      </a:r>
                    </a:p>
                  </a:txBody>
                  <a:tcPr/>
                </a:tc>
                <a:extLst>
                  <a:ext uri="{0D108BD9-81ED-4DB2-BD59-A6C34878D82A}">
                    <a16:rowId xmlns:a16="http://schemas.microsoft.com/office/drawing/2014/main" val="2102847819"/>
                  </a:ext>
                </a:extLst>
              </a:tr>
              <a:tr h="587705">
                <a:tc>
                  <a:txBody>
                    <a:bodyPr/>
                    <a:lstStyle/>
                    <a:p>
                      <a:r>
                        <a:rPr lang="en-US" sz="2800" dirty="0">
                          <a:latin typeface="Times New Roman" panose="02020603050405020304" pitchFamily="18" charset="0"/>
                          <a:cs typeface="Times New Roman" panose="02020603050405020304" pitchFamily="18" charset="0"/>
                        </a:rPr>
                        <a:t>3</a:t>
                      </a:r>
                    </a:p>
                  </a:txBody>
                  <a:tcPr/>
                </a:tc>
                <a:tc>
                  <a:txBody>
                    <a:bodyPr/>
                    <a:lstStyle/>
                    <a:p>
                      <a:r>
                        <a:rPr lang="en-US" sz="2800" dirty="0">
                          <a:latin typeface="Times New Roman" panose="02020603050405020304" pitchFamily="18" charset="0"/>
                          <a:cs typeface="Times New Roman" panose="02020603050405020304" pitchFamily="18" charset="0"/>
                        </a:rPr>
                        <a:t>13 to 14</a:t>
                      </a:r>
                    </a:p>
                  </a:txBody>
                  <a:tcPr/>
                </a:tc>
                <a:tc>
                  <a:txBody>
                    <a:bodyPr/>
                    <a:lstStyle/>
                    <a:p>
                      <a:r>
                        <a:rPr lang="en-US" sz="2800" dirty="0">
                          <a:latin typeface="Times New Roman" panose="02020603050405020304" pitchFamily="18" charset="0"/>
                          <a:cs typeface="Times New Roman" panose="02020603050405020304" pitchFamily="18" charset="0"/>
                        </a:rPr>
                        <a:t>Present</a:t>
                      </a:r>
                    </a:p>
                  </a:txBody>
                  <a:tcPr/>
                </a:tc>
                <a:extLst>
                  <a:ext uri="{0D108BD9-81ED-4DB2-BD59-A6C34878D82A}">
                    <a16:rowId xmlns:a16="http://schemas.microsoft.com/office/drawing/2014/main" val="2313067067"/>
                  </a:ext>
                </a:extLst>
              </a:tr>
              <a:tr h="587705">
                <a:tc>
                  <a:txBody>
                    <a:bodyPr/>
                    <a:lstStyle/>
                    <a:p>
                      <a:r>
                        <a:rPr lang="en-US" sz="2800" dirty="0">
                          <a:latin typeface="Times New Roman" panose="02020603050405020304" pitchFamily="18" charset="0"/>
                          <a:cs typeface="Times New Roman" panose="02020603050405020304" pitchFamily="18" charset="0"/>
                        </a:rPr>
                        <a:t>4</a:t>
                      </a:r>
                    </a:p>
                  </a:txBody>
                  <a:tcPr/>
                </a:tc>
                <a:tc>
                  <a:txBody>
                    <a:bodyPr/>
                    <a:lstStyle/>
                    <a:p>
                      <a:r>
                        <a:rPr lang="en-US" sz="2800" dirty="0">
                          <a:latin typeface="Times New Roman" panose="02020603050405020304" pitchFamily="18" charset="0"/>
                          <a:cs typeface="Times New Roman" panose="02020603050405020304" pitchFamily="18" charset="0"/>
                        </a:rPr>
                        <a:t>7 to 12 </a:t>
                      </a:r>
                    </a:p>
                  </a:txBody>
                  <a:tcPr/>
                </a:tc>
                <a:tc>
                  <a:txBody>
                    <a:bodyPr/>
                    <a:lstStyle/>
                    <a:p>
                      <a:r>
                        <a:rPr lang="en-US" sz="2800" dirty="0">
                          <a:latin typeface="Times New Roman" panose="02020603050405020304" pitchFamily="18" charset="0"/>
                          <a:cs typeface="Times New Roman" panose="02020603050405020304" pitchFamily="18" charset="0"/>
                        </a:rPr>
                        <a:t>Present or absent</a:t>
                      </a:r>
                    </a:p>
                  </a:txBody>
                  <a:tcPr/>
                </a:tc>
                <a:extLst>
                  <a:ext uri="{0D108BD9-81ED-4DB2-BD59-A6C34878D82A}">
                    <a16:rowId xmlns:a16="http://schemas.microsoft.com/office/drawing/2014/main" val="2666925234"/>
                  </a:ext>
                </a:extLst>
              </a:tr>
              <a:tr h="587705">
                <a:tc>
                  <a:txBody>
                    <a:bodyPr/>
                    <a:lstStyle/>
                    <a:p>
                      <a:r>
                        <a:rPr lang="en-US" sz="2800" dirty="0">
                          <a:latin typeface="Times New Roman" panose="02020603050405020304" pitchFamily="18" charset="0"/>
                          <a:cs typeface="Times New Roman" panose="02020603050405020304" pitchFamily="18" charset="0"/>
                        </a:rPr>
                        <a:t>5</a:t>
                      </a:r>
                    </a:p>
                  </a:txBody>
                  <a:tcPr/>
                </a:tc>
                <a:tc>
                  <a:txBody>
                    <a:bodyPr/>
                    <a:lstStyle/>
                    <a:p>
                      <a:r>
                        <a:rPr lang="en-US" sz="2800" dirty="0">
                          <a:latin typeface="Times New Roman" panose="02020603050405020304" pitchFamily="18" charset="0"/>
                          <a:cs typeface="Times New Roman" panose="02020603050405020304" pitchFamily="18" charset="0"/>
                        </a:rPr>
                        <a:t>3 to 6 </a:t>
                      </a:r>
                    </a:p>
                  </a:txBody>
                  <a:tcPr/>
                </a:tc>
                <a:tc>
                  <a:txBody>
                    <a:bodyPr/>
                    <a:lstStyle/>
                    <a:p>
                      <a:r>
                        <a:rPr lang="en-US" sz="2800" dirty="0">
                          <a:latin typeface="Times New Roman" panose="02020603050405020304" pitchFamily="18" charset="0"/>
                          <a:cs typeface="Times New Roman" panose="02020603050405020304" pitchFamily="18" charset="0"/>
                        </a:rPr>
                        <a:t>Present or absent</a:t>
                      </a:r>
                    </a:p>
                  </a:txBody>
                  <a:tcPr/>
                </a:tc>
                <a:extLst>
                  <a:ext uri="{0D108BD9-81ED-4DB2-BD59-A6C34878D82A}">
                    <a16:rowId xmlns:a16="http://schemas.microsoft.com/office/drawing/2014/main" val="3240162982"/>
                  </a:ext>
                </a:extLst>
              </a:tr>
            </a:tbl>
          </a:graphicData>
        </a:graphic>
      </p:graphicFrame>
    </p:spTree>
    <p:extLst>
      <p:ext uri="{BB962C8B-B14F-4D97-AF65-F5344CB8AC3E}">
        <p14:creationId xmlns:p14="http://schemas.microsoft.com/office/powerpoint/2010/main" val="56748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treatment can be given in A&amp;E?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108585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56153"/>
          </a:xfrm>
        </p:spPr>
        <p:txBody>
          <a:bodyPr/>
          <a:lstStyle/>
          <a:p>
            <a:r>
              <a:rPr lang="en-US" dirty="0">
                <a:latin typeface="Times New Roman" panose="02020603050405020304" pitchFamily="18" charset="0"/>
                <a:cs typeface="Times New Roman" panose="02020603050405020304" pitchFamily="18" charset="0"/>
              </a:rPr>
              <a:t>What treatment can be given in A&amp;E?</a:t>
            </a:r>
          </a:p>
        </p:txBody>
      </p:sp>
      <p:sp>
        <p:nvSpPr>
          <p:cNvPr id="3" name="Content Placeholder 2"/>
          <p:cNvSpPr>
            <a:spLocks noGrp="1"/>
          </p:cNvSpPr>
          <p:nvPr>
            <p:ph idx="1"/>
          </p:nvPr>
        </p:nvSpPr>
        <p:spPr>
          <a:xfrm>
            <a:off x="677334" y="1465546"/>
            <a:ext cx="8596668" cy="4935254"/>
          </a:xfrm>
        </p:spPr>
        <p:txBody>
          <a:bodyPr>
            <a:normAutofit/>
          </a:bodyPr>
          <a:lstStyle/>
          <a:p>
            <a:r>
              <a:rPr lang="en-US" sz="2200" dirty="0" err="1">
                <a:solidFill>
                  <a:schemeClr val="tx1"/>
                </a:solidFill>
                <a:latin typeface="Times New Roman" panose="02020603050405020304" pitchFamily="18" charset="0"/>
                <a:cs typeface="Times New Roman" panose="02020603050405020304" pitchFamily="18" charset="0"/>
              </a:rPr>
              <a:t>Nimodipine</a:t>
            </a:r>
            <a:r>
              <a:rPr lang="en-US" sz="2200" dirty="0">
                <a:latin typeface="Times New Roman" panose="02020603050405020304" pitchFamily="18" charset="0"/>
                <a:cs typeface="Times New Roman" panose="02020603050405020304" pitchFamily="18" charset="0"/>
              </a:rPr>
              <a:t> 60 mg every four hours</a:t>
            </a:r>
          </a:p>
          <a:p>
            <a:r>
              <a:rPr lang="en-US" sz="2200" dirty="0">
                <a:latin typeface="Times New Roman" panose="02020603050405020304" pitchFamily="18" charset="0"/>
                <a:cs typeface="Times New Roman" panose="02020603050405020304" pitchFamily="18" charset="0"/>
              </a:rPr>
              <a:t>Intravenous fluid (usually normal saline) (To keep patient hydrated to minimize the effects of vasospasm and cerebral salt wasting.)</a:t>
            </a:r>
          </a:p>
          <a:p>
            <a:r>
              <a:rPr lang="en-US" sz="2200" dirty="0">
                <a:latin typeface="Times New Roman" panose="02020603050405020304" pitchFamily="18" charset="0"/>
                <a:cs typeface="Times New Roman" panose="02020603050405020304" pitchFamily="18" charset="0"/>
              </a:rPr>
              <a:t>Discontinue antithrombotic. (Reverse any anticoagulant effect with appropriate agents, such as Vitamin K1, FFP, PCC)</a:t>
            </a:r>
          </a:p>
          <a:p>
            <a:r>
              <a:rPr lang="en-US" sz="2200" dirty="0">
                <a:latin typeface="Times New Roman" panose="02020603050405020304" pitchFamily="18" charset="0"/>
                <a:cs typeface="Times New Roman" panose="02020603050405020304" pitchFamily="18" charset="0"/>
              </a:rPr>
              <a:t>Control blood pressure. (According to 2012 American Stroke Association guidelines, keep systolic blood pressure &lt; 160mm Hg, preferably with labetalol, </a:t>
            </a:r>
            <a:r>
              <a:rPr lang="en-US" sz="2200" dirty="0" err="1">
                <a:latin typeface="Times New Roman" panose="02020603050405020304" pitchFamily="18" charset="0"/>
                <a:cs typeface="Times New Roman" panose="02020603050405020304" pitchFamily="18" charset="0"/>
              </a:rPr>
              <a:t>nicardipine</a:t>
            </a:r>
            <a:r>
              <a:rPr lang="en-US" sz="2200" dirty="0">
                <a:latin typeface="Times New Roman" panose="02020603050405020304" pitchFamily="18" charset="0"/>
                <a:cs typeface="Times New Roman" panose="02020603050405020304" pitchFamily="18" charset="0"/>
              </a:rPr>
              <a:t> or </a:t>
            </a:r>
            <a:r>
              <a:rPr lang="en-US" sz="2200" dirty="0" err="1">
                <a:latin typeface="Times New Roman" panose="02020603050405020304" pitchFamily="18" charset="0"/>
                <a:cs typeface="Times New Roman" panose="02020603050405020304" pitchFamily="18" charset="0"/>
              </a:rPr>
              <a:t>enalapril</a:t>
            </a:r>
            <a:r>
              <a:rPr lang="en-US" sz="2200" dirty="0">
                <a:latin typeface="Times New Roman" panose="02020603050405020304" pitchFamily="18" charset="0"/>
                <a:cs typeface="Times New Roman" panose="02020603050405020304" pitchFamily="18" charset="0"/>
              </a:rPr>
              <a:t>.)</a:t>
            </a:r>
          </a:p>
          <a:p>
            <a:r>
              <a:rPr lang="en-US" sz="1700" dirty="0">
                <a:latin typeface="Times New Roman" panose="02020603050405020304" pitchFamily="18" charset="0"/>
                <a:cs typeface="Times New Roman" panose="02020603050405020304" pitchFamily="18" charset="0"/>
              </a:rPr>
              <a:t>May consider antiepileptic drugs in higher risk patients with poor neurologic grade, unsecured aneurysm, and associated intracerebral hemorrhage. Avoid phenytoin due to its association with worse neurologic and cognitive outcome after SAH.</a:t>
            </a:r>
          </a:p>
          <a:p>
            <a:r>
              <a:rPr lang="en-US" sz="1700" dirty="0">
                <a:latin typeface="Times New Roman" panose="02020603050405020304" pitchFamily="18" charset="0"/>
                <a:cs typeface="Times New Roman" panose="02020603050405020304" pitchFamily="18" charset="0"/>
              </a:rPr>
              <a:t>May consider </a:t>
            </a:r>
            <a:r>
              <a:rPr lang="en-US" sz="1700" dirty="0" err="1">
                <a:latin typeface="Times New Roman" panose="02020603050405020304" pitchFamily="18" charset="0"/>
                <a:cs typeface="Times New Roman" panose="02020603050405020304" pitchFamily="18" charset="0"/>
              </a:rPr>
              <a:t>tranexamic</a:t>
            </a:r>
            <a:r>
              <a:rPr lang="en-US" sz="1700" dirty="0">
                <a:latin typeface="Times New Roman" panose="02020603050405020304" pitchFamily="18" charset="0"/>
                <a:cs typeface="Times New Roman" panose="02020603050405020304" pitchFamily="18" charset="0"/>
              </a:rPr>
              <a:t> acid when definitive treatment of the aneurysm is unavoidably delayed and there are no other contraindications.</a:t>
            </a:r>
          </a:p>
          <a:p>
            <a:endParaRPr lang="en-US" dirty="0"/>
          </a:p>
        </p:txBody>
      </p:sp>
    </p:spTree>
    <p:extLst>
      <p:ext uri="{BB962C8B-B14F-4D97-AF65-F5344CB8AC3E}">
        <p14:creationId xmlns:p14="http://schemas.microsoft.com/office/powerpoint/2010/main" val="4125664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further investigations may be requested?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1980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732673" cy="770313"/>
          </a:xfrm>
        </p:spPr>
        <p:txBody>
          <a:bodyPr/>
          <a:lstStyle/>
          <a:p>
            <a:r>
              <a:rPr lang="en-US" dirty="0">
                <a:latin typeface="Times New Roman" panose="02020603050405020304" pitchFamily="18" charset="0"/>
                <a:cs typeface="Times New Roman" panose="02020603050405020304" pitchFamily="18" charset="0"/>
              </a:rPr>
              <a:t>What further investigations may be requested?</a:t>
            </a:r>
          </a:p>
        </p:txBody>
      </p:sp>
      <p:sp>
        <p:nvSpPr>
          <p:cNvPr id="3" name="Content Placeholder 2"/>
          <p:cNvSpPr>
            <a:spLocks noGrp="1"/>
          </p:cNvSpPr>
          <p:nvPr>
            <p:ph idx="1"/>
          </p:nvPr>
        </p:nvSpPr>
        <p:spPr>
          <a:xfrm>
            <a:off x="677334" y="1454727"/>
            <a:ext cx="8596668" cy="4586635"/>
          </a:xfrm>
        </p:spPr>
        <p:txBody>
          <a:bodyPr>
            <a:normAutofit/>
          </a:bodyPr>
          <a:lstStyle/>
          <a:p>
            <a:r>
              <a:rPr lang="en-US" sz="2800" dirty="0">
                <a:latin typeface="Times New Roman" panose="02020603050405020304" pitchFamily="18" charset="0"/>
                <a:cs typeface="Times New Roman" panose="02020603050405020304" pitchFamily="18" charset="0"/>
              </a:rPr>
              <a:t>CT angiogram of brain</a:t>
            </a:r>
          </a:p>
          <a:p>
            <a:r>
              <a:rPr lang="en-US" sz="2800" dirty="0">
                <a:latin typeface="Times New Roman" panose="02020603050405020304" pitchFamily="18" charset="0"/>
                <a:cs typeface="Times New Roman" panose="02020603050405020304" pitchFamily="18" charset="0"/>
              </a:rPr>
              <a:t>Transcranial Doppler ultrasonography</a:t>
            </a:r>
          </a:p>
          <a:p>
            <a:r>
              <a:rPr lang="en-US" sz="2800" dirty="0">
                <a:latin typeface="Times New Roman" panose="02020603050405020304" pitchFamily="18" charset="0"/>
                <a:cs typeface="Times New Roman" panose="02020603050405020304" pitchFamily="18" charset="0"/>
              </a:rPr>
              <a:t>Digital subtraction angiogram (if high clinical suspicion of aneurysm and aneurysm not detected on CTA)</a:t>
            </a:r>
          </a:p>
        </p:txBody>
      </p:sp>
    </p:spTree>
    <p:extLst>
      <p:ext uri="{BB962C8B-B14F-4D97-AF65-F5344CB8AC3E}">
        <p14:creationId xmlns:p14="http://schemas.microsoft.com/office/powerpoint/2010/main" val="7172287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definitive and operative treatments?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64872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definitive and operative treatments?</a:t>
            </a:r>
          </a:p>
        </p:txBody>
      </p:sp>
      <p:sp>
        <p:nvSpPr>
          <p:cNvPr id="3" name="Content Placeholder 2"/>
          <p:cNvSpPr>
            <a:spLocks noGrp="1"/>
          </p:cNvSpPr>
          <p:nvPr>
            <p:ph idx="1"/>
          </p:nvPr>
        </p:nvSpPr>
        <p:spPr/>
        <p:txBody>
          <a:bodyPr/>
          <a:lstStyle/>
          <a:p>
            <a:r>
              <a:rPr lang="en-US" sz="3200" dirty="0">
                <a:latin typeface="Times New Roman" panose="02020603050405020304" pitchFamily="18" charset="0"/>
                <a:cs typeface="Times New Roman" panose="02020603050405020304" pitchFamily="18" charset="0"/>
              </a:rPr>
              <a:t>Endovascular coiling</a:t>
            </a:r>
          </a:p>
          <a:p>
            <a:r>
              <a:rPr lang="en-US" sz="3200" dirty="0">
                <a:latin typeface="Times New Roman" panose="02020603050405020304" pitchFamily="18" charset="0"/>
                <a:cs typeface="Times New Roman" panose="02020603050405020304" pitchFamily="18" charset="0"/>
              </a:rPr>
              <a:t>Surgical clipping</a:t>
            </a:r>
          </a:p>
          <a:p>
            <a:r>
              <a:rPr lang="en-US" sz="3200" dirty="0">
                <a:latin typeface="Times New Roman" panose="02020603050405020304" pitchFamily="18" charset="0"/>
                <a:cs typeface="Times New Roman" panose="02020603050405020304" pitchFamily="18" charset="0"/>
              </a:rPr>
              <a:t>Ventricular catheter insertion for drainage of cerebrospinal fluid</a:t>
            </a:r>
          </a:p>
          <a:p>
            <a:endParaRPr lang="en-US" dirty="0"/>
          </a:p>
        </p:txBody>
      </p:sp>
    </p:spTree>
    <p:extLst>
      <p:ext uri="{BB962C8B-B14F-4D97-AF65-F5344CB8AC3E}">
        <p14:creationId xmlns:p14="http://schemas.microsoft.com/office/powerpoint/2010/main" val="427687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021C-5BF8-44CD-9C39-62CE43082C62}"/>
              </a:ext>
            </a:extLst>
          </p:cNvPr>
          <p:cNvSpPr>
            <a:spLocks noGrp="1"/>
          </p:cNvSpPr>
          <p:nvPr>
            <p:ph type="title"/>
          </p:nvPr>
        </p:nvSpPr>
        <p:spPr>
          <a:xfrm>
            <a:off x="677334" y="609600"/>
            <a:ext cx="8596668" cy="1141708"/>
          </a:xfrm>
        </p:spPr>
        <p:txBody>
          <a:bodyPr/>
          <a:lstStyle/>
          <a:p>
            <a:r>
              <a:rPr lang="en-US" dirty="0">
                <a:latin typeface="Times New Roman" panose="02020603050405020304" pitchFamily="18" charset="0"/>
                <a:cs typeface="Times New Roman" panose="02020603050405020304" pitchFamily="18" charset="0"/>
              </a:rPr>
              <a:t>Describe the CT findings.</a:t>
            </a:r>
            <a:endParaRPr lang="en-HK"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F44E1E-B537-463C-B060-AC6AA5AD0E0A}"/>
              </a:ext>
            </a:extLst>
          </p:cNvPr>
          <p:cNvSpPr>
            <a:spLocks noGrp="1"/>
          </p:cNvSpPr>
          <p:nvPr>
            <p:ph idx="1"/>
          </p:nvPr>
        </p:nvSpPr>
        <p:spPr>
          <a:xfrm>
            <a:off x="677333" y="1611825"/>
            <a:ext cx="9443059" cy="4429538"/>
          </a:xfrm>
        </p:spPr>
        <p:txBody>
          <a:bodyPr>
            <a:normAutofit/>
          </a:bodyPr>
          <a:lstStyle/>
          <a:p>
            <a:r>
              <a:rPr lang="en-US" sz="3600" dirty="0">
                <a:latin typeface="Times New Roman" panose="02020603050405020304" pitchFamily="18" charset="0"/>
                <a:cs typeface="Times New Roman" panose="02020603050405020304" pitchFamily="18" charset="0"/>
              </a:rPr>
              <a:t>Numerous gas densities in L1 and L2 vertebral bodies, L1/2 disc, intraspinal canal and bilateral psoas muscles.</a:t>
            </a:r>
          </a:p>
          <a:p>
            <a:r>
              <a:rPr lang="en-US" sz="3600" dirty="0">
                <a:latin typeface="Times New Roman" panose="02020603050405020304" pitchFamily="18" charset="0"/>
                <a:cs typeface="Times New Roman" panose="02020603050405020304" pitchFamily="18" charset="0"/>
              </a:rPr>
              <a:t>Focal erosions at L1/2 with depressed L2 superior endplate.</a:t>
            </a:r>
          </a:p>
          <a:p>
            <a:r>
              <a:rPr lang="en-US" sz="3600" dirty="0">
                <a:latin typeface="Times New Roman" panose="02020603050405020304" pitchFamily="18" charset="0"/>
                <a:cs typeface="Times New Roman" panose="02020603050405020304" pitchFamily="18" charset="0"/>
              </a:rPr>
              <a:t>Degenerative changes in the spine.</a:t>
            </a:r>
            <a:endParaRPr lang="en-HK"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838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potential complications?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07950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potential complications?</a:t>
            </a:r>
          </a:p>
        </p:txBody>
      </p:sp>
      <p:sp>
        <p:nvSpPr>
          <p:cNvPr id="3" name="Content Placeholder 2"/>
          <p:cNvSpPr>
            <a:spLocks noGrp="1"/>
          </p:cNvSpPr>
          <p:nvPr>
            <p:ph idx="1"/>
          </p:nvPr>
        </p:nvSpPr>
        <p:spPr>
          <a:xfrm>
            <a:off x="677334" y="1487837"/>
            <a:ext cx="8596668" cy="4553525"/>
          </a:xfrm>
        </p:spPr>
        <p:txBody>
          <a:bodyPr>
            <a:normAutofit/>
          </a:bodyPr>
          <a:lstStyle/>
          <a:p>
            <a:r>
              <a:rPr lang="en-US" sz="3200" dirty="0">
                <a:latin typeface="Times New Roman" panose="02020603050405020304" pitchFamily="18" charset="0"/>
                <a:cs typeface="Times New Roman" panose="02020603050405020304" pitchFamily="18" charset="0"/>
              </a:rPr>
              <a:t>Vasospasm</a:t>
            </a:r>
          </a:p>
          <a:p>
            <a:r>
              <a:rPr lang="en-US" sz="3200" dirty="0" err="1">
                <a:latin typeface="Times New Roman" panose="02020603050405020304" pitchFamily="18" charset="0"/>
                <a:cs typeface="Times New Roman" panose="02020603050405020304" pitchFamily="18" charset="0"/>
              </a:rPr>
              <a:t>Rebleeding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Hydrocephalus</a:t>
            </a:r>
          </a:p>
          <a:p>
            <a:r>
              <a:rPr lang="en-US" sz="3200" dirty="0">
                <a:latin typeface="Times New Roman" panose="02020603050405020304" pitchFamily="18" charset="0"/>
                <a:cs typeface="Times New Roman" panose="02020603050405020304" pitchFamily="18" charset="0"/>
              </a:rPr>
              <a:t>Seizure</a:t>
            </a:r>
          </a:p>
          <a:p>
            <a:r>
              <a:rPr lang="en-US" sz="3200" dirty="0">
                <a:latin typeface="Times New Roman" panose="02020603050405020304" pitchFamily="18" charset="0"/>
                <a:cs typeface="Times New Roman" panose="02020603050405020304" pitchFamily="18" charset="0"/>
              </a:rPr>
              <a:t>Delayed cerebral ischemia (DCI) / delayed ischemic neurological deficit (DIND)</a:t>
            </a:r>
          </a:p>
          <a:p>
            <a:r>
              <a:rPr lang="en-US" sz="3200" dirty="0">
                <a:latin typeface="Times New Roman" panose="02020603050405020304" pitchFamily="18" charset="0"/>
                <a:cs typeface="Times New Roman" panose="02020603050405020304" pitchFamily="18" charset="0"/>
              </a:rPr>
              <a:t>Hyponatremia ( SIADH/ cerebral salt wasting)</a:t>
            </a:r>
          </a:p>
        </p:txBody>
      </p:sp>
    </p:spTree>
    <p:extLst>
      <p:ext uri="{BB962C8B-B14F-4D97-AF65-F5344CB8AC3E}">
        <p14:creationId xmlns:p14="http://schemas.microsoft.com/office/powerpoint/2010/main" val="1623249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Case 5</a:t>
            </a:r>
          </a:p>
        </p:txBody>
      </p:sp>
      <p:sp>
        <p:nvSpPr>
          <p:cNvPr id="3" name="Content Placeholder 2"/>
          <p:cNvSpPr>
            <a:spLocks noGrp="1"/>
          </p:cNvSpPr>
          <p:nvPr>
            <p:ph idx="1"/>
          </p:nvPr>
        </p:nvSpPr>
        <p:spPr>
          <a:xfrm>
            <a:off x="677333" y="1637607"/>
            <a:ext cx="8807629" cy="4610793"/>
          </a:xfrm>
        </p:spPr>
        <p:txBody>
          <a:bodyPr>
            <a:noAutofit/>
          </a:bodyPr>
          <a:lstStyle/>
          <a:p>
            <a:r>
              <a:rPr lang="en-US" sz="2800" dirty="0">
                <a:latin typeface="Times New Roman" panose="02020603050405020304" pitchFamily="18" charset="0"/>
                <a:cs typeface="Times New Roman" panose="02020603050405020304" pitchFamily="18" charset="0"/>
              </a:rPr>
              <a:t>A 70-year-old had history of loss of consciousness twice in 2010. </a:t>
            </a:r>
            <a:r>
              <a:rPr lang="en-US" sz="2800" dirty="0" err="1">
                <a:latin typeface="Times New Roman" panose="02020603050405020304" pitchFamily="18" charset="0"/>
                <a:cs typeface="Times New Roman" panose="02020603050405020304" pitchFamily="18" charset="0"/>
              </a:rPr>
              <a:t>Holter</a:t>
            </a:r>
            <a:r>
              <a:rPr lang="en-US" sz="2800" dirty="0">
                <a:latin typeface="Times New Roman" panose="02020603050405020304" pitchFamily="18" charset="0"/>
                <a:cs typeface="Times New Roman" panose="02020603050405020304" pitchFamily="18" charset="0"/>
              </a:rPr>
              <a:t> exam done in 2010 was unremarkable. He first attended GOPC because his wife noticed he was snoring and having difficulty breathing during his sleep. He is then referred from GOPC for “abnormal ECG”. He does not have chest pain, dyspnea or palpitation recently.</a:t>
            </a:r>
          </a:p>
          <a:p>
            <a:r>
              <a:rPr lang="en-US" sz="2800" dirty="0">
                <a:latin typeface="Times New Roman" panose="02020603050405020304" pitchFamily="18" charset="0"/>
                <a:cs typeface="Times New Roman" panose="02020603050405020304" pitchFamily="18" charset="0"/>
              </a:rPr>
              <a:t>Physical examination : Dual heart sounds, no murmur, chest clear, no ankle edema</a:t>
            </a:r>
          </a:p>
          <a:p>
            <a:r>
              <a:rPr lang="en-US" sz="2800" dirty="0">
                <a:latin typeface="Times New Roman" panose="02020603050405020304" pitchFamily="18" charset="0"/>
                <a:cs typeface="Times New Roman" panose="02020603050405020304" pitchFamily="18" charset="0"/>
              </a:rPr>
              <a:t>Vital signs: BP 175/95, P 93, Temp 37.5 C, SpO2 99% RA</a:t>
            </a:r>
          </a:p>
        </p:txBody>
      </p:sp>
    </p:spTree>
    <p:extLst>
      <p:ext uri="{BB962C8B-B14F-4D97-AF65-F5344CB8AC3E}">
        <p14:creationId xmlns:p14="http://schemas.microsoft.com/office/powerpoint/2010/main" val="387396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57262"/>
            <a:ext cx="8817395" cy="467638"/>
          </a:xfrm>
        </p:spPr>
        <p:txBody>
          <a:bodyPr>
            <a:noAutofit/>
          </a:bodyPr>
          <a:lstStyle/>
          <a:p>
            <a:r>
              <a:rPr lang="en-US" sz="2600" dirty="0">
                <a:latin typeface="Times New Roman" panose="02020603050405020304" pitchFamily="18" charset="0"/>
                <a:cs typeface="Times New Roman" panose="02020603050405020304" pitchFamily="18" charset="0"/>
              </a:rPr>
              <a:t>Describe the ECG. What is the likely diagnosis and which type?</a:t>
            </a:r>
            <a:endParaRPr lang="en-US" sz="2600" dirty="0"/>
          </a:p>
        </p:txBody>
      </p:sp>
      <p:pic>
        <p:nvPicPr>
          <p:cNvPr id="7" name="Content Placeholder 6" descr="A close up of text on a white background&#10;&#10;Description automatically generated">
            <a:extLst>
              <a:ext uri="{FF2B5EF4-FFF2-40B4-BE49-F238E27FC236}">
                <a16:creationId xmlns:a16="http://schemas.microsoft.com/office/drawing/2014/main" id="{4B7C4467-8664-4A14-A95F-CE9374E8A5FC}"/>
              </a:ext>
            </a:extLst>
          </p:cNvPr>
          <p:cNvPicPr>
            <a:picLocks noGrp="1" noChangeAspect="1"/>
          </p:cNvPicPr>
          <p:nvPr>
            <p:ph idx="1"/>
          </p:nvPr>
        </p:nvPicPr>
        <p:blipFill>
          <a:blip r:embed="rId2"/>
          <a:stretch>
            <a:fillRect/>
          </a:stretch>
        </p:blipFill>
        <p:spPr>
          <a:xfrm>
            <a:off x="677333" y="1061461"/>
            <a:ext cx="7831236" cy="5537914"/>
          </a:xfrm>
        </p:spPr>
      </p:pic>
    </p:spTree>
    <p:extLst>
      <p:ext uri="{BB962C8B-B14F-4D97-AF65-F5344CB8AC3E}">
        <p14:creationId xmlns:p14="http://schemas.microsoft.com/office/powerpoint/2010/main" val="1071197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Describe the ECG. What is the likely diagnosis and which type?</a:t>
            </a:r>
          </a:p>
        </p:txBody>
      </p:sp>
      <p:sp>
        <p:nvSpPr>
          <p:cNvPr id="3" name="Content Placeholder 2"/>
          <p:cNvSpPr>
            <a:spLocks noGrp="1"/>
          </p:cNvSpPr>
          <p:nvPr>
            <p:ph idx="1"/>
          </p:nvPr>
        </p:nvSpPr>
        <p:spPr>
          <a:xfrm>
            <a:off x="577581" y="2010960"/>
            <a:ext cx="8596668" cy="3758074"/>
          </a:xfrm>
        </p:spPr>
        <p:txBody>
          <a:bodyPr>
            <a:normAutofit/>
          </a:bodyPr>
          <a:lstStyle/>
          <a:p>
            <a:r>
              <a:rPr lang="en-US" sz="3200" dirty="0">
                <a:latin typeface="Times New Roman" panose="02020603050405020304" pitchFamily="18" charset="0"/>
                <a:cs typeface="Times New Roman" panose="02020603050405020304" pitchFamily="18" charset="0"/>
              </a:rPr>
              <a:t>Sinus rhythm</a:t>
            </a:r>
          </a:p>
          <a:p>
            <a:r>
              <a:rPr lang="en-US" sz="3200" dirty="0">
                <a:latin typeface="Times New Roman" panose="02020603050405020304" pitchFamily="18" charset="0"/>
                <a:cs typeface="Times New Roman" panose="02020603050405020304" pitchFamily="18" charset="0"/>
              </a:rPr>
              <a:t>Coved type ST elevation &gt;2mm that descends with an upward convexity to an inverted T wave in leads V1 to V2</a:t>
            </a:r>
          </a:p>
          <a:p>
            <a:r>
              <a:rPr lang="en-US" sz="3200" dirty="0">
                <a:latin typeface="Times New Roman" panose="02020603050405020304" pitchFamily="18" charset="0"/>
                <a:cs typeface="Times New Roman" panose="02020603050405020304" pitchFamily="18" charset="0"/>
              </a:rPr>
              <a:t>Type 1 </a:t>
            </a:r>
            <a:r>
              <a:rPr lang="en-US" sz="3200" dirty="0" err="1">
                <a:latin typeface="Times New Roman" panose="02020603050405020304" pitchFamily="18" charset="0"/>
                <a:cs typeface="Times New Roman" panose="02020603050405020304" pitchFamily="18" charset="0"/>
              </a:rPr>
              <a:t>Brugada</a:t>
            </a:r>
            <a:r>
              <a:rPr lang="en-US" sz="3200" dirty="0">
                <a:latin typeface="Times New Roman" panose="02020603050405020304" pitchFamily="18" charset="0"/>
                <a:cs typeface="Times New Roman" panose="02020603050405020304" pitchFamily="18" charset="0"/>
              </a:rPr>
              <a:t> ECG pattern</a:t>
            </a:r>
          </a:p>
        </p:txBody>
      </p:sp>
    </p:spTree>
    <p:extLst>
      <p:ext uri="{BB962C8B-B14F-4D97-AF65-F5344CB8AC3E}">
        <p14:creationId xmlns:p14="http://schemas.microsoft.com/office/powerpoint/2010/main" val="873124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the pathogenesis of the above diagnosis?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3989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398000" cy="1054100"/>
          </a:xfrm>
        </p:spPr>
        <p:txBody>
          <a:bodyPr/>
          <a:lstStyle/>
          <a:p>
            <a:r>
              <a:rPr lang="en-US" dirty="0">
                <a:latin typeface="Times New Roman" panose="02020603050405020304" pitchFamily="18" charset="0"/>
                <a:cs typeface="Times New Roman" panose="02020603050405020304" pitchFamily="18" charset="0"/>
              </a:rPr>
              <a:t>What is the pathogenesis of the above diagnosis?</a:t>
            </a:r>
          </a:p>
        </p:txBody>
      </p:sp>
      <p:sp>
        <p:nvSpPr>
          <p:cNvPr id="3" name="Content Placeholder 2"/>
          <p:cNvSpPr>
            <a:spLocks noGrp="1"/>
          </p:cNvSpPr>
          <p:nvPr>
            <p:ph idx="1"/>
          </p:nvPr>
        </p:nvSpPr>
        <p:spPr>
          <a:xfrm>
            <a:off x="677334" y="1778001"/>
            <a:ext cx="8596668" cy="4263362"/>
          </a:xfrm>
        </p:spPr>
        <p:txBody>
          <a:bodyPr>
            <a:normAutofit/>
          </a:bodyPr>
          <a:lstStyle/>
          <a:p>
            <a:r>
              <a:rPr lang="en-US" sz="2800" dirty="0">
                <a:latin typeface="Times New Roman" panose="02020603050405020304" pitchFamily="18" charset="0"/>
                <a:cs typeface="Times New Roman" panose="02020603050405020304" pitchFamily="18" charset="0"/>
              </a:rPr>
              <a:t>Autosomal dominant inheritance with variable expression</a:t>
            </a:r>
          </a:p>
          <a:p>
            <a:r>
              <a:rPr lang="en-US" sz="2800" dirty="0">
                <a:latin typeface="Times New Roman" panose="02020603050405020304" pitchFamily="18" charset="0"/>
                <a:cs typeface="Times New Roman" panose="02020603050405020304" pitchFamily="18" charset="0"/>
              </a:rPr>
              <a:t>Mutations in the SCN genes SCN5A and SCN10A</a:t>
            </a:r>
          </a:p>
          <a:p>
            <a:r>
              <a:rPr lang="en-US" sz="2800" dirty="0">
                <a:latin typeface="Times New Roman" panose="02020603050405020304" pitchFamily="18" charset="0"/>
                <a:cs typeface="Times New Roman" panose="02020603050405020304" pitchFamily="18" charset="0"/>
              </a:rPr>
              <a:t>Defective myocardial sodium channels reduce sodium inflow currents, thereby reducing the duration of normal action potentials</a:t>
            </a:r>
          </a:p>
        </p:txBody>
      </p:sp>
    </p:spTree>
    <p:extLst>
      <p:ext uri="{BB962C8B-B14F-4D97-AF65-F5344CB8AC3E}">
        <p14:creationId xmlns:p14="http://schemas.microsoft.com/office/powerpoint/2010/main" val="2201453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provoking factors?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491569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What are the provoking factors?</a:t>
            </a:r>
          </a:p>
        </p:txBody>
      </p:sp>
      <p:sp>
        <p:nvSpPr>
          <p:cNvPr id="3" name="Content Placeholder 2"/>
          <p:cNvSpPr>
            <a:spLocks noGrp="1"/>
          </p:cNvSpPr>
          <p:nvPr>
            <p:ph idx="1"/>
          </p:nvPr>
        </p:nvSpPr>
        <p:spPr>
          <a:xfrm>
            <a:off x="677334" y="1727201"/>
            <a:ext cx="8596668" cy="4314162"/>
          </a:xfrm>
        </p:spPr>
        <p:txBody>
          <a:bodyPr>
            <a:noAutofit/>
          </a:bodyPr>
          <a:lstStyle/>
          <a:p>
            <a:r>
              <a:rPr lang="en-US" sz="2400" dirty="0">
                <a:latin typeface="Times New Roman" panose="02020603050405020304" pitchFamily="18" charset="0"/>
                <a:cs typeface="Times New Roman" panose="02020603050405020304" pitchFamily="18" charset="0"/>
              </a:rPr>
              <a:t>Fever</a:t>
            </a:r>
          </a:p>
          <a:p>
            <a:r>
              <a:rPr lang="en-US" sz="2400" dirty="0">
                <a:latin typeface="Times New Roman" panose="02020603050405020304" pitchFamily="18" charset="0"/>
                <a:cs typeface="Times New Roman" panose="02020603050405020304" pitchFamily="18" charset="0"/>
              </a:rPr>
              <a:t>Sodium channel blocker (</a:t>
            </a:r>
            <a:r>
              <a:rPr lang="en-US" sz="2400" dirty="0" err="1">
                <a:latin typeface="Times New Roman" panose="02020603050405020304" pitchFamily="18" charset="0"/>
                <a:cs typeface="Times New Roman" panose="02020603050405020304" pitchFamily="18" charset="0"/>
              </a:rPr>
              <a:t>flecainide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ajmaline</a:t>
            </a:r>
            <a:r>
              <a:rPr lang="en-US" sz="2400" dirty="0">
                <a:latin typeface="Times New Roman" panose="02020603050405020304" pitchFamily="18" charset="0"/>
                <a:cs typeface="Times New Roman" panose="02020603050405020304" pitchFamily="18" charset="0"/>
              </a:rPr>
              <a:t>, procainamide)</a:t>
            </a:r>
          </a:p>
          <a:p>
            <a:r>
              <a:rPr lang="en-US" sz="2400" dirty="0">
                <a:latin typeface="Times New Roman" panose="02020603050405020304" pitchFamily="18" charset="0"/>
                <a:cs typeface="Times New Roman" panose="02020603050405020304" pitchFamily="18" charset="0"/>
              </a:rPr>
              <a:t>Beta blockers</a:t>
            </a:r>
          </a:p>
          <a:p>
            <a:r>
              <a:rPr lang="en-US" sz="2400" dirty="0">
                <a:latin typeface="Times New Roman" panose="02020603050405020304" pitchFamily="18" charset="0"/>
                <a:cs typeface="Times New Roman" panose="02020603050405020304" pitchFamily="18" charset="0"/>
              </a:rPr>
              <a:t>Tricyclic antidepressants</a:t>
            </a:r>
          </a:p>
          <a:p>
            <a:r>
              <a:rPr lang="en-US" sz="2400" dirty="0">
                <a:latin typeface="Times New Roman" panose="02020603050405020304" pitchFamily="18" charset="0"/>
                <a:cs typeface="Times New Roman" panose="02020603050405020304" pitchFamily="18" charset="0"/>
              </a:rPr>
              <a:t>Lithium</a:t>
            </a:r>
          </a:p>
          <a:p>
            <a:r>
              <a:rPr lang="en-US" sz="2400" dirty="0">
                <a:latin typeface="Times New Roman" panose="02020603050405020304" pitchFamily="18" charset="0"/>
                <a:cs typeface="Times New Roman" panose="02020603050405020304" pitchFamily="18" charset="0"/>
              </a:rPr>
              <a:t>Local </a:t>
            </a:r>
            <a:r>
              <a:rPr lang="en-US" sz="2400" dirty="0" err="1">
                <a:latin typeface="Times New Roman" panose="02020603050405020304" pitchFamily="18" charset="0"/>
                <a:cs typeface="Times New Roman" panose="02020603050405020304" pitchFamily="18" charset="0"/>
              </a:rPr>
              <a:t>anaesthetics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Alcohol</a:t>
            </a:r>
          </a:p>
          <a:p>
            <a:r>
              <a:rPr lang="en-US" sz="2400" dirty="0">
                <a:latin typeface="Times New Roman" panose="02020603050405020304" pitchFamily="18" charset="0"/>
                <a:cs typeface="Times New Roman" panose="02020603050405020304" pitchFamily="18" charset="0"/>
              </a:rPr>
              <a:t>Cocaine</a:t>
            </a:r>
          </a:p>
          <a:p>
            <a:r>
              <a:rPr lang="en-US" sz="2400" dirty="0">
                <a:latin typeface="Times New Roman" panose="02020603050405020304" pitchFamily="18" charset="0"/>
                <a:cs typeface="Times New Roman" panose="02020603050405020304" pitchFamily="18" charset="0"/>
              </a:rPr>
              <a:t>Hyperkalemia</a:t>
            </a:r>
          </a:p>
        </p:txBody>
      </p:sp>
    </p:spTree>
    <p:extLst>
      <p:ext uri="{BB962C8B-B14F-4D97-AF65-F5344CB8AC3E}">
        <p14:creationId xmlns:p14="http://schemas.microsoft.com/office/powerpoint/2010/main" val="12183311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the definitive treatment?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4321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the likely diagnosis?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46996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the definitive treatment?</a:t>
            </a:r>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Implantable cardioverter-defibrillator</a:t>
            </a:r>
          </a:p>
        </p:txBody>
      </p:sp>
    </p:spTree>
    <p:extLst>
      <p:ext uri="{BB962C8B-B14F-4D97-AF65-F5344CB8AC3E}">
        <p14:creationId xmlns:p14="http://schemas.microsoft.com/office/powerpoint/2010/main" val="26764671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Case 6</a:t>
            </a:r>
          </a:p>
        </p:txBody>
      </p:sp>
      <p:sp>
        <p:nvSpPr>
          <p:cNvPr id="3" name="Content Placeholder 2"/>
          <p:cNvSpPr>
            <a:spLocks noGrp="1"/>
          </p:cNvSpPr>
          <p:nvPr>
            <p:ph idx="1"/>
          </p:nvPr>
        </p:nvSpPr>
        <p:spPr>
          <a:xfrm>
            <a:off x="677334" y="1651001"/>
            <a:ext cx="8596668" cy="4390362"/>
          </a:xfrm>
        </p:spPr>
        <p:txBody>
          <a:bodyPr>
            <a:normAutofit/>
          </a:bodyPr>
          <a:lstStyle/>
          <a:p>
            <a:r>
              <a:rPr lang="en-US" sz="2600" dirty="0">
                <a:latin typeface="Times New Roman" panose="02020603050405020304" pitchFamily="18" charset="0"/>
                <a:cs typeface="Times New Roman" panose="02020603050405020304" pitchFamily="18" charset="0"/>
              </a:rPr>
              <a:t>A 21-year-old medical student presents with mild bloating sensation in throat after eating noodles this afternoon. No odynophagia. No vomiting. No chest pain. No fever. No dyspnea. </a:t>
            </a:r>
          </a:p>
          <a:p>
            <a:r>
              <a:rPr lang="en-US" sz="2600" dirty="0">
                <a:latin typeface="Times New Roman" panose="02020603050405020304" pitchFamily="18" charset="0"/>
                <a:cs typeface="Times New Roman" panose="02020603050405020304" pitchFamily="18" charset="0"/>
              </a:rPr>
              <a:t>Physical examination: chest clear, abdomen soft, throat clear</a:t>
            </a:r>
          </a:p>
          <a:p>
            <a:r>
              <a:rPr lang="en-US" sz="2600" dirty="0">
                <a:latin typeface="Times New Roman" panose="02020603050405020304" pitchFamily="18" charset="0"/>
                <a:cs typeface="Times New Roman" panose="02020603050405020304" pitchFamily="18" charset="0"/>
              </a:rPr>
              <a:t>Vital signs: BP 116/75, P 84,  Temp 36.8 C, SpO2 97% RA</a:t>
            </a:r>
          </a:p>
        </p:txBody>
      </p:sp>
    </p:spTree>
    <p:extLst>
      <p:ext uri="{BB962C8B-B14F-4D97-AF65-F5344CB8AC3E}">
        <p14:creationId xmlns:p14="http://schemas.microsoft.com/office/powerpoint/2010/main" val="1352855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4547-7F5E-4885-B343-FA641C31F24D}"/>
              </a:ext>
            </a:extLst>
          </p:cNvPr>
          <p:cNvSpPr>
            <a:spLocks noGrp="1"/>
          </p:cNvSpPr>
          <p:nvPr>
            <p:ph type="title"/>
          </p:nvPr>
        </p:nvSpPr>
        <p:spPr>
          <a:xfrm>
            <a:off x="677333" y="609600"/>
            <a:ext cx="9861513" cy="1320800"/>
          </a:xfrm>
        </p:spPr>
        <p:txBody>
          <a:bodyPr/>
          <a:lstStyle/>
          <a:p>
            <a:r>
              <a:rPr lang="en-US" dirty="0">
                <a:latin typeface="Times New Roman" panose="02020603050405020304" pitchFamily="18" charset="0"/>
                <a:cs typeface="Times New Roman" panose="02020603050405020304" pitchFamily="18" charset="0"/>
              </a:rPr>
              <a:t>Describe the x-ray findings. What is the diagnosis?</a:t>
            </a:r>
            <a:endParaRPr lang="en-HK" dirty="0"/>
          </a:p>
        </p:txBody>
      </p:sp>
      <p:pic>
        <p:nvPicPr>
          <p:cNvPr id="6" name="Content Placeholder 5" descr="A picture containing X-ray film&#10;&#10;Description automatically generated">
            <a:extLst>
              <a:ext uri="{FF2B5EF4-FFF2-40B4-BE49-F238E27FC236}">
                <a16:creationId xmlns:a16="http://schemas.microsoft.com/office/drawing/2014/main" id="{CC51DF50-55C1-4821-8C40-B26445997108}"/>
              </a:ext>
            </a:extLst>
          </p:cNvPr>
          <p:cNvPicPr>
            <a:picLocks noGrp="1" noChangeAspect="1"/>
          </p:cNvPicPr>
          <p:nvPr>
            <p:ph sz="half" idx="1"/>
          </p:nvPr>
        </p:nvPicPr>
        <p:blipFill>
          <a:blip r:embed="rId2"/>
          <a:stretch>
            <a:fillRect/>
          </a:stretch>
        </p:blipFill>
        <p:spPr>
          <a:xfrm>
            <a:off x="1007282" y="1535906"/>
            <a:ext cx="5114393" cy="5114393"/>
          </a:xfrm>
        </p:spPr>
      </p:pic>
      <p:pic>
        <p:nvPicPr>
          <p:cNvPr id="8" name="Content Placeholder 7" descr="A picture containing X-ray film&#10;&#10;Description automatically generated">
            <a:extLst>
              <a:ext uri="{FF2B5EF4-FFF2-40B4-BE49-F238E27FC236}">
                <a16:creationId xmlns:a16="http://schemas.microsoft.com/office/drawing/2014/main" id="{303A04EB-2FBB-4B89-964E-1FB7EC9CE3BC}"/>
              </a:ext>
            </a:extLst>
          </p:cNvPr>
          <p:cNvPicPr>
            <a:picLocks noGrp="1" noChangeAspect="1"/>
          </p:cNvPicPr>
          <p:nvPr>
            <p:ph sz="half" idx="2"/>
          </p:nvPr>
        </p:nvPicPr>
        <p:blipFill>
          <a:blip r:embed="rId3"/>
          <a:stretch>
            <a:fillRect/>
          </a:stretch>
        </p:blipFill>
        <p:spPr>
          <a:xfrm>
            <a:off x="6712346" y="1504049"/>
            <a:ext cx="3113579" cy="5146937"/>
          </a:xfrm>
        </p:spPr>
      </p:pic>
    </p:spTree>
    <p:extLst>
      <p:ext uri="{BB962C8B-B14F-4D97-AF65-F5344CB8AC3E}">
        <p14:creationId xmlns:p14="http://schemas.microsoft.com/office/powerpoint/2010/main" val="311403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latin typeface="Times New Roman" panose="02020603050405020304" pitchFamily="18" charset="0"/>
                <a:cs typeface="Times New Roman" panose="02020603050405020304" pitchFamily="18" charset="0"/>
              </a:rPr>
              <a:t>Describe the x-ray findings. What is the diagnosis?</a:t>
            </a:r>
          </a:p>
        </p:txBody>
      </p:sp>
      <p:sp>
        <p:nvSpPr>
          <p:cNvPr id="3" name="Content Placeholder 2"/>
          <p:cNvSpPr>
            <a:spLocks noGrp="1"/>
          </p:cNvSpPr>
          <p:nvPr>
            <p:ph idx="1"/>
          </p:nvPr>
        </p:nvSpPr>
        <p:spPr/>
        <p:txBody>
          <a:bodyPr/>
          <a:lstStyle/>
          <a:p>
            <a:r>
              <a:rPr lang="en-US" sz="3600" dirty="0">
                <a:latin typeface="Times New Roman" panose="02020603050405020304" pitchFamily="18" charset="0"/>
                <a:cs typeface="Times New Roman" panose="02020603050405020304" pitchFamily="18" charset="0"/>
              </a:rPr>
              <a:t>Rims of radiolucency outlining mediastinum and tracking up soft tissues of the neck</a:t>
            </a:r>
          </a:p>
          <a:p>
            <a:r>
              <a:rPr lang="en-US" sz="3600" dirty="0" err="1">
                <a:latin typeface="Times New Roman" panose="02020603050405020304" pitchFamily="18" charset="0"/>
                <a:cs typeface="Times New Roman" panose="02020603050405020304" pitchFamily="18" charset="0"/>
              </a:rPr>
              <a:t>Pneumomediastinum</a:t>
            </a:r>
            <a:endParaRPr lang="en-US" sz="3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040530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specific physical signs will you look for?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8298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915400" cy="1320800"/>
          </a:xfrm>
        </p:spPr>
        <p:txBody>
          <a:bodyPr/>
          <a:lstStyle/>
          <a:p>
            <a:r>
              <a:rPr lang="en-US" dirty="0">
                <a:latin typeface="Times New Roman" panose="02020603050405020304" pitchFamily="18" charset="0"/>
                <a:cs typeface="Times New Roman" panose="02020603050405020304" pitchFamily="18" charset="0"/>
              </a:rPr>
              <a:t>What specific physical signs will you look for?</a:t>
            </a:r>
          </a:p>
        </p:txBody>
      </p:sp>
      <p:sp>
        <p:nvSpPr>
          <p:cNvPr id="3" name="Content Placeholder 2"/>
          <p:cNvSpPr>
            <a:spLocks noGrp="1"/>
          </p:cNvSpPr>
          <p:nvPr>
            <p:ph idx="1"/>
          </p:nvPr>
        </p:nvSpPr>
        <p:spPr>
          <a:xfrm>
            <a:off x="558800" y="1701801"/>
            <a:ext cx="8715202" cy="4339562"/>
          </a:xfrm>
        </p:spPr>
        <p:txBody>
          <a:bodyPr>
            <a:normAutofit/>
          </a:bodyPr>
          <a:lstStyle/>
          <a:p>
            <a:r>
              <a:rPr lang="en-US" sz="2800" dirty="0">
                <a:latin typeface="Times New Roman" panose="02020603050405020304" pitchFamily="18" charset="0"/>
                <a:cs typeface="Times New Roman" panose="02020603050405020304" pitchFamily="18" charset="0"/>
              </a:rPr>
              <a:t>Subcutaneous emphysema</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(30 to 90 percent of patients) – This is typically detected in the neck or precordial area and is moderately sensitive and highly specific for SPM.</a:t>
            </a:r>
          </a:p>
          <a:p>
            <a:r>
              <a:rPr lang="en-US" sz="2800" dirty="0">
                <a:latin typeface="Times New Roman" panose="02020603050405020304" pitchFamily="18" charset="0"/>
                <a:cs typeface="Times New Roman" panose="02020603050405020304" pitchFamily="18" charset="0"/>
              </a:rPr>
              <a:t>Hamman's sign</a:t>
            </a:r>
          </a:p>
          <a:p>
            <a:pPr lvl="1">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(12 to 50 percent of patients) – This is a crunching, rasping sound, synchronous with the heartbeat, heard over the precordium mainly during systole and particularly in the left lateral decubitus position, and in many occasions associated with muffling of heart sounds </a:t>
            </a:r>
          </a:p>
          <a:p>
            <a:endParaRPr lang="en-US" dirty="0"/>
          </a:p>
        </p:txBody>
      </p:sp>
    </p:spTree>
    <p:extLst>
      <p:ext uri="{BB962C8B-B14F-4D97-AF65-F5344CB8AC3E}">
        <p14:creationId xmlns:p14="http://schemas.microsoft.com/office/powerpoint/2010/main" val="892996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causes of the above diagnosis?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014178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4700"/>
          </a:xfrm>
        </p:spPr>
        <p:txBody>
          <a:bodyPr/>
          <a:lstStyle/>
          <a:p>
            <a:r>
              <a:rPr lang="en-US" dirty="0">
                <a:latin typeface="Times New Roman" panose="02020603050405020304" pitchFamily="18" charset="0"/>
                <a:cs typeface="Times New Roman" panose="02020603050405020304" pitchFamily="18" charset="0"/>
              </a:rPr>
              <a:t>What are the causes of the above diagnosis?</a:t>
            </a:r>
          </a:p>
        </p:txBody>
      </p:sp>
      <p:sp>
        <p:nvSpPr>
          <p:cNvPr id="3" name="Content Placeholder 2"/>
          <p:cNvSpPr>
            <a:spLocks noGrp="1"/>
          </p:cNvSpPr>
          <p:nvPr>
            <p:ph idx="1"/>
          </p:nvPr>
        </p:nvSpPr>
        <p:spPr>
          <a:xfrm>
            <a:off x="677333" y="1384300"/>
            <a:ext cx="9412063" cy="5140485"/>
          </a:xfrm>
        </p:spPr>
        <p:txBody>
          <a:bodyPr>
            <a:noAutofit/>
          </a:bodyPr>
          <a:lstStyle/>
          <a:p>
            <a:r>
              <a:rPr lang="en-US" sz="2400" dirty="0">
                <a:latin typeface="Times New Roman" panose="02020603050405020304" pitchFamily="18" charset="0"/>
                <a:cs typeface="Times New Roman" panose="02020603050405020304" pitchFamily="18" charset="0"/>
              </a:rPr>
              <a:t>Vigorous vomiting, coughing, crying, screaming</a:t>
            </a:r>
          </a:p>
          <a:p>
            <a:r>
              <a:rPr lang="en-US" sz="2400" dirty="0">
                <a:latin typeface="Times New Roman" panose="02020603050405020304" pitchFamily="18" charset="0"/>
                <a:cs typeface="Times New Roman" panose="02020603050405020304" pitchFamily="18" charset="0"/>
              </a:rPr>
              <a:t>Valsalva maneuver (lifting heavy objects, blowing balloons, </a:t>
            </a:r>
            <a:r>
              <a:rPr lang="en-US" sz="2400" dirty="0" err="1">
                <a:latin typeface="Times New Roman" panose="02020603050405020304" pitchFamily="18" charset="0"/>
                <a:cs typeface="Times New Roman" panose="02020603050405020304" pitchFamily="18" charset="0"/>
              </a:rPr>
              <a:t>labour</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Scuba diving</a:t>
            </a:r>
          </a:p>
          <a:p>
            <a:r>
              <a:rPr lang="en-US" sz="2400" dirty="0">
                <a:latin typeface="Times New Roman" panose="02020603050405020304" pitchFamily="18" charset="0"/>
                <a:cs typeface="Times New Roman" panose="02020603050405020304" pitchFamily="18" charset="0"/>
              </a:rPr>
              <a:t>Respiratory diseases (COPD, asthma, </a:t>
            </a:r>
          </a:p>
          <a:p>
            <a:r>
              <a:rPr lang="en-US" sz="2400" dirty="0">
                <a:latin typeface="Times New Roman" panose="02020603050405020304" pitchFamily="18" charset="0"/>
                <a:cs typeface="Times New Roman" panose="02020603050405020304" pitchFamily="18" charset="0"/>
              </a:rPr>
              <a:t>Infections (Upper and lower respiratory tract infection, deep neck infection)</a:t>
            </a:r>
          </a:p>
          <a:p>
            <a:r>
              <a:rPr lang="en-US" sz="2400" dirty="0">
                <a:latin typeface="Times New Roman" panose="02020603050405020304" pitchFamily="18" charset="0"/>
                <a:cs typeface="Times New Roman" panose="02020603050405020304" pitchFamily="18" charset="0"/>
              </a:rPr>
              <a:t>Inhalation of helium, irritant gases, drugs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cocaine)</a:t>
            </a:r>
          </a:p>
          <a:p>
            <a:r>
              <a:rPr lang="en-US" sz="2400" dirty="0">
                <a:latin typeface="Times New Roman" panose="02020603050405020304" pitchFamily="18" charset="0"/>
                <a:cs typeface="Times New Roman" panose="02020603050405020304" pitchFamily="18" charset="0"/>
              </a:rPr>
              <a:t>Foreign body aspiration, </a:t>
            </a:r>
            <a:r>
              <a:rPr lang="en-US" sz="2400" dirty="0" err="1">
                <a:latin typeface="Times New Roman" panose="02020603050405020304" pitchFamily="18" charset="0"/>
                <a:cs typeface="Times New Roman" panose="02020603050405020304" pitchFamily="18" charset="0"/>
              </a:rPr>
              <a:t>oesophageal</a:t>
            </a:r>
            <a:r>
              <a:rPr lang="en-US" sz="2400" dirty="0">
                <a:latin typeface="Times New Roman" panose="02020603050405020304" pitchFamily="18" charset="0"/>
                <a:cs typeface="Times New Roman" panose="02020603050405020304" pitchFamily="18" charset="0"/>
              </a:rPr>
              <a:t> rupture (</a:t>
            </a:r>
            <a:r>
              <a:rPr lang="en-US" sz="2400" dirty="0" err="1">
                <a:latin typeface="Times New Roman" panose="02020603050405020304" pitchFamily="18" charset="0"/>
                <a:cs typeface="Times New Roman" panose="02020603050405020304" pitchFamily="18" charset="0"/>
              </a:rPr>
              <a:t>Boerhaaves’s</a:t>
            </a:r>
            <a:r>
              <a:rPr lang="en-US" sz="2400" dirty="0">
                <a:latin typeface="Times New Roman" panose="02020603050405020304" pitchFamily="18" charset="0"/>
                <a:cs typeface="Times New Roman" panose="02020603050405020304" pitchFamily="18" charset="0"/>
              </a:rPr>
              <a:t> syndrome), gastric perforation</a:t>
            </a:r>
          </a:p>
          <a:p>
            <a:r>
              <a:rPr lang="en-US" sz="2400" dirty="0">
                <a:latin typeface="Times New Roman" panose="02020603050405020304" pitchFamily="18" charset="0"/>
                <a:cs typeface="Times New Roman" panose="02020603050405020304" pitchFamily="18" charset="0"/>
              </a:rPr>
              <a:t>Trauma (neck, chest)</a:t>
            </a:r>
          </a:p>
          <a:p>
            <a:r>
              <a:rPr lang="en-US" sz="2400" dirty="0">
                <a:latin typeface="Times New Roman" panose="02020603050405020304" pitchFamily="18" charset="0"/>
                <a:cs typeface="Times New Roman" panose="02020603050405020304" pitchFamily="18" charset="0"/>
              </a:rPr>
              <a:t>Iatrogenic (intubation, positive pressure ventilation, bronchoscopy)</a:t>
            </a:r>
          </a:p>
        </p:txBody>
      </p:sp>
    </p:spTree>
    <p:extLst>
      <p:ext uri="{BB962C8B-B14F-4D97-AF65-F5344CB8AC3E}">
        <p14:creationId xmlns:p14="http://schemas.microsoft.com/office/powerpoint/2010/main" val="29677033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will you treat this patient?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598116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will you treat this patient?</a:t>
            </a:r>
          </a:p>
        </p:txBody>
      </p:sp>
      <p:sp>
        <p:nvSpPr>
          <p:cNvPr id="3" name="Content Placeholder 2"/>
          <p:cNvSpPr>
            <a:spLocks noGrp="1"/>
          </p:cNvSpPr>
          <p:nvPr>
            <p:ph idx="1"/>
          </p:nvPr>
        </p:nvSpPr>
        <p:spPr>
          <a:xfrm>
            <a:off x="677334" y="1663701"/>
            <a:ext cx="8596668" cy="4377662"/>
          </a:xfrm>
        </p:spPr>
        <p:txBody>
          <a:bodyPr>
            <a:normAutofit/>
          </a:bodyPr>
          <a:lstStyle/>
          <a:p>
            <a:r>
              <a:rPr lang="en-US" sz="2800" dirty="0">
                <a:latin typeface="Times New Roman" panose="02020603050405020304" pitchFamily="18" charset="0"/>
                <a:cs typeface="Times New Roman" panose="02020603050405020304" pitchFamily="18" charset="0"/>
              </a:rPr>
              <a:t>Treat conservatively as this is a case of uncomplicated spontaneous pneumomediastinum.</a:t>
            </a:r>
          </a:p>
          <a:p>
            <a:r>
              <a:rPr lang="en-US" sz="2800" dirty="0">
                <a:latin typeface="Times New Roman" panose="02020603050405020304" pitchFamily="18" charset="0"/>
                <a:cs typeface="Times New Roman" panose="02020603050405020304" pitchFamily="18" charset="0"/>
              </a:rPr>
              <a:t>Analgesic</a:t>
            </a:r>
          </a:p>
          <a:p>
            <a:r>
              <a:rPr lang="en-US" sz="2800" dirty="0">
                <a:latin typeface="Times New Roman" panose="02020603050405020304" pitchFamily="18" charset="0"/>
                <a:cs typeface="Times New Roman" panose="02020603050405020304" pitchFamily="18" charset="0"/>
              </a:rPr>
              <a:t>Rest</a:t>
            </a:r>
          </a:p>
          <a:p>
            <a:r>
              <a:rPr lang="en-US" sz="2800" dirty="0">
                <a:latin typeface="Times New Roman" panose="02020603050405020304" pitchFamily="18" charset="0"/>
                <a:cs typeface="Times New Roman" panose="02020603050405020304" pitchFamily="18" charset="0"/>
              </a:rPr>
              <a:t>Avoid maneuver that increase pulmonary pressure (Valsalva or forced expiration)</a:t>
            </a:r>
          </a:p>
          <a:p>
            <a:r>
              <a:rPr lang="en-US" sz="2800" dirty="0">
                <a:latin typeface="Times New Roman" panose="02020603050405020304" pitchFamily="18" charset="0"/>
                <a:cs typeface="Times New Roman" panose="02020603050405020304" pitchFamily="18" charset="0"/>
              </a:rPr>
              <a:t>CT thorax and neck </a:t>
            </a:r>
          </a:p>
          <a:p>
            <a:r>
              <a:rPr lang="en-US" sz="2800" dirty="0">
                <a:latin typeface="Times New Roman" panose="02020603050405020304" pitchFamily="18" charset="0"/>
                <a:cs typeface="Times New Roman" panose="02020603050405020304" pitchFamily="18" charset="0"/>
              </a:rPr>
              <a:t>Treat underlying cause</a:t>
            </a:r>
          </a:p>
        </p:txBody>
      </p:sp>
    </p:spTree>
    <p:extLst>
      <p:ext uri="{BB962C8B-B14F-4D97-AF65-F5344CB8AC3E}">
        <p14:creationId xmlns:p14="http://schemas.microsoft.com/office/powerpoint/2010/main" val="425846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the likely diagnosis?</a:t>
            </a:r>
          </a:p>
        </p:txBody>
      </p:sp>
      <p:sp>
        <p:nvSpPr>
          <p:cNvPr id="3" name="Content Placeholder 2"/>
          <p:cNvSpPr>
            <a:spLocks noGrp="1"/>
          </p:cNvSpPr>
          <p:nvPr>
            <p:ph idx="1"/>
          </p:nvPr>
        </p:nvSpPr>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Infective spondylodiscitis of L1-L2 with intraspinal and psoas extensions.</a:t>
            </a:r>
          </a:p>
        </p:txBody>
      </p:sp>
    </p:spTree>
    <p:extLst>
      <p:ext uri="{BB962C8B-B14F-4D97-AF65-F5344CB8AC3E}">
        <p14:creationId xmlns:p14="http://schemas.microsoft.com/office/powerpoint/2010/main" val="90970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are the possible pathogens?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7845476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696</TotalTime>
  <Words>2909</Words>
  <Application>Microsoft Office PowerPoint</Application>
  <PresentationFormat>Widescreen</PresentationFormat>
  <Paragraphs>291</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Times New Roman</vt:lpstr>
      <vt:lpstr>Trebuchet MS</vt:lpstr>
      <vt:lpstr>Wingdings 3</vt:lpstr>
      <vt:lpstr>Facet</vt:lpstr>
      <vt:lpstr>JCM OSCE</vt:lpstr>
      <vt:lpstr>Case 1</vt:lpstr>
      <vt:lpstr>Describe the x-ray findings</vt:lpstr>
      <vt:lpstr>Describe the x-ray findings.</vt:lpstr>
      <vt:lpstr>Describe the CT findings.</vt:lpstr>
      <vt:lpstr>Describe the CT findings.</vt:lpstr>
      <vt:lpstr>What is the likely diagnosis?</vt:lpstr>
      <vt:lpstr>What is the likely diagnosis?</vt:lpstr>
      <vt:lpstr>What are the possible pathogens?</vt:lpstr>
      <vt:lpstr>What are the possible pathogens?</vt:lpstr>
      <vt:lpstr>How would you manage the patient in A&amp;E?</vt:lpstr>
      <vt:lpstr>How would you manage the patient in A&amp;E?</vt:lpstr>
      <vt:lpstr>How would the patient be investigated after admission? </vt:lpstr>
      <vt:lpstr>How would the patient be investigated after admission? </vt:lpstr>
      <vt:lpstr>What are the indications for surgical intervention?</vt:lpstr>
      <vt:lpstr>What are the indications for surgical intervention?</vt:lpstr>
      <vt:lpstr>Case 2</vt:lpstr>
      <vt:lpstr>What are the differential diagnosis?</vt:lpstr>
      <vt:lpstr>What are the differential diagnosis?</vt:lpstr>
      <vt:lpstr>Describe the X-ray finding. What is the likely diagnosis? What is the diagnostic sensitivity of a true lateral X-ray?</vt:lpstr>
      <vt:lpstr>Describe the X-ray finding. What is the likely diagnosis? What is the diagnostic sensitivity of a true lateral X-ray?</vt:lpstr>
      <vt:lpstr>What are the common aetiological agents?</vt:lpstr>
      <vt:lpstr>What are the common aetiological agents?</vt:lpstr>
      <vt:lpstr>How would you manage this patient in A&amp;E?</vt:lpstr>
      <vt:lpstr>How would you manage this patient in A&amp;E?</vt:lpstr>
      <vt:lpstr>How will you manage if the patient deteriorates into respiratory arrest in ED before transfer?</vt:lpstr>
      <vt:lpstr>How will you manage if the patient deteriorates into respiratory arrest in ED before transfer?</vt:lpstr>
      <vt:lpstr>What would you manage differently if the patient were a child?</vt:lpstr>
      <vt:lpstr>What would you manage differently if the patient were a child?</vt:lpstr>
      <vt:lpstr>Case 3</vt:lpstr>
      <vt:lpstr>Blood test showed haemoglobin 9.6 (baseline Hb 8 months ago: 12.7)  FAST scan showed free intraperitoneal fluid in Morrison’s pouch and perihepatic area. CXR was clear. There was no pneumothorax, pleural effusion or rib fracture. CT abdomen with contrast was requested.</vt:lpstr>
      <vt:lpstr>Describe the CT findings.</vt:lpstr>
      <vt:lpstr>PowerPoint Presentation</vt:lpstr>
      <vt:lpstr>Describe the CT findings.</vt:lpstr>
      <vt:lpstr>She complained of left shoulder pain despite the lack of signs of shoulder injury. What is the cause of the pain? What is the name of the sign?</vt:lpstr>
      <vt:lpstr>She complained of left shoulder pain despite the lack of signs of shoulder injury. What is the cause of the pain? What is the name of the sign?</vt:lpstr>
      <vt:lpstr>Name a grading system for this injury. What is the grading for this patient?</vt:lpstr>
      <vt:lpstr>The American Association for the Surgery of Trauma (AAST) splenic injury scale. Grade V</vt:lpstr>
      <vt:lpstr>How should patients with injury of this organ be managed in general? </vt:lpstr>
      <vt:lpstr>How should patients with injury of this organ be managed in general? </vt:lpstr>
      <vt:lpstr>When and what drugs should be given to this patient to reduce the risk of post-operative sepsis?</vt:lpstr>
      <vt:lpstr>When and what drugs should be given to this patient to reduce the risk of post-operative sepsis?</vt:lpstr>
      <vt:lpstr>Case 4</vt:lpstr>
      <vt:lpstr>Describe the CT findings.</vt:lpstr>
      <vt:lpstr>PowerPoint Presentation</vt:lpstr>
      <vt:lpstr>Describe the CT findings.</vt:lpstr>
      <vt:lpstr>What specific physical signs will you look for?</vt:lpstr>
      <vt:lpstr>What specific physical signs will you look for?</vt:lpstr>
      <vt:lpstr>What are the risk factors for the above diagnosis?</vt:lpstr>
      <vt:lpstr>What are the risk factors for the above diagnosis?</vt:lpstr>
      <vt:lpstr>Name 2 clinical grading systems for the above diagnosis. </vt:lpstr>
      <vt:lpstr>Hunt and Hess grading     (Grade 4) </vt:lpstr>
      <vt:lpstr>World Federation of Neurological Surgeons grading   (Grade 4)</vt:lpstr>
      <vt:lpstr>What treatment can be given in A&amp;E?</vt:lpstr>
      <vt:lpstr>What treatment can be given in A&amp;E?</vt:lpstr>
      <vt:lpstr>What further investigations may be requested?</vt:lpstr>
      <vt:lpstr>What further investigations may be requested?</vt:lpstr>
      <vt:lpstr>What are the definitive and operative treatments?</vt:lpstr>
      <vt:lpstr>What are the definitive and operative treatments?</vt:lpstr>
      <vt:lpstr>What are the potential complications?</vt:lpstr>
      <vt:lpstr>What are the potential complications?</vt:lpstr>
      <vt:lpstr>Case 5</vt:lpstr>
      <vt:lpstr>Describe the ECG. What is the likely diagnosis and which type?</vt:lpstr>
      <vt:lpstr> Describe the ECG. What is the likely diagnosis and which type?</vt:lpstr>
      <vt:lpstr>What is the pathogenesis of the above diagnosis?</vt:lpstr>
      <vt:lpstr>What is the pathogenesis of the above diagnosis?</vt:lpstr>
      <vt:lpstr>What are the provoking factors?</vt:lpstr>
      <vt:lpstr>What are the provoking factors?</vt:lpstr>
      <vt:lpstr>What is the definitive treatment?</vt:lpstr>
      <vt:lpstr>What is the definitive treatment?</vt:lpstr>
      <vt:lpstr>Case 6</vt:lpstr>
      <vt:lpstr>Describe the x-ray findings. What is the diagnosis?</vt:lpstr>
      <vt:lpstr>Describe the x-ray findings. What is the diagnosis?</vt:lpstr>
      <vt:lpstr>What specific physical signs will you look for?</vt:lpstr>
      <vt:lpstr>What specific physical signs will you look for?</vt:lpstr>
      <vt:lpstr>What are the causes of the above diagnosis?</vt:lpstr>
      <vt:lpstr>What are the causes of the above diagnosis?</vt:lpstr>
      <vt:lpstr>How will you treat this patient?</vt:lpstr>
      <vt:lpstr>How will you treat this patient?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JCM OSCE</dc:title>
  <dc:creator>Leung Hou Jiu</dc:creator>
  <cp:lastModifiedBy>Leung Annie</cp:lastModifiedBy>
  <cp:revision>74</cp:revision>
  <dcterms:created xsi:type="dcterms:W3CDTF">2019-07-26T04:59:38Z</dcterms:created>
  <dcterms:modified xsi:type="dcterms:W3CDTF">2019-07-30T19:18:56Z</dcterms:modified>
</cp:coreProperties>
</file>