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7" r:id="rId8"/>
    <p:sldId id="268" r:id="rId9"/>
    <p:sldId id="271" r:id="rId10"/>
    <p:sldId id="272" r:id="rId11"/>
    <p:sldId id="274" r:id="rId12"/>
    <p:sldId id="276" r:id="rId13"/>
    <p:sldId id="277" r:id="rId14"/>
    <p:sldId id="279" r:id="rId15"/>
    <p:sldId id="280" r:id="rId16"/>
    <p:sldId id="282" r:id="rId17"/>
    <p:sldId id="284" r:id="rId18"/>
    <p:sldId id="285" r:id="rId19"/>
    <p:sldId id="287" r:id="rId20"/>
  </p:sldIdLst>
  <p:sldSz cx="12192000" cy="6858000"/>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p:scale>
        <a:sx n="100" d="100"/>
        <a:sy n="100" d="100"/>
      </p:scale>
      <p:origin x="0" y="-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HK" smtClean="0"/>
              <a:t>Click to edit Master title style</a:t>
            </a:r>
            <a:endParaRPr lang="zh-HK"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smtClean="0"/>
              <a:t>Click to edit Master subtitle style</a:t>
            </a:r>
            <a:endParaRPr lang="zh-HK" altLang="en-US"/>
          </a:p>
        </p:txBody>
      </p:sp>
      <p:sp>
        <p:nvSpPr>
          <p:cNvPr id="4" name="Date Placeholder 3"/>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18372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111913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147896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90874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HK" smtClean="0"/>
              <a:t>Click to edit Master text styles</a:t>
            </a:r>
          </a:p>
        </p:txBody>
      </p:sp>
      <p:sp>
        <p:nvSpPr>
          <p:cNvPr id="4" name="Date Placeholder 3"/>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80370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4"/>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80857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6"/>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46467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2"/>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70779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41481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27724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F9FD3EBC-6AEB-4CAE-8540-1DE0CAA501ED}" type="datetimeFigureOut">
              <a:rPr lang="zh-HK" altLang="en-US" smtClean="0"/>
              <a:t>15/8/2019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31639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D3EBC-6AEB-4CAE-8540-1DE0CAA501ED}" type="datetimeFigureOut">
              <a:rPr lang="zh-HK" altLang="en-US" smtClean="0"/>
              <a:t>15/8/2019</a:t>
            </a:fld>
            <a:endParaRPr lang="zh-HK"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B8D1D-E7A6-4C1E-9478-31555D9A7899}" type="slidenum">
              <a:rPr lang="zh-HK" altLang="en-US" smtClean="0"/>
              <a:t>‹#›</a:t>
            </a:fld>
            <a:endParaRPr lang="zh-HK" altLang="en-US"/>
          </a:p>
        </p:txBody>
      </p:sp>
    </p:spTree>
    <p:extLst>
      <p:ext uri="{BB962C8B-B14F-4D97-AF65-F5344CB8AC3E}">
        <p14:creationId xmlns:p14="http://schemas.microsoft.com/office/powerpoint/2010/main" val="292898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HK" dirty="0" smtClean="0"/>
              <a:t>JCM 4/9/2019</a:t>
            </a:r>
            <a:endParaRPr lang="zh-HK" altLang="en-US" dirty="0"/>
          </a:p>
        </p:txBody>
      </p:sp>
      <p:sp>
        <p:nvSpPr>
          <p:cNvPr id="3" name="Subtitle 2"/>
          <p:cNvSpPr>
            <a:spLocks noGrp="1"/>
          </p:cNvSpPr>
          <p:nvPr>
            <p:ph type="subTitle" idx="1"/>
          </p:nvPr>
        </p:nvSpPr>
        <p:spPr/>
        <p:txBody>
          <a:bodyPr>
            <a:normAutofit/>
          </a:bodyPr>
          <a:lstStyle/>
          <a:p>
            <a:r>
              <a:rPr lang="en-US" altLang="zh-HK" sz="3600" dirty="0" smtClean="0"/>
              <a:t>A&amp;E, HKUSZH</a:t>
            </a:r>
            <a:endParaRPr lang="zh-HK" altLang="en-US" sz="3600" dirty="0"/>
          </a:p>
        </p:txBody>
      </p:sp>
    </p:spTree>
    <p:extLst>
      <p:ext uri="{BB962C8B-B14F-4D97-AF65-F5344CB8AC3E}">
        <p14:creationId xmlns:p14="http://schemas.microsoft.com/office/powerpoint/2010/main" val="2396179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Q3.1 Explain the </a:t>
            </a:r>
            <a:r>
              <a:rPr lang="en-US" altLang="zh-HK" dirty="0" err="1" smtClean="0"/>
              <a:t>i</a:t>
            </a:r>
            <a:r>
              <a:rPr lang="en-US" altLang="zh-HK" dirty="0" smtClean="0"/>
              <a:t>-stat findings (in room air)</a:t>
            </a:r>
            <a:endParaRPr lang="zh-HK" altLang="en-US" dirty="0"/>
          </a:p>
        </p:txBody>
      </p:sp>
      <p:sp>
        <p:nvSpPr>
          <p:cNvPr id="3" name="Content Placeholder 2"/>
          <p:cNvSpPr>
            <a:spLocks noGrp="1"/>
          </p:cNvSpPr>
          <p:nvPr>
            <p:ph idx="1"/>
          </p:nvPr>
        </p:nvSpPr>
        <p:spPr/>
        <p:txBody>
          <a:bodyPr>
            <a:normAutofit fontScale="55000" lnSpcReduction="20000"/>
          </a:bodyPr>
          <a:lstStyle/>
          <a:p>
            <a:pPr>
              <a:lnSpc>
                <a:spcPct val="160000"/>
              </a:lnSpc>
            </a:pPr>
            <a:r>
              <a:rPr lang="pl-PL" altLang="zh-HK" dirty="0" smtClean="0"/>
              <a:t>RG 7</a:t>
            </a:r>
            <a:r>
              <a:rPr lang="en-US" altLang="zh-HK" dirty="0" smtClean="0"/>
              <a:t> </a:t>
            </a:r>
            <a:r>
              <a:rPr lang="en-US" altLang="zh-HK" dirty="0" err="1" smtClean="0"/>
              <a:t>mmol</a:t>
            </a:r>
            <a:r>
              <a:rPr lang="en-US" altLang="zh-HK" dirty="0" smtClean="0"/>
              <a:t>/l</a:t>
            </a:r>
            <a:endParaRPr lang="pl-PL" altLang="zh-HK" dirty="0" smtClean="0"/>
          </a:p>
          <a:p>
            <a:pPr>
              <a:lnSpc>
                <a:spcPct val="160000"/>
              </a:lnSpc>
            </a:pPr>
            <a:r>
              <a:rPr lang="pl-PL" altLang="zh-HK" dirty="0" smtClean="0"/>
              <a:t>Na 132</a:t>
            </a:r>
            <a:r>
              <a:rPr lang="en-US" altLang="zh-HK" dirty="0" smtClean="0"/>
              <a:t> </a:t>
            </a:r>
            <a:r>
              <a:rPr lang="en-US" altLang="zh-HK" dirty="0" err="1" smtClean="0"/>
              <a:t>mmol</a:t>
            </a:r>
            <a:r>
              <a:rPr lang="en-US" altLang="zh-HK" dirty="0" smtClean="0"/>
              <a:t>/l</a:t>
            </a:r>
            <a:endParaRPr lang="pl-PL" altLang="zh-HK" dirty="0" smtClean="0"/>
          </a:p>
          <a:p>
            <a:pPr>
              <a:lnSpc>
                <a:spcPct val="160000"/>
              </a:lnSpc>
            </a:pPr>
            <a:r>
              <a:rPr lang="pl-PL" altLang="zh-HK" dirty="0" smtClean="0"/>
              <a:t>K 3.5</a:t>
            </a:r>
            <a:r>
              <a:rPr lang="en-US" altLang="zh-HK" dirty="0" smtClean="0"/>
              <a:t> </a:t>
            </a:r>
            <a:r>
              <a:rPr lang="en-US" altLang="zh-HK" dirty="0" err="1" smtClean="0"/>
              <a:t>mmol</a:t>
            </a:r>
            <a:r>
              <a:rPr lang="en-US" altLang="zh-HK" dirty="0" smtClean="0"/>
              <a:t>/l</a:t>
            </a:r>
            <a:endParaRPr lang="pl-PL" altLang="zh-HK" dirty="0" smtClean="0"/>
          </a:p>
          <a:p>
            <a:pPr>
              <a:lnSpc>
                <a:spcPct val="160000"/>
              </a:lnSpc>
            </a:pPr>
            <a:r>
              <a:rPr lang="pl-PL" altLang="zh-HK" dirty="0" smtClean="0"/>
              <a:t>Ionic Ca 1.10</a:t>
            </a:r>
            <a:r>
              <a:rPr lang="en-US" altLang="zh-HK" dirty="0" smtClean="0"/>
              <a:t> </a:t>
            </a:r>
            <a:r>
              <a:rPr lang="en-US" altLang="zh-HK" dirty="0" err="1" smtClean="0"/>
              <a:t>mmol</a:t>
            </a:r>
            <a:r>
              <a:rPr lang="en-US" altLang="zh-HK" dirty="0" smtClean="0"/>
              <a:t>/</a:t>
            </a:r>
            <a:endParaRPr lang="pl-PL" altLang="zh-HK" dirty="0" smtClean="0"/>
          </a:p>
          <a:p>
            <a:pPr>
              <a:lnSpc>
                <a:spcPct val="160000"/>
              </a:lnSpc>
            </a:pPr>
            <a:r>
              <a:rPr lang="pl-PL" altLang="zh-HK" dirty="0" smtClean="0"/>
              <a:t>pH 7.60</a:t>
            </a:r>
          </a:p>
          <a:p>
            <a:pPr>
              <a:lnSpc>
                <a:spcPct val="160000"/>
              </a:lnSpc>
            </a:pPr>
            <a:r>
              <a:rPr lang="pl-PL" altLang="zh-HK" dirty="0" smtClean="0"/>
              <a:t>pCO2  8.5</a:t>
            </a:r>
            <a:r>
              <a:rPr lang="en-US" altLang="zh-HK" dirty="0" smtClean="0"/>
              <a:t> </a:t>
            </a:r>
            <a:r>
              <a:rPr lang="en-US" altLang="zh-HK" dirty="0" err="1" smtClean="0"/>
              <a:t>kPa</a:t>
            </a:r>
            <a:endParaRPr lang="pl-PL" altLang="zh-HK" dirty="0" smtClean="0"/>
          </a:p>
          <a:p>
            <a:pPr>
              <a:lnSpc>
                <a:spcPct val="160000"/>
              </a:lnSpc>
            </a:pPr>
            <a:r>
              <a:rPr lang="pl-PL" altLang="zh-HK" dirty="0" smtClean="0"/>
              <a:t>pO2  7.5</a:t>
            </a:r>
            <a:r>
              <a:rPr lang="en-US" altLang="zh-HK" dirty="0" smtClean="0"/>
              <a:t> </a:t>
            </a:r>
            <a:r>
              <a:rPr lang="en-US" altLang="zh-HK" dirty="0" err="1" smtClean="0"/>
              <a:t>kPa</a:t>
            </a:r>
            <a:endParaRPr lang="pl-PL" altLang="zh-HK" dirty="0" smtClean="0"/>
          </a:p>
          <a:p>
            <a:pPr>
              <a:lnSpc>
                <a:spcPct val="160000"/>
              </a:lnSpc>
            </a:pPr>
            <a:r>
              <a:rPr lang="pl-PL" altLang="zh-HK" dirty="0" smtClean="0"/>
              <a:t>HCO3  55</a:t>
            </a:r>
            <a:r>
              <a:rPr lang="en-US" altLang="zh-HK" dirty="0" smtClean="0"/>
              <a:t> </a:t>
            </a:r>
            <a:r>
              <a:rPr lang="en-US" altLang="zh-HK" dirty="0" err="1" smtClean="0"/>
              <a:t>mmol</a:t>
            </a:r>
            <a:r>
              <a:rPr lang="en-US" altLang="zh-HK" dirty="0" smtClean="0"/>
              <a:t>/l</a:t>
            </a:r>
            <a:endParaRPr lang="pl-PL" altLang="zh-HK" dirty="0" smtClean="0"/>
          </a:p>
          <a:p>
            <a:pPr>
              <a:lnSpc>
                <a:spcPct val="160000"/>
              </a:lnSpc>
            </a:pPr>
            <a:r>
              <a:rPr lang="pl-PL" altLang="zh-HK" dirty="0" smtClean="0"/>
              <a:t>BE 35</a:t>
            </a:r>
          </a:p>
          <a:p>
            <a:endParaRPr lang="zh-HK" altLang="en-US" dirty="0"/>
          </a:p>
        </p:txBody>
      </p:sp>
    </p:spTree>
    <p:extLst>
      <p:ext uri="{BB962C8B-B14F-4D97-AF65-F5344CB8AC3E}">
        <p14:creationId xmlns:p14="http://schemas.microsoft.com/office/powerpoint/2010/main" val="286251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Q3.2 </a:t>
            </a:r>
            <a:endParaRPr lang="zh-HK" altLang="en-US" dirty="0"/>
          </a:p>
        </p:txBody>
      </p:sp>
      <p:sp>
        <p:nvSpPr>
          <p:cNvPr id="3" name="Content Placeholder 2"/>
          <p:cNvSpPr>
            <a:spLocks noGrp="1"/>
          </p:cNvSpPr>
          <p:nvPr>
            <p:ph idx="1"/>
          </p:nvPr>
        </p:nvSpPr>
        <p:spPr/>
        <p:txBody>
          <a:bodyPr/>
          <a:lstStyle/>
          <a:p>
            <a:pPr>
              <a:lnSpc>
                <a:spcPct val="150000"/>
              </a:lnSpc>
            </a:pPr>
            <a:r>
              <a:rPr lang="en-US" altLang="zh-HK" dirty="0" smtClean="0"/>
              <a:t>What treatment can be commenced in the ED and explain the rationale?</a:t>
            </a:r>
            <a:endParaRPr lang="zh-HK" altLang="en-US" dirty="0"/>
          </a:p>
        </p:txBody>
      </p:sp>
    </p:spTree>
    <p:extLst>
      <p:ext uri="{BB962C8B-B14F-4D97-AF65-F5344CB8AC3E}">
        <p14:creationId xmlns:p14="http://schemas.microsoft.com/office/powerpoint/2010/main" val="755446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4 </a:t>
            </a:r>
            <a:endParaRPr lang="zh-HK" altLang="en-US" dirty="0"/>
          </a:p>
        </p:txBody>
      </p:sp>
      <p:sp>
        <p:nvSpPr>
          <p:cNvPr id="3" name="Content Placeholder 2"/>
          <p:cNvSpPr>
            <a:spLocks noGrp="1"/>
          </p:cNvSpPr>
          <p:nvPr>
            <p:ph idx="1"/>
          </p:nvPr>
        </p:nvSpPr>
        <p:spPr/>
        <p:txBody>
          <a:bodyPr/>
          <a:lstStyle/>
          <a:p>
            <a:pPr>
              <a:lnSpc>
                <a:spcPct val="150000"/>
              </a:lnSpc>
            </a:pPr>
            <a:r>
              <a:rPr lang="en-US" altLang="zh-HK" dirty="0" smtClean="0"/>
              <a:t>Newly diagnosed DM</a:t>
            </a:r>
          </a:p>
          <a:p>
            <a:pPr>
              <a:lnSpc>
                <a:spcPct val="150000"/>
              </a:lnSpc>
            </a:pPr>
            <a:r>
              <a:rPr lang="en-US" altLang="zh-HK" dirty="0" smtClean="0"/>
              <a:t>RG 27 </a:t>
            </a:r>
            <a:r>
              <a:rPr lang="en-US" altLang="zh-HK" dirty="0" err="1" smtClean="0"/>
              <a:t>mmol</a:t>
            </a:r>
            <a:r>
              <a:rPr lang="en-US" altLang="zh-HK" dirty="0" smtClean="0"/>
              <a:t>/l</a:t>
            </a:r>
          </a:p>
          <a:p>
            <a:pPr>
              <a:lnSpc>
                <a:spcPct val="150000"/>
              </a:lnSpc>
            </a:pPr>
            <a:r>
              <a:rPr lang="en-US" altLang="zh-HK" dirty="0" smtClean="0"/>
              <a:t>HbA1c 4%</a:t>
            </a:r>
          </a:p>
          <a:p>
            <a:endParaRPr lang="zh-HK" altLang="en-US" dirty="0"/>
          </a:p>
        </p:txBody>
      </p:sp>
    </p:spTree>
    <p:extLst>
      <p:ext uri="{BB962C8B-B14F-4D97-AF65-F5344CB8AC3E}">
        <p14:creationId xmlns:p14="http://schemas.microsoft.com/office/powerpoint/2010/main" val="2924463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Q4.1 </a:t>
            </a:r>
            <a:endParaRPr lang="zh-HK" altLang="en-US" dirty="0"/>
          </a:p>
        </p:txBody>
      </p:sp>
      <p:sp>
        <p:nvSpPr>
          <p:cNvPr id="3" name="Content Placeholder 2"/>
          <p:cNvSpPr>
            <a:spLocks noGrp="1"/>
          </p:cNvSpPr>
          <p:nvPr>
            <p:ph idx="1"/>
          </p:nvPr>
        </p:nvSpPr>
        <p:spPr/>
        <p:txBody>
          <a:bodyPr/>
          <a:lstStyle/>
          <a:p>
            <a:r>
              <a:rPr lang="en-US" altLang="zh-HK" dirty="0" smtClean="0"/>
              <a:t>What does the HbA1c level demonstrate and reasons?</a:t>
            </a:r>
            <a:endParaRPr lang="zh-HK" altLang="en-US" dirty="0"/>
          </a:p>
        </p:txBody>
      </p:sp>
    </p:spTree>
    <p:extLst>
      <p:ext uri="{BB962C8B-B14F-4D97-AF65-F5344CB8AC3E}">
        <p14:creationId xmlns:p14="http://schemas.microsoft.com/office/powerpoint/2010/main" val="296570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5 </a:t>
            </a:r>
            <a:endParaRPr lang="zh-HK" altLang="en-US" dirty="0"/>
          </a:p>
        </p:txBody>
      </p:sp>
      <p:sp>
        <p:nvSpPr>
          <p:cNvPr id="3" name="Content Placeholder 2"/>
          <p:cNvSpPr>
            <a:spLocks noGrp="1"/>
          </p:cNvSpPr>
          <p:nvPr>
            <p:ph idx="1"/>
          </p:nvPr>
        </p:nvSpPr>
        <p:spPr/>
        <p:txBody>
          <a:bodyPr/>
          <a:lstStyle/>
          <a:p>
            <a:pPr>
              <a:lnSpc>
                <a:spcPct val="150000"/>
              </a:lnSpc>
            </a:pPr>
            <a:r>
              <a:rPr lang="en-US" altLang="zh-HK" dirty="0" smtClean="0"/>
              <a:t>M 29. Business man from Guangdong.</a:t>
            </a:r>
          </a:p>
          <a:p>
            <a:pPr>
              <a:lnSpc>
                <a:spcPct val="150000"/>
              </a:lnSpc>
            </a:pPr>
            <a:r>
              <a:rPr lang="en-US" altLang="zh-HK" dirty="0" smtClean="0"/>
              <a:t>Presented with fever for 20 days. Persistent despite </a:t>
            </a:r>
            <a:r>
              <a:rPr lang="en-US" altLang="zh-HK" dirty="0"/>
              <a:t>A</a:t>
            </a:r>
            <a:r>
              <a:rPr lang="en-US" altLang="zh-HK" dirty="0" smtClean="0"/>
              <a:t>ugmentin. No insect or animal bite. PE well except low grade fever. CXR clear.</a:t>
            </a:r>
          </a:p>
          <a:p>
            <a:pPr>
              <a:lnSpc>
                <a:spcPct val="150000"/>
              </a:lnSpc>
            </a:pPr>
            <a:r>
              <a:rPr lang="en-US" altLang="zh-HK" dirty="0" smtClean="0"/>
              <a:t>Admitted to EM ward for fever for investigation. </a:t>
            </a:r>
            <a:endParaRPr lang="zh-HK" altLang="en-US" dirty="0"/>
          </a:p>
        </p:txBody>
      </p:sp>
    </p:spTree>
    <p:extLst>
      <p:ext uri="{BB962C8B-B14F-4D97-AF65-F5344CB8AC3E}">
        <p14:creationId xmlns:p14="http://schemas.microsoft.com/office/powerpoint/2010/main" val="163125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Q5.1 </a:t>
            </a:r>
            <a:endParaRPr lang="zh-HK" altLang="en-US" dirty="0"/>
          </a:p>
        </p:txBody>
      </p:sp>
      <p:sp>
        <p:nvSpPr>
          <p:cNvPr id="3" name="Content Placeholder 2"/>
          <p:cNvSpPr>
            <a:spLocks noGrp="1"/>
          </p:cNvSpPr>
          <p:nvPr>
            <p:ph idx="1"/>
          </p:nvPr>
        </p:nvSpPr>
        <p:spPr/>
        <p:txBody>
          <a:bodyPr/>
          <a:lstStyle/>
          <a:p>
            <a:pPr>
              <a:lnSpc>
                <a:spcPct val="150000"/>
              </a:lnSpc>
            </a:pPr>
            <a:r>
              <a:rPr lang="en-US" altLang="zh-HK" dirty="0" smtClean="0"/>
              <a:t>What are your differential diagnoses? Explain your reasoning.</a:t>
            </a:r>
            <a:endParaRPr lang="zh-HK" altLang="en-US" dirty="0"/>
          </a:p>
        </p:txBody>
      </p:sp>
    </p:spTree>
    <p:extLst>
      <p:ext uri="{BB962C8B-B14F-4D97-AF65-F5344CB8AC3E}">
        <p14:creationId xmlns:p14="http://schemas.microsoft.com/office/powerpoint/2010/main" val="3603350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Q5.2 </a:t>
            </a:r>
            <a:endParaRPr lang="zh-HK" altLang="en-US" dirty="0"/>
          </a:p>
        </p:txBody>
      </p:sp>
      <p:sp>
        <p:nvSpPr>
          <p:cNvPr id="3" name="Content Placeholder 2"/>
          <p:cNvSpPr>
            <a:spLocks noGrp="1"/>
          </p:cNvSpPr>
          <p:nvPr>
            <p:ph idx="1"/>
          </p:nvPr>
        </p:nvSpPr>
        <p:spPr/>
        <p:txBody>
          <a:bodyPr/>
          <a:lstStyle/>
          <a:p>
            <a:pPr>
              <a:lnSpc>
                <a:spcPct val="150000"/>
              </a:lnSpc>
            </a:pPr>
            <a:r>
              <a:rPr lang="en-US" altLang="zh-HK" dirty="0" smtClean="0"/>
              <a:t>In the EM ward, what specific histories would you elicit from this patient to guide your diagnosis?</a:t>
            </a:r>
            <a:endParaRPr lang="zh-HK" altLang="en-US" dirty="0"/>
          </a:p>
        </p:txBody>
      </p:sp>
    </p:spTree>
    <p:extLst>
      <p:ext uri="{BB962C8B-B14F-4D97-AF65-F5344CB8AC3E}">
        <p14:creationId xmlns:p14="http://schemas.microsoft.com/office/powerpoint/2010/main" val="1661750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5 Cont’d</a:t>
            </a:r>
            <a:endParaRPr lang="zh-HK" altLang="en-US" dirty="0"/>
          </a:p>
        </p:txBody>
      </p:sp>
      <p:sp>
        <p:nvSpPr>
          <p:cNvPr id="3" name="Content Placeholder 2"/>
          <p:cNvSpPr>
            <a:spLocks noGrp="1"/>
          </p:cNvSpPr>
          <p:nvPr>
            <p:ph idx="1"/>
          </p:nvPr>
        </p:nvSpPr>
        <p:spPr/>
        <p:txBody>
          <a:bodyPr>
            <a:normAutofit fontScale="85000" lnSpcReduction="20000"/>
          </a:bodyPr>
          <a:lstStyle/>
          <a:p>
            <a:r>
              <a:rPr lang="en-US" altLang="zh-HK" dirty="0" smtClean="0"/>
              <a:t>His CBP returned as below:</a:t>
            </a:r>
          </a:p>
          <a:p>
            <a:r>
              <a:rPr lang="en-US" altLang="zh-HK" dirty="0" smtClean="0"/>
              <a:t>WCC = 8.44</a:t>
            </a:r>
          </a:p>
          <a:p>
            <a:r>
              <a:rPr lang="en-US" altLang="zh-HK" dirty="0" err="1" smtClean="0"/>
              <a:t>Hb</a:t>
            </a:r>
            <a:r>
              <a:rPr lang="en-US" altLang="zh-HK" dirty="0" smtClean="0"/>
              <a:t> = 15.1</a:t>
            </a:r>
          </a:p>
          <a:p>
            <a:r>
              <a:rPr lang="en-US" altLang="zh-HK" dirty="0" err="1" smtClean="0"/>
              <a:t>Plt</a:t>
            </a:r>
            <a:r>
              <a:rPr lang="en-US" altLang="zh-HK" dirty="0" smtClean="0"/>
              <a:t> = 167</a:t>
            </a:r>
          </a:p>
          <a:p>
            <a:r>
              <a:rPr lang="en-US" altLang="zh-HK" dirty="0" smtClean="0"/>
              <a:t>Neutrophil = 3.57</a:t>
            </a:r>
          </a:p>
          <a:p>
            <a:r>
              <a:rPr lang="en-US" altLang="zh-HK" dirty="0" smtClean="0"/>
              <a:t>Lymphocyte = 4.33 (53%)</a:t>
            </a:r>
          </a:p>
          <a:p>
            <a:r>
              <a:rPr lang="en-US" altLang="zh-HK" dirty="0" smtClean="0"/>
              <a:t>Monocyte = 0.51</a:t>
            </a:r>
          </a:p>
          <a:p>
            <a:r>
              <a:rPr lang="en-US" altLang="zh-HK" dirty="0" smtClean="0"/>
              <a:t>Eosinophil = 0.01</a:t>
            </a:r>
          </a:p>
          <a:p>
            <a:r>
              <a:rPr lang="en-US" altLang="zh-HK" dirty="0" smtClean="0"/>
              <a:t>Basophil = 0.02</a:t>
            </a:r>
          </a:p>
          <a:p>
            <a:r>
              <a:rPr lang="en-US" altLang="zh-HK" dirty="0" smtClean="0"/>
              <a:t>No abnormal cells / lymphocytes</a:t>
            </a:r>
          </a:p>
          <a:p>
            <a:r>
              <a:rPr lang="en-US" altLang="zh-HK" dirty="0" smtClean="0"/>
              <a:t>ESR = 25</a:t>
            </a:r>
            <a:endParaRPr lang="zh-HK" altLang="en-US" dirty="0"/>
          </a:p>
        </p:txBody>
      </p:sp>
    </p:spTree>
    <p:extLst>
      <p:ext uri="{BB962C8B-B14F-4D97-AF65-F5344CB8AC3E}">
        <p14:creationId xmlns:p14="http://schemas.microsoft.com/office/powerpoint/2010/main" val="2703163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Q5. 3</a:t>
            </a:r>
            <a:endParaRPr lang="zh-HK" altLang="en-US" dirty="0"/>
          </a:p>
        </p:txBody>
      </p:sp>
      <p:sp>
        <p:nvSpPr>
          <p:cNvPr id="3" name="Content Placeholder 2"/>
          <p:cNvSpPr>
            <a:spLocks noGrp="1"/>
          </p:cNvSpPr>
          <p:nvPr>
            <p:ph idx="1"/>
          </p:nvPr>
        </p:nvSpPr>
        <p:spPr/>
        <p:txBody>
          <a:bodyPr/>
          <a:lstStyle/>
          <a:p>
            <a:r>
              <a:rPr lang="en-US" altLang="zh-HK" dirty="0" smtClean="0"/>
              <a:t>What is your observation and </a:t>
            </a:r>
            <a:r>
              <a:rPr lang="en-US" altLang="zh-HK" dirty="0" err="1" smtClean="0"/>
              <a:t>ddx</a:t>
            </a:r>
            <a:r>
              <a:rPr lang="en-US" altLang="zh-HK" dirty="0" smtClean="0"/>
              <a:t>?</a:t>
            </a:r>
            <a:endParaRPr lang="zh-HK" altLang="en-US" dirty="0"/>
          </a:p>
        </p:txBody>
      </p:sp>
    </p:spTree>
    <p:extLst>
      <p:ext uri="{BB962C8B-B14F-4D97-AF65-F5344CB8AC3E}">
        <p14:creationId xmlns:p14="http://schemas.microsoft.com/office/powerpoint/2010/main" val="1663265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5 Cont’d </a:t>
            </a:r>
            <a:endParaRPr lang="zh-HK" altLang="en-US" dirty="0"/>
          </a:p>
        </p:txBody>
      </p:sp>
      <p:sp>
        <p:nvSpPr>
          <p:cNvPr id="3" name="Content Placeholder 2"/>
          <p:cNvSpPr>
            <a:spLocks noGrp="1"/>
          </p:cNvSpPr>
          <p:nvPr>
            <p:ph idx="1"/>
          </p:nvPr>
        </p:nvSpPr>
        <p:spPr/>
        <p:txBody>
          <a:bodyPr/>
          <a:lstStyle/>
          <a:p>
            <a:r>
              <a:rPr lang="en-US" altLang="zh-HK" dirty="0" smtClean="0"/>
              <a:t>Further </a:t>
            </a:r>
            <a:r>
              <a:rPr lang="en-US" altLang="zh-HK" dirty="0" err="1" smtClean="0"/>
              <a:t>hx</a:t>
            </a:r>
            <a:r>
              <a:rPr lang="en-US" altLang="zh-HK" dirty="0" smtClean="0"/>
              <a:t>: </a:t>
            </a:r>
          </a:p>
          <a:p>
            <a:r>
              <a:rPr lang="en-US" altLang="zh-HK" dirty="0" smtClean="0"/>
              <a:t>He ate goat placenta several times a year as a kind of health supplement.</a:t>
            </a:r>
          </a:p>
          <a:p>
            <a:endParaRPr lang="en-US" altLang="zh-HK" dirty="0"/>
          </a:p>
          <a:p>
            <a:r>
              <a:rPr lang="en-US" altLang="zh-HK" dirty="0" smtClean="0"/>
              <a:t>Q5.4</a:t>
            </a:r>
          </a:p>
          <a:p>
            <a:r>
              <a:rPr lang="en-US" altLang="zh-HK" dirty="0" smtClean="0"/>
              <a:t>What is the likely infective cause of his fever for 20 days?</a:t>
            </a:r>
          </a:p>
          <a:p>
            <a:endParaRPr lang="zh-HK" altLang="en-US" dirty="0"/>
          </a:p>
        </p:txBody>
      </p:sp>
    </p:spTree>
    <p:extLst>
      <p:ext uri="{BB962C8B-B14F-4D97-AF65-F5344CB8AC3E}">
        <p14:creationId xmlns:p14="http://schemas.microsoft.com/office/powerpoint/2010/main" val="1005217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1</a:t>
            </a:r>
            <a:endParaRPr lang="zh-HK" altLang="en-US" dirty="0"/>
          </a:p>
        </p:txBody>
      </p:sp>
      <p:sp>
        <p:nvSpPr>
          <p:cNvPr id="3" name="Content Placeholder 2"/>
          <p:cNvSpPr>
            <a:spLocks noGrp="1"/>
          </p:cNvSpPr>
          <p:nvPr>
            <p:ph idx="1"/>
          </p:nvPr>
        </p:nvSpPr>
        <p:spPr/>
        <p:txBody>
          <a:bodyPr/>
          <a:lstStyle/>
          <a:p>
            <a:r>
              <a:rPr lang="en-US" altLang="zh-HK" dirty="0" smtClean="0"/>
              <a:t> A 39-year-old man, who was a tourist from Australia, presented to the emergency department (ED) with generalized convulsion. He had no history of medical significance or trauma to head or neck. At the ED, the convulsion had resolved.</a:t>
            </a:r>
          </a:p>
          <a:p>
            <a:r>
              <a:rPr lang="en-US" altLang="zh-HK" dirty="0" smtClean="0"/>
              <a:t>GCS was 10. </a:t>
            </a:r>
          </a:p>
          <a:p>
            <a:r>
              <a:rPr lang="en-US" altLang="zh-HK" dirty="0" smtClean="0"/>
              <a:t>A plain CT scan of the brain was done.</a:t>
            </a:r>
          </a:p>
          <a:p>
            <a:endParaRPr lang="zh-HK" altLang="en-US" dirty="0"/>
          </a:p>
        </p:txBody>
      </p:sp>
    </p:spTree>
    <p:extLst>
      <p:ext uri="{BB962C8B-B14F-4D97-AF65-F5344CB8AC3E}">
        <p14:creationId xmlns:p14="http://schemas.microsoft.com/office/powerpoint/2010/main" val="3199798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HK" dirty="0" smtClean="0"/>
              <a:t>Q1.1 What is the significant finding?</a:t>
            </a:r>
            <a:endParaRPr lang="zh-HK" alt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2568" y="1569310"/>
            <a:ext cx="5086864" cy="5086864"/>
          </a:xfrm>
          <a:prstGeom prst="rect">
            <a:avLst/>
          </a:prstGeom>
        </p:spPr>
      </p:pic>
      <p:sp>
        <p:nvSpPr>
          <p:cNvPr id="4" name="Rectangle 3"/>
          <p:cNvSpPr/>
          <p:nvPr/>
        </p:nvSpPr>
        <p:spPr>
          <a:xfrm>
            <a:off x="7323438" y="1762897"/>
            <a:ext cx="1315994" cy="49427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113335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1 Cont’d</a:t>
            </a:r>
            <a:endParaRPr lang="zh-HK" altLang="en-US" dirty="0"/>
          </a:p>
        </p:txBody>
      </p:sp>
      <p:sp>
        <p:nvSpPr>
          <p:cNvPr id="3" name="Content Placeholder 2"/>
          <p:cNvSpPr>
            <a:spLocks noGrp="1"/>
          </p:cNvSpPr>
          <p:nvPr>
            <p:ph idx="1"/>
          </p:nvPr>
        </p:nvSpPr>
        <p:spPr/>
        <p:txBody>
          <a:bodyPr/>
          <a:lstStyle/>
          <a:p>
            <a:r>
              <a:rPr lang="en-US" altLang="zh-HK" dirty="0" smtClean="0"/>
              <a:t>The finding was not recognized.</a:t>
            </a:r>
          </a:p>
          <a:p>
            <a:r>
              <a:rPr lang="en-US" altLang="zh-HK" dirty="0" smtClean="0"/>
              <a:t>He was admitted for observation with a provisional diagnosis of first seizure for investigation.</a:t>
            </a:r>
          </a:p>
          <a:p>
            <a:r>
              <a:rPr lang="en-US" altLang="zh-HK" dirty="0" smtClean="0"/>
              <a:t>His GCS did not improve.</a:t>
            </a:r>
          </a:p>
          <a:p>
            <a:r>
              <a:rPr lang="en-US" altLang="zh-HK" dirty="0" smtClean="0"/>
              <a:t>CT scan was repeated and an angiogram followed. </a:t>
            </a:r>
            <a:endParaRPr lang="zh-HK" altLang="en-US" dirty="0"/>
          </a:p>
        </p:txBody>
      </p:sp>
    </p:spTree>
    <p:extLst>
      <p:ext uri="{BB962C8B-B14F-4D97-AF65-F5344CB8AC3E}">
        <p14:creationId xmlns:p14="http://schemas.microsoft.com/office/powerpoint/2010/main" val="164996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HK" dirty="0" smtClean="0"/>
              <a:t>Q1.2 What is the finding?</a:t>
            </a:r>
            <a:endParaRPr lang="zh-HK" alt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0508" y="1822622"/>
            <a:ext cx="4876800" cy="4876800"/>
          </a:xfrm>
          <a:prstGeom prst="rect">
            <a:avLst/>
          </a:prstGeom>
        </p:spPr>
      </p:pic>
      <p:sp>
        <p:nvSpPr>
          <p:cNvPr id="4" name="Rectangle 3"/>
          <p:cNvSpPr/>
          <p:nvPr/>
        </p:nvSpPr>
        <p:spPr>
          <a:xfrm>
            <a:off x="7142205" y="1977081"/>
            <a:ext cx="1268627" cy="4942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749182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27" y="150942"/>
            <a:ext cx="10515600" cy="1325563"/>
          </a:xfrm>
        </p:spPr>
        <p:txBody>
          <a:bodyPr/>
          <a:lstStyle/>
          <a:p>
            <a:r>
              <a:rPr lang="en-US" altLang="zh-HK" dirty="0" smtClean="0"/>
              <a:t>Q1.3 What are the angiogram findings and final diagnosis?</a:t>
            </a:r>
            <a:endParaRPr lang="zh-HK" alt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0134" y="2010032"/>
            <a:ext cx="4378411" cy="43784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480" y="2010032"/>
            <a:ext cx="4378411" cy="4378411"/>
          </a:xfrm>
          <a:prstGeom prst="rect">
            <a:avLst/>
          </a:prstGeom>
        </p:spPr>
      </p:pic>
      <p:sp>
        <p:nvSpPr>
          <p:cNvPr id="6" name="Rectangle 5"/>
          <p:cNvSpPr/>
          <p:nvPr/>
        </p:nvSpPr>
        <p:spPr>
          <a:xfrm>
            <a:off x="9967784" y="2133600"/>
            <a:ext cx="1112107" cy="4366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7" name="Rectangle 6"/>
          <p:cNvSpPr/>
          <p:nvPr/>
        </p:nvSpPr>
        <p:spPr>
          <a:xfrm>
            <a:off x="5189838" y="2067697"/>
            <a:ext cx="578707" cy="23889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2633499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2</a:t>
            </a:r>
            <a:endParaRPr lang="zh-HK" altLang="en-US" dirty="0"/>
          </a:p>
        </p:txBody>
      </p:sp>
      <p:sp>
        <p:nvSpPr>
          <p:cNvPr id="3" name="Content Placeholder 2"/>
          <p:cNvSpPr>
            <a:spLocks noGrp="1"/>
          </p:cNvSpPr>
          <p:nvPr>
            <p:ph idx="1"/>
          </p:nvPr>
        </p:nvSpPr>
        <p:spPr/>
        <p:txBody>
          <a:bodyPr/>
          <a:lstStyle/>
          <a:p>
            <a:r>
              <a:rPr lang="en-US" altLang="zh-HK" dirty="0" smtClean="0"/>
              <a:t>70 year old man</a:t>
            </a:r>
          </a:p>
          <a:p>
            <a:r>
              <a:rPr lang="en-US" altLang="zh-HK" dirty="0" err="1" smtClean="0"/>
              <a:t>Hx</a:t>
            </a:r>
            <a:r>
              <a:rPr lang="en-US" altLang="zh-HK" dirty="0" smtClean="0"/>
              <a:t> of recent cardiac catheterization</a:t>
            </a:r>
          </a:p>
          <a:p>
            <a:r>
              <a:rPr lang="en-US" altLang="zh-HK" dirty="0" smtClean="0"/>
              <a:t>Bilateral feet pain with palpable pulses</a:t>
            </a:r>
          </a:p>
          <a:p>
            <a:endParaRPr lang="zh-HK" altLang="en-US" dirty="0"/>
          </a:p>
        </p:txBody>
      </p:sp>
    </p:spTree>
    <p:extLst>
      <p:ext uri="{BB962C8B-B14F-4D97-AF65-F5344CB8AC3E}">
        <p14:creationId xmlns:p14="http://schemas.microsoft.com/office/powerpoint/2010/main" val="3011774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HK" dirty="0" smtClean="0"/>
              <a:t>Q2.1 Describe the findings and your diagnosis</a:t>
            </a:r>
            <a:endParaRPr lang="zh-HK" altLang="en-US" dirty="0"/>
          </a:p>
        </p:txBody>
      </p:sp>
      <p:pic>
        <p:nvPicPr>
          <p:cNvPr id="4" name="Picture 4" descr="E:\teaching files\FOOT.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08791" y="1858576"/>
            <a:ext cx="6374828" cy="4781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35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Case 3</a:t>
            </a:r>
            <a:endParaRPr lang="zh-HK" altLang="en-US" dirty="0"/>
          </a:p>
        </p:txBody>
      </p:sp>
      <p:sp>
        <p:nvSpPr>
          <p:cNvPr id="3" name="Content Placeholder 2"/>
          <p:cNvSpPr>
            <a:spLocks noGrp="1"/>
          </p:cNvSpPr>
          <p:nvPr>
            <p:ph idx="1"/>
          </p:nvPr>
        </p:nvSpPr>
        <p:spPr/>
        <p:txBody>
          <a:bodyPr/>
          <a:lstStyle/>
          <a:p>
            <a:r>
              <a:rPr lang="en-US" altLang="zh-HK" dirty="0" smtClean="0"/>
              <a:t>50 year old woman</a:t>
            </a:r>
          </a:p>
          <a:p>
            <a:r>
              <a:rPr lang="en-US" altLang="zh-HK" dirty="0" err="1" smtClean="0"/>
              <a:t>Hx</a:t>
            </a:r>
            <a:r>
              <a:rPr lang="en-US" altLang="zh-HK" dirty="0" smtClean="0"/>
              <a:t> of recent gastric operation</a:t>
            </a:r>
          </a:p>
          <a:p>
            <a:r>
              <a:rPr lang="en-US" altLang="zh-HK" dirty="0" smtClean="0"/>
              <a:t>Vomiting, weakness and drowsiness with respiratory depression and dehydration</a:t>
            </a:r>
          </a:p>
          <a:p>
            <a:endParaRPr lang="zh-HK" altLang="en-US" dirty="0"/>
          </a:p>
        </p:txBody>
      </p:sp>
    </p:spTree>
    <p:extLst>
      <p:ext uri="{BB962C8B-B14F-4D97-AF65-F5344CB8AC3E}">
        <p14:creationId xmlns:p14="http://schemas.microsoft.com/office/powerpoint/2010/main" val="2227305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413</Words>
  <Application>Microsoft Office PowerPoint</Application>
  <PresentationFormat>Widescreen</PresentationFormat>
  <Paragraphs>69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新細明體</vt:lpstr>
      <vt:lpstr>Arial</vt:lpstr>
      <vt:lpstr>Calibri</vt:lpstr>
      <vt:lpstr>Calibri Light</vt:lpstr>
      <vt:lpstr>Office Theme</vt:lpstr>
      <vt:lpstr>JCM 4/9/2019</vt:lpstr>
      <vt:lpstr>Case 1</vt:lpstr>
      <vt:lpstr>Q1.1 What is the significant finding?</vt:lpstr>
      <vt:lpstr>Case 1 Cont’d</vt:lpstr>
      <vt:lpstr>Q1.2 What is the finding?</vt:lpstr>
      <vt:lpstr>Q1.3 What are the angiogram findings and final diagnosis?</vt:lpstr>
      <vt:lpstr>Case 2</vt:lpstr>
      <vt:lpstr>Q2.1 Describe the findings and your diagnosis</vt:lpstr>
      <vt:lpstr>Case 3</vt:lpstr>
      <vt:lpstr>Q3.1 Explain the i-stat findings (in room air)</vt:lpstr>
      <vt:lpstr>Q3.2 </vt:lpstr>
      <vt:lpstr>Case 4 </vt:lpstr>
      <vt:lpstr>Q4.1 </vt:lpstr>
      <vt:lpstr>Case 5 </vt:lpstr>
      <vt:lpstr>Q5.1 </vt:lpstr>
      <vt:lpstr>Q5.2 </vt:lpstr>
      <vt:lpstr>Case 5 Cont’d</vt:lpstr>
      <vt:lpstr>Q5. 3</vt:lpstr>
      <vt:lpstr>Case 5 Cont’d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JCM 4/9/2019</dc:title>
  <dc:creator>user</dc:creator>
  <cp:lastModifiedBy>user</cp:lastModifiedBy>
  <cp:revision>12</cp:revision>
  <dcterms:created xsi:type="dcterms:W3CDTF">2019-08-06T05:51:54Z</dcterms:created>
  <dcterms:modified xsi:type="dcterms:W3CDTF">2019-08-15T04:30:25Z</dcterms:modified>
</cp:coreProperties>
</file>