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smtClean="0"/>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18372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1119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147896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90874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80370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4"/>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80857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6"/>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46467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2"/>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70779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41481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2772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smtClean="0"/>
              <a:t>Click to edit Master text styles</a:t>
            </a:r>
          </a:p>
        </p:txBody>
      </p:sp>
      <p:sp>
        <p:nvSpPr>
          <p:cNvPr id="5" name="Date Placeholder 4"/>
          <p:cNvSpPr>
            <a:spLocks noGrp="1"/>
          </p:cNvSpPr>
          <p:nvPr>
            <p:ph type="dt" sz="half" idx="10"/>
          </p:nvPr>
        </p:nvSpPr>
        <p:spPr/>
        <p:txBody>
          <a:bodyPr/>
          <a:lstStyle/>
          <a:p>
            <a:fld id="{F9FD3EBC-6AEB-4CAE-8540-1DE0CAA501ED}" type="datetimeFigureOut">
              <a:rPr lang="zh-HK" altLang="en-US" smtClean="0"/>
              <a:t>6/8/2019</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31639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smtClean="0"/>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D3EBC-6AEB-4CAE-8540-1DE0CAA501ED}" type="datetimeFigureOut">
              <a:rPr lang="zh-HK" altLang="en-US" smtClean="0"/>
              <a:t>6/8/2019</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B8D1D-E7A6-4C1E-9478-31555D9A7899}" type="slidenum">
              <a:rPr lang="zh-HK" altLang="en-US" smtClean="0"/>
              <a:t>‹#›</a:t>
            </a:fld>
            <a:endParaRPr lang="zh-HK" altLang="en-US"/>
          </a:p>
        </p:txBody>
      </p:sp>
    </p:spTree>
    <p:extLst>
      <p:ext uri="{BB962C8B-B14F-4D97-AF65-F5344CB8AC3E}">
        <p14:creationId xmlns:p14="http://schemas.microsoft.com/office/powerpoint/2010/main" val="292898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HK" dirty="0" smtClean="0"/>
              <a:t>JCM 4/9/2019</a:t>
            </a:r>
            <a:endParaRPr lang="zh-HK" altLang="en-US" dirty="0"/>
          </a:p>
        </p:txBody>
      </p:sp>
      <p:sp>
        <p:nvSpPr>
          <p:cNvPr id="3" name="Subtitle 2"/>
          <p:cNvSpPr>
            <a:spLocks noGrp="1"/>
          </p:cNvSpPr>
          <p:nvPr>
            <p:ph type="subTitle" idx="1"/>
          </p:nvPr>
        </p:nvSpPr>
        <p:spPr/>
        <p:txBody>
          <a:bodyPr>
            <a:normAutofit/>
          </a:bodyPr>
          <a:lstStyle/>
          <a:p>
            <a:r>
              <a:rPr lang="en-US" altLang="zh-HK" sz="3600" dirty="0" smtClean="0"/>
              <a:t>A&amp;E, HKUSZH</a:t>
            </a:r>
            <a:endParaRPr lang="zh-HK" altLang="en-US" sz="3600" dirty="0"/>
          </a:p>
        </p:txBody>
      </p:sp>
    </p:spTree>
    <p:extLst>
      <p:ext uri="{BB962C8B-B14F-4D97-AF65-F5344CB8AC3E}">
        <p14:creationId xmlns:p14="http://schemas.microsoft.com/office/powerpoint/2010/main" val="239617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A1.3 Dissection of L internal carotid artery (spontaneous)</a:t>
            </a:r>
            <a:endParaRPr lang="zh-HK" altLang="en-US" dirty="0"/>
          </a:p>
        </p:txBody>
      </p:sp>
      <p:sp>
        <p:nvSpPr>
          <p:cNvPr id="3" name="Content Placeholder 2"/>
          <p:cNvSpPr>
            <a:spLocks noGrp="1"/>
          </p:cNvSpPr>
          <p:nvPr>
            <p:ph idx="1"/>
          </p:nvPr>
        </p:nvSpPr>
        <p:spPr/>
        <p:txBody>
          <a:bodyPr/>
          <a:lstStyle/>
          <a:p>
            <a:r>
              <a:rPr lang="en-US" altLang="zh-HK" dirty="0" smtClean="0"/>
              <a:t>Prophylactic decompressive </a:t>
            </a:r>
            <a:r>
              <a:rPr lang="en-US" altLang="zh-HK" dirty="0" err="1" smtClean="0"/>
              <a:t>craniectomy</a:t>
            </a:r>
            <a:r>
              <a:rPr lang="en-US" altLang="zh-HK" dirty="0" smtClean="0"/>
              <a:t> and external ventricular drainage was performed. His family requested his transfer back to his home country for further treatment. </a:t>
            </a:r>
            <a:endParaRPr lang="zh-HK" altLang="en-US" dirty="0"/>
          </a:p>
        </p:txBody>
      </p:sp>
    </p:spTree>
    <p:extLst>
      <p:ext uri="{BB962C8B-B14F-4D97-AF65-F5344CB8AC3E}">
        <p14:creationId xmlns:p14="http://schemas.microsoft.com/office/powerpoint/2010/main" val="921139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Internal carotid artery dissection</a:t>
            </a:r>
            <a:endParaRPr lang="zh-HK" altLang="en-US" dirty="0"/>
          </a:p>
        </p:txBody>
      </p:sp>
      <p:sp>
        <p:nvSpPr>
          <p:cNvPr id="3" name="Content Placeholder 2"/>
          <p:cNvSpPr>
            <a:spLocks noGrp="1"/>
          </p:cNvSpPr>
          <p:nvPr>
            <p:ph idx="1"/>
          </p:nvPr>
        </p:nvSpPr>
        <p:spPr>
          <a:xfrm>
            <a:off x="255373" y="1690688"/>
            <a:ext cx="11565924" cy="5107459"/>
          </a:xfrm>
        </p:spPr>
        <p:txBody>
          <a:bodyPr>
            <a:normAutofit fontScale="47500" lnSpcReduction="20000"/>
          </a:bodyPr>
          <a:lstStyle/>
          <a:p>
            <a:pPr>
              <a:lnSpc>
                <a:spcPct val="170000"/>
              </a:lnSpc>
            </a:pPr>
            <a:r>
              <a:rPr lang="en-US" altLang="zh-HK" sz="2900" dirty="0" smtClean="0"/>
              <a:t>Carotid artery dissection is a condition whereby the layers of the carotid artery are spontaneously separated. This potentially compromises blood flow to certain areas of the brain and can lead to a stroke.</a:t>
            </a:r>
          </a:p>
          <a:p>
            <a:pPr>
              <a:lnSpc>
                <a:spcPct val="170000"/>
              </a:lnSpc>
            </a:pPr>
            <a:r>
              <a:rPr lang="en-US" altLang="zh-HK" sz="2900" dirty="0"/>
              <a:t>T</a:t>
            </a:r>
            <a:r>
              <a:rPr lang="en-US" altLang="zh-HK" sz="2900" dirty="0" smtClean="0"/>
              <a:t>he most common cause of strokes in younger patients</a:t>
            </a:r>
          </a:p>
          <a:p>
            <a:pPr>
              <a:lnSpc>
                <a:spcPct val="170000"/>
              </a:lnSpc>
            </a:pPr>
            <a:r>
              <a:rPr lang="en-US" altLang="zh-HK" sz="2900" dirty="0" smtClean="0"/>
              <a:t>It occurs spontaneously when a tear occurs in the intimal layer of the carotid artery creating an intramural hematoma. This tear can be spontaneous or caused by trauma, </a:t>
            </a:r>
            <a:r>
              <a:rPr lang="en-US" altLang="zh-HK" sz="2900" dirty="0"/>
              <a:t>e</a:t>
            </a:r>
            <a:r>
              <a:rPr lang="en-US" altLang="zh-HK" sz="2900" dirty="0" smtClean="0"/>
              <a:t>ither blunt or penetrating trauma. </a:t>
            </a:r>
          </a:p>
          <a:p>
            <a:pPr>
              <a:lnSpc>
                <a:spcPct val="170000"/>
              </a:lnSpc>
            </a:pPr>
            <a:r>
              <a:rPr lang="en-US" altLang="zh-HK" sz="2900" dirty="0" smtClean="0"/>
              <a:t>Blunt trauma can be significant (e.g., motor vehicle collision), or it can seem minimal (e.g., chiropractic manipulation being the most classic example)</a:t>
            </a:r>
          </a:p>
          <a:p>
            <a:pPr>
              <a:lnSpc>
                <a:spcPct val="170000"/>
              </a:lnSpc>
            </a:pPr>
            <a:r>
              <a:rPr lang="en-US" altLang="zh-HK" sz="2900" dirty="0" smtClean="0"/>
              <a:t>"Idiopathic" is the most common cause of spontaneous carotid dissections in which a family history of dissection significantly increases one's risk. </a:t>
            </a:r>
            <a:r>
              <a:rPr lang="en-US" altLang="zh-HK" sz="2900" dirty="0" err="1" smtClean="0"/>
              <a:t>Marfan</a:t>
            </a:r>
            <a:r>
              <a:rPr lang="en-US" altLang="zh-HK" sz="2900" dirty="0" smtClean="0"/>
              <a:t> syndrome, Ehlers-</a:t>
            </a:r>
            <a:r>
              <a:rPr lang="en-US" altLang="zh-HK" sz="2900" dirty="0" err="1" smtClean="0"/>
              <a:t>Danlos</a:t>
            </a:r>
            <a:r>
              <a:rPr lang="en-US" altLang="zh-HK" sz="2900" dirty="0" smtClean="0"/>
              <a:t> Syndrome, fibromuscular dysplasia and other connective tissue disorders also increase the risk of this disease. </a:t>
            </a:r>
          </a:p>
          <a:p>
            <a:pPr>
              <a:lnSpc>
                <a:spcPct val="170000"/>
              </a:lnSpc>
            </a:pPr>
            <a:r>
              <a:rPr lang="en-US" altLang="zh-HK" sz="2900" dirty="0" smtClean="0"/>
              <a:t>An elongated styloid process, which is called Eagle Syndrome, can also cause a spontaneous internal carotid artery dissection.</a:t>
            </a:r>
          </a:p>
          <a:p>
            <a:pPr>
              <a:lnSpc>
                <a:spcPct val="170000"/>
              </a:lnSpc>
            </a:pPr>
            <a:r>
              <a:rPr lang="en-US" altLang="zh-HK" sz="2900" dirty="0" smtClean="0"/>
              <a:t>Presentation variable. Classic: ipsilateral pain on face, eye or neck. Horner </a:t>
            </a:r>
            <a:r>
              <a:rPr lang="en-US" altLang="zh-HK" sz="2900" dirty="0" err="1" smtClean="0"/>
              <a:t>Sx</a:t>
            </a:r>
            <a:r>
              <a:rPr lang="en-US" altLang="zh-HK" sz="2900" dirty="0" smtClean="0"/>
              <a:t> if the hematoma compresses the adjacent sympathetic nerve </a:t>
            </a:r>
            <a:r>
              <a:rPr lang="en-US" altLang="zh-HK" sz="2900" dirty="0" err="1" smtClean="0"/>
              <a:t>fibres</a:t>
            </a:r>
            <a:r>
              <a:rPr lang="en-US" altLang="zh-HK" sz="2900" dirty="0" smtClean="0"/>
              <a:t>. The dx should be considered in young strokes.  </a:t>
            </a:r>
          </a:p>
          <a:p>
            <a:endParaRPr lang="zh-HK" altLang="en-US" dirty="0"/>
          </a:p>
        </p:txBody>
      </p:sp>
    </p:spTree>
    <p:extLst>
      <p:ext uri="{BB962C8B-B14F-4D97-AF65-F5344CB8AC3E}">
        <p14:creationId xmlns:p14="http://schemas.microsoft.com/office/powerpoint/2010/main" val="3745182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2</a:t>
            </a:r>
            <a:endParaRPr lang="zh-HK" altLang="en-US" dirty="0"/>
          </a:p>
        </p:txBody>
      </p:sp>
      <p:sp>
        <p:nvSpPr>
          <p:cNvPr id="3" name="Content Placeholder 2"/>
          <p:cNvSpPr>
            <a:spLocks noGrp="1"/>
          </p:cNvSpPr>
          <p:nvPr>
            <p:ph idx="1"/>
          </p:nvPr>
        </p:nvSpPr>
        <p:spPr/>
        <p:txBody>
          <a:bodyPr/>
          <a:lstStyle/>
          <a:p>
            <a:r>
              <a:rPr lang="en-US" altLang="zh-HK" dirty="0" smtClean="0"/>
              <a:t>70 year old man</a:t>
            </a:r>
          </a:p>
          <a:p>
            <a:r>
              <a:rPr lang="en-US" altLang="zh-HK" dirty="0" err="1" smtClean="0"/>
              <a:t>Hx</a:t>
            </a:r>
            <a:r>
              <a:rPr lang="en-US" altLang="zh-HK" dirty="0" smtClean="0"/>
              <a:t> of recent cardiac catheterization</a:t>
            </a:r>
          </a:p>
          <a:p>
            <a:r>
              <a:rPr lang="en-US" altLang="zh-HK" dirty="0" smtClean="0"/>
              <a:t>Bilateral feet pain with palpable pulses</a:t>
            </a:r>
          </a:p>
          <a:p>
            <a:endParaRPr lang="zh-HK" altLang="en-US" dirty="0"/>
          </a:p>
        </p:txBody>
      </p:sp>
    </p:spTree>
    <p:extLst>
      <p:ext uri="{BB962C8B-B14F-4D97-AF65-F5344CB8AC3E}">
        <p14:creationId xmlns:p14="http://schemas.microsoft.com/office/powerpoint/2010/main" val="3011774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HK" dirty="0" smtClean="0"/>
              <a:t>Q2.1 Describe the findings and your diagnosis</a:t>
            </a:r>
            <a:endParaRPr lang="zh-HK" altLang="en-US" dirty="0"/>
          </a:p>
        </p:txBody>
      </p:sp>
      <p:pic>
        <p:nvPicPr>
          <p:cNvPr id="4" name="Picture 4" descr="E:\teaching files\FOO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08791" y="1858576"/>
            <a:ext cx="6374828" cy="478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5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471"/>
            <a:ext cx="10515600" cy="1501218"/>
          </a:xfrm>
        </p:spPr>
        <p:txBody>
          <a:bodyPr>
            <a:normAutofit/>
          </a:bodyPr>
          <a:lstStyle/>
          <a:p>
            <a:r>
              <a:rPr lang="en-US" altLang="zh-HK" sz="4000" dirty="0" smtClean="0"/>
              <a:t>A2.1</a:t>
            </a:r>
            <a:endParaRPr lang="zh-HK" altLang="en-US" dirty="0"/>
          </a:p>
        </p:txBody>
      </p:sp>
      <p:sp>
        <p:nvSpPr>
          <p:cNvPr id="3" name="Content Placeholder 2"/>
          <p:cNvSpPr>
            <a:spLocks noGrp="1"/>
          </p:cNvSpPr>
          <p:nvPr>
            <p:ph idx="1"/>
          </p:nvPr>
        </p:nvSpPr>
        <p:spPr/>
        <p:txBody>
          <a:bodyPr/>
          <a:lstStyle/>
          <a:p>
            <a:r>
              <a:rPr lang="en-US" altLang="zh-HK" dirty="0" smtClean="0"/>
              <a:t>Purplish patchy mottling of both feet i.e. livedo reticularis</a:t>
            </a:r>
          </a:p>
          <a:p>
            <a:endParaRPr lang="en-US" altLang="zh-HK" dirty="0"/>
          </a:p>
          <a:p>
            <a:r>
              <a:rPr lang="en-US" altLang="zh-HK" dirty="0" smtClean="0"/>
              <a:t>Diagnosis: Cholesterol embolization syndrome </a:t>
            </a:r>
          </a:p>
          <a:p>
            <a:pPr marL="0" indent="0">
              <a:buNone/>
            </a:pPr>
            <a:r>
              <a:rPr lang="en-US" altLang="zh-HK" dirty="0" smtClean="0"/>
              <a:t/>
            </a:r>
            <a:br>
              <a:rPr lang="en-US" altLang="zh-HK" dirty="0" smtClean="0"/>
            </a:br>
            <a:endParaRPr lang="zh-HK" altLang="en-US" dirty="0"/>
          </a:p>
        </p:txBody>
      </p:sp>
    </p:spTree>
    <p:extLst>
      <p:ext uri="{BB962C8B-B14F-4D97-AF65-F5344CB8AC3E}">
        <p14:creationId xmlns:p14="http://schemas.microsoft.com/office/powerpoint/2010/main" val="82108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Cholesterol embolization syndrome </a:t>
            </a:r>
            <a:endParaRPr lang="zh-HK" altLang="en-US" dirty="0"/>
          </a:p>
        </p:txBody>
      </p:sp>
      <p:sp>
        <p:nvSpPr>
          <p:cNvPr id="3" name="Content Placeholder 2"/>
          <p:cNvSpPr>
            <a:spLocks noGrp="1"/>
          </p:cNvSpPr>
          <p:nvPr>
            <p:ph idx="1"/>
          </p:nvPr>
        </p:nvSpPr>
        <p:spPr>
          <a:xfrm>
            <a:off x="698156" y="1883290"/>
            <a:ext cx="10991335" cy="4351338"/>
          </a:xfrm>
        </p:spPr>
        <p:txBody>
          <a:bodyPr>
            <a:normAutofit fontScale="77500" lnSpcReduction="20000"/>
          </a:bodyPr>
          <a:lstStyle/>
          <a:p>
            <a:pPr>
              <a:lnSpc>
                <a:spcPct val="150000"/>
              </a:lnSpc>
            </a:pPr>
            <a:r>
              <a:rPr lang="en-US" altLang="zh-HK" dirty="0" smtClean="0"/>
              <a:t>The triad of foot pain, livedo reticularis and palpable peripheral pulses after vascular procedures is considered pathognomonic.</a:t>
            </a:r>
          </a:p>
          <a:p>
            <a:pPr>
              <a:lnSpc>
                <a:spcPct val="150000"/>
              </a:lnSpc>
            </a:pPr>
            <a:r>
              <a:rPr lang="en-US" altLang="zh-HK" dirty="0" smtClean="0"/>
              <a:t>Due to disruption of vascular plague with release of </a:t>
            </a:r>
            <a:r>
              <a:rPr lang="en-US" altLang="zh-HK" dirty="0" err="1" smtClean="0"/>
              <a:t>subendothelial</a:t>
            </a:r>
            <a:r>
              <a:rPr lang="en-US" altLang="zh-HK" dirty="0" smtClean="0"/>
              <a:t> cholesterol crystals into the blood stream causing widespread small vessel occlusion.</a:t>
            </a:r>
          </a:p>
          <a:p>
            <a:pPr>
              <a:lnSpc>
                <a:spcPct val="150000"/>
              </a:lnSpc>
            </a:pPr>
            <a:r>
              <a:rPr lang="en-US" altLang="zh-HK" dirty="0" smtClean="0"/>
              <a:t>Can affect multiple organs</a:t>
            </a:r>
          </a:p>
          <a:p>
            <a:pPr>
              <a:lnSpc>
                <a:spcPct val="150000"/>
              </a:lnSpc>
            </a:pPr>
            <a:r>
              <a:rPr lang="en-US" altLang="zh-HK" dirty="0" smtClean="0"/>
              <a:t>Treatment is supportive.</a:t>
            </a:r>
          </a:p>
          <a:p>
            <a:pPr>
              <a:lnSpc>
                <a:spcPct val="150000"/>
              </a:lnSpc>
            </a:pPr>
            <a:r>
              <a:rPr lang="en-US" altLang="zh-HK" dirty="0" smtClean="0"/>
              <a:t>Prognosis depends on extent of the systemic disease. Usually poor with high mortality (70-80%)</a:t>
            </a:r>
          </a:p>
          <a:p>
            <a:endParaRPr lang="zh-HK" altLang="en-US" dirty="0"/>
          </a:p>
        </p:txBody>
      </p:sp>
    </p:spTree>
    <p:extLst>
      <p:ext uri="{BB962C8B-B14F-4D97-AF65-F5344CB8AC3E}">
        <p14:creationId xmlns:p14="http://schemas.microsoft.com/office/powerpoint/2010/main" val="331994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3</a:t>
            </a:r>
            <a:endParaRPr lang="zh-HK" altLang="en-US" dirty="0"/>
          </a:p>
        </p:txBody>
      </p:sp>
      <p:sp>
        <p:nvSpPr>
          <p:cNvPr id="3" name="Content Placeholder 2"/>
          <p:cNvSpPr>
            <a:spLocks noGrp="1"/>
          </p:cNvSpPr>
          <p:nvPr>
            <p:ph idx="1"/>
          </p:nvPr>
        </p:nvSpPr>
        <p:spPr/>
        <p:txBody>
          <a:bodyPr/>
          <a:lstStyle/>
          <a:p>
            <a:r>
              <a:rPr lang="en-US" altLang="zh-HK" dirty="0" smtClean="0"/>
              <a:t>50 year old woman</a:t>
            </a:r>
          </a:p>
          <a:p>
            <a:r>
              <a:rPr lang="en-US" altLang="zh-HK" dirty="0" err="1" smtClean="0"/>
              <a:t>Hx</a:t>
            </a:r>
            <a:r>
              <a:rPr lang="en-US" altLang="zh-HK" dirty="0" smtClean="0"/>
              <a:t> of recent gastric operation</a:t>
            </a:r>
          </a:p>
          <a:p>
            <a:r>
              <a:rPr lang="en-US" altLang="zh-HK" dirty="0" smtClean="0"/>
              <a:t>Vomiting, weakness and drowsiness with respiratory depression and dehydration</a:t>
            </a:r>
          </a:p>
          <a:p>
            <a:endParaRPr lang="zh-HK" altLang="en-US" dirty="0"/>
          </a:p>
        </p:txBody>
      </p:sp>
    </p:spTree>
    <p:extLst>
      <p:ext uri="{BB962C8B-B14F-4D97-AF65-F5344CB8AC3E}">
        <p14:creationId xmlns:p14="http://schemas.microsoft.com/office/powerpoint/2010/main" val="2227305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Q3.1 Explain the </a:t>
            </a:r>
            <a:r>
              <a:rPr lang="en-US" altLang="zh-HK" dirty="0" err="1" smtClean="0"/>
              <a:t>i</a:t>
            </a:r>
            <a:r>
              <a:rPr lang="en-US" altLang="zh-HK" dirty="0" smtClean="0"/>
              <a:t>-stat findings (in room air)</a:t>
            </a:r>
            <a:endParaRPr lang="zh-HK" altLang="en-US" dirty="0"/>
          </a:p>
        </p:txBody>
      </p:sp>
      <p:sp>
        <p:nvSpPr>
          <p:cNvPr id="3" name="Content Placeholder 2"/>
          <p:cNvSpPr>
            <a:spLocks noGrp="1"/>
          </p:cNvSpPr>
          <p:nvPr>
            <p:ph idx="1"/>
          </p:nvPr>
        </p:nvSpPr>
        <p:spPr/>
        <p:txBody>
          <a:bodyPr>
            <a:normAutofit fontScale="55000" lnSpcReduction="20000"/>
          </a:bodyPr>
          <a:lstStyle/>
          <a:p>
            <a:pPr>
              <a:lnSpc>
                <a:spcPct val="160000"/>
              </a:lnSpc>
            </a:pPr>
            <a:r>
              <a:rPr lang="pl-PL" altLang="zh-HK" dirty="0" smtClean="0"/>
              <a:t>RG 7</a:t>
            </a:r>
            <a:r>
              <a:rPr lang="en-US" altLang="zh-HK" dirty="0" smtClean="0"/>
              <a:t> </a:t>
            </a:r>
            <a:r>
              <a:rPr lang="en-US" altLang="zh-HK" dirty="0" err="1" smtClean="0"/>
              <a:t>mmol</a:t>
            </a:r>
            <a:r>
              <a:rPr lang="en-US" altLang="zh-HK" dirty="0" smtClean="0"/>
              <a:t>/l</a:t>
            </a:r>
            <a:endParaRPr lang="pl-PL" altLang="zh-HK" dirty="0" smtClean="0"/>
          </a:p>
          <a:p>
            <a:pPr>
              <a:lnSpc>
                <a:spcPct val="160000"/>
              </a:lnSpc>
            </a:pPr>
            <a:r>
              <a:rPr lang="pl-PL" altLang="zh-HK" dirty="0" smtClean="0"/>
              <a:t>Na 132</a:t>
            </a:r>
            <a:r>
              <a:rPr lang="en-US" altLang="zh-HK" dirty="0" smtClean="0"/>
              <a:t> </a:t>
            </a:r>
            <a:r>
              <a:rPr lang="en-US" altLang="zh-HK" dirty="0" err="1" smtClean="0"/>
              <a:t>mmol</a:t>
            </a:r>
            <a:r>
              <a:rPr lang="en-US" altLang="zh-HK" dirty="0" smtClean="0"/>
              <a:t>/l</a:t>
            </a:r>
            <a:endParaRPr lang="pl-PL" altLang="zh-HK" dirty="0" smtClean="0"/>
          </a:p>
          <a:p>
            <a:pPr>
              <a:lnSpc>
                <a:spcPct val="160000"/>
              </a:lnSpc>
            </a:pPr>
            <a:r>
              <a:rPr lang="pl-PL" altLang="zh-HK" dirty="0" smtClean="0"/>
              <a:t>K 3.5</a:t>
            </a:r>
            <a:r>
              <a:rPr lang="en-US" altLang="zh-HK" dirty="0" smtClean="0"/>
              <a:t> </a:t>
            </a:r>
            <a:r>
              <a:rPr lang="en-US" altLang="zh-HK" dirty="0" err="1" smtClean="0"/>
              <a:t>mmol</a:t>
            </a:r>
            <a:r>
              <a:rPr lang="en-US" altLang="zh-HK" dirty="0" smtClean="0"/>
              <a:t>/l</a:t>
            </a:r>
            <a:endParaRPr lang="pl-PL" altLang="zh-HK" dirty="0" smtClean="0"/>
          </a:p>
          <a:p>
            <a:pPr>
              <a:lnSpc>
                <a:spcPct val="160000"/>
              </a:lnSpc>
            </a:pPr>
            <a:r>
              <a:rPr lang="pl-PL" altLang="zh-HK" dirty="0" smtClean="0"/>
              <a:t>Ionic Ca 1.10</a:t>
            </a:r>
            <a:r>
              <a:rPr lang="en-US" altLang="zh-HK" dirty="0" smtClean="0"/>
              <a:t> </a:t>
            </a:r>
            <a:r>
              <a:rPr lang="en-US" altLang="zh-HK" dirty="0" err="1" smtClean="0"/>
              <a:t>mmol</a:t>
            </a:r>
            <a:r>
              <a:rPr lang="en-US" altLang="zh-HK" dirty="0" smtClean="0"/>
              <a:t>/</a:t>
            </a:r>
            <a:endParaRPr lang="pl-PL" altLang="zh-HK" dirty="0" smtClean="0"/>
          </a:p>
          <a:p>
            <a:pPr>
              <a:lnSpc>
                <a:spcPct val="160000"/>
              </a:lnSpc>
            </a:pPr>
            <a:r>
              <a:rPr lang="pl-PL" altLang="zh-HK" dirty="0" smtClean="0"/>
              <a:t>pH 7.60</a:t>
            </a:r>
          </a:p>
          <a:p>
            <a:pPr>
              <a:lnSpc>
                <a:spcPct val="160000"/>
              </a:lnSpc>
            </a:pPr>
            <a:r>
              <a:rPr lang="pl-PL" altLang="zh-HK" dirty="0" smtClean="0"/>
              <a:t>pCO2  8.5</a:t>
            </a:r>
            <a:r>
              <a:rPr lang="en-US" altLang="zh-HK" dirty="0" smtClean="0"/>
              <a:t> </a:t>
            </a:r>
            <a:r>
              <a:rPr lang="en-US" altLang="zh-HK" dirty="0" err="1" smtClean="0"/>
              <a:t>kPa</a:t>
            </a:r>
            <a:endParaRPr lang="pl-PL" altLang="zh-HK" dirty="0" smtClean="0"/>
          </a:p>
          <a:p>
            <a:pPr>
              <a:lnSpc>
                <a:spcPct val="160000"/>
              </a:lnSpc>
            </a:pPr>
            <a:r>
              <a:rPr lang="pl-PL" altLang="zh-HK" dirty="0" smtClean="0"/>
              <a:t>pO2  7.5</a:t>
            </a:r>
            <a:r>
              <a:rPr lang="en-US" altLang="zh-HK" dirty="0" smtClean="0"/>
              <a:t> </a:t>
            </a:r>
            <a:r>
              <a:rPr lang="en-US" altLang="zh-HK" dirty="0" err="1" smtClean="0"/>
              <a:t>kPa</a:t>
            </a:r>
            <a:endParaRPr lang="pl-PL" altLang="zh-HK" dirty="0" smtClean="0"/>
          </a:p>
          <a:p>
            <a:pPr>
              <a:lnSpc>
                <a:spcPct val="160000"/>
              </a:lnSpc>
            </a:pPr>
            <a:r>
              <a:rPr lang="pl-PL" altLang="zh-HK" dirty="0" smtClean="0"/>
              <a:t>HCO3  55</a:t>
            </a:r>
            <a:r>
              <a:rPr lang="en-US" altLang="zh-HK" dirty="0" smtClean="0"/>
              <a:t> </a:t>
            </a:r>
            <a:r>
              <a:rPr lang="en-US" altLang="zh-HK" dirty="0" err="1" smtClean="0"/>
              <a:t>mmol</a:t>
            </a:r>
            <a:r>
              <a:rPr lang="en-US" altLang="zh-HK" dirty="0" smtClean="0"/>
              <a:t>/l</a:t>
            </a:r>
            <a:endParaRPr lang="pl-PL" altLang="zh-HK" dirty="0" smtClean="0"/>
          </a:p>
          <a:p>
            <a:pPr>
              <a:lnSpc>
                <a:spcPct val="160000"/>
              </a:lnSpc>
            </a:pPr>
            <a:r>
              <a:rPr lang="pl-PL" altLang="zh-HK" dirty="0" smtClean="0"/>
              <a:t>BE 35</a:t>
            </a:r>
          </a:p>
          <a:p>
            <a:endParaRPr lang="zh-HK" altLang="en-US" dirty="0"/>
          </a:p>
        </p:txBody>
      </p:sp>
    </p:spTree>
    <p:extLst>
      <p:ext uri="{BB962C8B-B14F-4D97-AF65-F5344CB8AC3E}">
        <p14:creationId xmlns:p14="http://schemas.microsoft.com/office/powerpoint/2010/main" val="286251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A3.1 </a:t>
            </a:r>
            <a:endParaRPr lang="zh-HK" altLang="en-US" dirty="0"/>
          </a:p>
        </p:txBody>
      </p:sp>
      <p:sp>
        <p:nvSpPr>
          <p:cNvPr id="3" name="Content Placeholder 2"/>
          <p:cNvSpPr>
            <a:spLocks noGrp="1"/>
          </p:cNvSpPr>
          <p:nvPr>
            <p:ph idx="1"/>
          </p:nvPr>
        </p:nvSpPr>
        <p:spPr/>
        <p:txBody>
          <a:bodyPr>
            <a:normAutofit lnSpcReduction="10000"/>
          </a:bodyPr>
          <a:lstStyle/>
          <a:p>
            <a:pPr>
              <a:lnSpc>
                <a:spcPct val="150000"/>
              </a:lnSpc>
            </a:pPr>
            <a:r>
              <a:rPr lang="en-US" altLang="zh-HK" dirty="0" smtClean="0"/>
              <a:t>Metabolic alkalosis as a result of loss of </a:t>
            </a:r>
            <a:r>
              <a:rPr lang="en-US" altLang="zh-HK" dirty="0" err="1" smtClean="0"/>
              <a:t>HCl</a:t>
            </a:r>
            <a:r>
              <a:rPr lang="en-US" altLang="zh-HK" dirty="0" smtClean="0"/>
              <a:t> from vomiting.</a:t>
            </a:r>
          </a:p>
          <a:p>
            <a:pPr>
              <a:lnSpc>
                <a:spcPct val="150000"/>
              </a:lnSpc>
            </a:pPr>
            <a:r>
              <a:rPr lang="en-US" altLang="zh-HK" dirty="0" smtClean="0"/>
              <a:t>Compensation of metabolic alkalosis by hypoventilation and CO2 retention.</a:t>
            </a:r>
          </a:p>
          <a:p>
            <a:pPr>
              <a:lnSpc>
                <a:spcPct val="150000"/>
              </a:lnSpc>
            </a:pPr>
            <a:r>
              <a:rPr lang="en-US" altLang="zh-HK" dirty="0" smtClean="0"/>
              <a:t>Hypoventilation also leads to hypoxemia.</a:t>
            </a:r>
          </a:p>
          <a:p>
            <a:pPr>
              <a:lnSpc>
                <a:spcPct val="150000"/>
              </a:lnSpc>
            </a:pPr>
            <a:r>
              <a:rPr lang="en-US" altLang="zh-HK" dirty="0" smtClean="0"/>
              <a:t>Both CO2 retention and hypoxemia cause drowsiness.</a:t>
            </a:r>
          </a:p>
          <a:p>
            <a:pPr>
              <a:lnSpc>
                <a:spcPct val="150000"/>
              </a:lnSpc>
            </a:pPr>
            <a:r>
              <a:rPr lang="en-US" altLang="zh-HK" dirty="0" smtClean="0"/>
              <a:t>The relatively low Na and K contribute to weakness.</a:t>
            </a:r>
          </a:p>
          <a:p>
            <a:endParaRPr lang="zh-HK" altLang="en-US" dirty="0"/>
          </a:p>
        </p:txBody>
      </p:sp>
    </p:spTree>
    <p:extLst>
      <p:ext uri="{BB962C8B-B14F-4D97-AF65-F5344CB8AC3E}">
        <p14:creationId xmlns:p14="http://schemas.microsoft.com/office/powerpoint/2010/main" val="2931491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Q3.2 </a:t>
            </a:r>
            <a:endParaRPr lang="zh-HK" altLang="en-US" dirty="0"/>
          </a:p>
        </p:txBody>
      </p:sp>
      <p:sp>
        <p:nvSpPr>
          <p:cNvPr id="3" name="Content Placeholder 2"/>
          <p:cNvSpPr>
            <a:spLocks noGrp="1"/>
          </p:cNvSpPr>
          <p:nvPr>
            <p:ph idx="1"/>
          </p:nvPr>
        </p:nvSpPr>
        <p:spPr/>
        <p:txBody>
          <a:bodyPr/>
          <a:lstStyle/>
          <a:p>
            <a:pPr>
              <a:lnSpc>
                <a:spcPct val="150000"/>
              </a:lnSpc>
            </a:pPr>
            <a:r>
              <a:rPr lang="en-US" altLang="zh-HK" dirty="0" smtClean="0"/>
              <a:t>What treatment can be commenced in the ED and explain the rationale?</a:t>
            </a:r>
            <a:endParaRPr lang="zh-HK" altLang="en-US" dirty="0"/>
          </a:p>
        </p:txBody>
      </p:sp>
    </p:spTree>
    <p:extLst>
      <p:ext uri="{BB962C8B-B14F-4D97-AF65-F5344CB8AC3E}">
        <p14:creationId xmlns:p14="http://schemas.microsoft.com/office/powerpoint/2010/main" val="75544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1</a:t>
            </a:r>
            <a:endParaRPr lang="zh-HK" altLang="en-US" dirty="0"/>
          </a:p>
        </p:txBody>
      </p:sp>
      <p:sp>
        <p:nvSpPr>
          <p:cNvPr id="3" name="Content Placeholder 2"/>
          <p:cNvSpPr>
            <a:spLocks noGrp="1"/>
          </p:cNvSpPr>
          <p:nvPr>
            <p:ph idx="1"/>
          </p:nvPr>
        </p:nvSpPr>
        <p:spPr/>
        <p:txBody>
          <a:bodyPr/>
          <a:lstStyle/>
          <a:p>
            <a:r>
              <a:rPr lang="en-US" altLang="zh-HK" dirty="0" smtClean="0"/>
              <a:t> A 39-year-old man, who was a tourist from Australia, presented to the emergency department (ED) with generalized convulsion. He had no history of medical significance or trauma to head or neck. At the ED, the convulsion had resolved.</a:t>
            </a:r>
          </a:p>
          <a:p>
            <a:r>
              <a:rPr lang="en-US" altLang="zh-HK" dirty="0" smtClean="0"/>
              <a:t>GCS was 10. </a:t>
            </a:r>
          </a:p>
          <a:p>
            <a:r>
              <a:rPr lang="en-US" altLang="zh-HK" dirty="0" smtClean="0"/>
              <a:t>A plain CT scan of the brain was done.</a:t>
            </a:r>
          </a:p>
          <a:p>
            <a:endParaRPr lang="zh-HK" altLang="en-US" dirty="0"/>
          </a:p>
        </p:txBody>
      </p:sp>
    </p:spTree>
    <p:extLst>
      <p:ext uri="{BB962C8B-B14F-4D97-AF65-F5344CB8AC3E}">
        <p14:creationId xmlns:p14="http://schemas.microsoft.com/office/powerpoint/2010/main" val="3199798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A3.2 </a:t>
            </a:r>
            <a:endParaRPr lang="zh-HK" altLang="en-US" dirty="0"/>
          </a:p>
        </p:txBody>
      </p:sp>
      <p:sp>
        <p:nvSpPr>
          <p:cNvPr id="3" name="Content Placeholder 2"/>
          <p:cNvSpPr>
            <a:spLocks noGrp="1"/>
          </p:cNvSpPr>
          <p:nvPr>
            <p:ph idx="1"/>
          </p:nvPr>
        </p:nvSpPr>
        <p:spPr/>
        <p:txBody>
          <a:bodyPr>
            <a:normAutofit fontScale="62500" lnSpcReduction="20000"/>
          </a:bodyPr>
          <a:lstStyle/>
          <a:p>
            <a:pPr>
              <a:lnSpc>
                <a:spcPct val="160000"/>
              </a:lnSpc>
            </a:pPr>
            <a:r>
              <a:rPr lang="en-US" altLang="zh-HK" dirty="0" smtClean="0"/>
              <a:t>ABC (careful administration of oxygen)</a:t>
            </a:r>
          </a:p>
          <a:p>
            <a:pPr>
              <a:lnSpc>
                <a:spcPct val="160000"/>
              </a:lnSpc>
            </a:pPr>
            <a:r>
              <a:rPr lang="en-US" altLang="zh-HK" dirty="0" smtClean="0"/>
              <a:t>IV 0.9% </a:t>
            </a:r>
            <a:r>
              <a:rPr lang="en-US" altLang="zh-HK" dirty="0" err="1" smtClean="0"/>
              <a:t>NaCl</a:t>
            </a:r>
            <a:endParaRPr lang="en-US" altLang="zh-HK" dirty="0" smtClean="0"/>
          </a:p>
          <a:p>
            <a:pPr>
              <a:lnSpc>
                <a:spcPct val="160000"/>
              </a:lnSpc>
            </a:pPr>
            <a:r>
              <a:rPr lang="en-US" altLang="zh-HK" dirty="0" smtClean="0"/>
              <a:t>Loss of </a:t>
            </a:r>
            <a:r>
              <a:rPr lang="en-US" altLang="zh-HK" dirty="0" err="1" smtClean="0"/>
              <a:t>HCl</a:t>
            </a:r>
            <a:endParaRPr lang="en-US" altLang="zh-HK" dirty="0" smtClean="0"/>
          </a:p>
          <a:p>
            <a:pPr>
              <a:lnSpc>
                <a:spcPct val="160000"/>
              </a:lnSpc>
            </a:pPr>
            <a:r>
              <a:rPr lang="en-US" altLang="zh-HK" dirty="0" smtClean="0"/>
              <a:t>For every H+ secreted into the gut, a HCO3 ion is released into serum.</a:t>
            </a:r>
          </a:p>
          <a:p>
            <a:pPr>
              <a:lnSpc>
                <a:spcPct val="160000"/>
              </a:lnSpc>
            </a:pPr>
            <a:r>
              <a:rPr lang="en-US" altLang="zh-HK" dirty="0" err="1" smtClean="0"/>
              <a:t>KCl</a:t>
            </a:r>
            <a:r>
              <a:rPr lang="en-US" altLang="zh-HK" dirty="0" smtClean="0"/>
              <a:t> is also lost into the gut.</a:t>
            </a:r>
          </a:p>
          <a:p>
            <a:pPr>
              <a:lnSpc>
                <a:spcPct val="160000"/>
              </a:lnSpc>
            </a:pPr>
            <a:r>
              <a:rPr lang="en-US" altLang="zh-HK" dirty="0" smtClean="0"/>
              <a:t>Dehydration and hypokalemia leads to increased renal Na reabsorption. However there is no Cl to accompany the Na. To maintain electrochemical neutrality, H+ and K+ are lost </a:t>
            </a:r>
            <a:r>
              <a:rPr lang="en-US" altLang="zh-HK" dirty="0" err="1" smtClean="0"/>
              <a:t>fr</a:t>
            </a:r>
            <a:r>
              <a:rPr lang="en-US" altLang="zh-HK" dirty="0" smtClean="0"/>
              <a:t> kidneys. This maintains the alkalosis.</a:t>
            </a:r>
          </a:p>
          <a:p>
            <a:pPr>
              <a:lnSpc>
                <a:spcPct val="160000"/>
              </a:lnSpc>
            </a:pPr>
            <a:r>
              <a:rPr lang="en-US" altLang="zh-HK" dirty="0" smtClean="0"/>
              <a:t>Saline provides rehydration and Cl, thus enable the kidneys conserve H+ and improve the alkalosis. </a:t>
            </a:r>
          </a:p>
          <a:p>
            <a:endParaRPr lang="zh-HK" altLang="en-US" dirty="0"/>
          </a:p>
        </p:txBody>
      </p:sp>
    </p:spTree>
    <p:extLst>
      <p:ext uri="{BB962C8B-B14F-4D97-AF65-F5344CB8AC3E}">
        <p14:creationId xmlns:p14="http://schemas.microsoft.com/office/powerpoint/2010/main" val="3265041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4 </a:t>
            </a:r>
            <a:endParaRPr lang="zh-HK" altLang="en-US" dirty="0"/>
          </a:p>
        </p:txBody>
      </p:sp>
      <p:sp>
        <p:nvSpPr>
          <p:cNvPr id="3" name="Content Placeholder 2"/>
          <p:cNvSpPr>
            <a:spLocks noGrp="1"/>
          </p:cNvSpPr>
          <p:nvPr>
            <p:ph idx="1"/>
          </p:nvPr>
        </p:nvSpPr>
        <p:spPr/>
        <p:txBody>
          <a:bodyPr/>
          <a:lstStyle/>
          <a:p>
            <a:pPr>
              <a:lnSpc>
                <a:spcPct val="150000"/>
              </a:lnSpc>
            </a:pPr>
            <a:r>
              <a:rPr lang="en-US" altLang="zh-HK" dirty="0" smtClean="0"/>
              <a:t>Newly diagnosed DM</a:t>
            </a:r>
          </a:p>
          <a:p>
            <a:pPr>
              <a:lnSpc>
                <a:spcPct val="150000"/>
              </a:lnSpc>
            </a:pPr>
            <a:r>
              <a:rPr lang="en-US" altLang="zh-HK" dirty="0" smtClean="0"/>
              <a:t>RG 27 </a:t>
            </a:r>
            <a:r>
              <a:rPr lang="en-US" altLang="zh-HK" dirty="0" err="1" smtClean="0"/>
              <a:t>mmol</a:t>
            </a:r>
            <a:r>
              <a:rPr lang="en-US" altLang="zh-HK" dirty="0" smtClean="0"/>
              <a:t>/l</a:t>
            </a:r>
          </a:p>
          <a:p>
            <a:pPr>
              <a:lnSpc>
                <a:spcPct val="150000"/>
              </a:lnSpc>
            </a:pPr>
            <a:r>
              <a:rPr lang="en-US" altLang="zh-HK" dirty="0" smtClean="0"/>
              <a:t>HbA1c 4%</a:t>
            </a:r>
          </a:p>
          <a:p>
            <a:endParaRPr lang="zh-HK" altLang="en-US" dirty="0"/>
          </a:p>
        </p:txBody>
      </p:sp>
    </p:spTree>
    <p:extLst>
      <p:ext uri="{BB962C8B-B14F-4D97-AF65-F5344CB8AC3E}">
        <p14:creationId xmlns:p14="http://schemas.microsoft.com/office/powerpoint/2010/main" val="2924463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Q4.1 </a:t>
            </a:r>
            <a:endParaRPr lang="zh-HK" altLang="en-US" dirty="0"/>
          </a:p>
        </p:txBody>
      </p:sp>
      <p:sp>
        <p:nvSpPr>
          <p:cNvPr id="3" name="Content Placeholder 2"/>
          <p:cNvSpPr>
            <a:spLocks noGrp="1"/>
          </p:cNvSpPr>
          <p:nvPr>
            <p:ph idx="1"/>
          </p:nvPr>
        </p:nvSpPr>
        <p:spPr/>
        <p:txBody>
          <a:bodyPr/>
          <a:lstStyle/>
          <a:p>
            <a:r>
              <a:rPr lang="en-US" altLang="zh-HK" dirty="0" smtClean="0"/>
              <a:t>What does the HbA1c level demonstrate and reasons?</a:t>
            </a:r>
            <a:endParaRPr lang="zh-HK" altLang="en-US" dirty="0"/>
          </a:p>
        </p:txBody>
      </p:sp>
    </p:spTree>
    <p:extLst>
      <p:ext uri="{BB962C8B-B14F-4D97-AF65-F5344CB8AC3E}">
        <p14:creationId xmlns:p14="http://schemas.microsoft.com/office/powerpoint/2010/main" val="296570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a:t>A</a:t>
            </a:r>
            <a:r>
              <a:rPr lang="en-US" altLang="zh-HK" dirty="0" smtClean="0"/>
              <a:t>4.1 </a:t>
            </a:r>
            <a:endParaRPr lang="zh-HK" altLang="en-US" dirty="0"/>
          </a:p>
        </p:txBody>
      </p:sp>
      <p:sp>
        <p:nvSpPr>
          <p:cNvPr id="3" name="Content Placeholder 2"/>
          <p:cNvSpPr>
            <a:spLocks noGrp="1"/>
          </p:cNvSpPr>
          <p:nvPr>
            <p:ph idx="1"/>
          </p:nvPr>
        </p:nvSpPr>
        <p:spPr/>
        <p:txBody>
          <a:bodyPr/>
          <a:lstStyle/>
          <a:p>
            <a:r>
              <a:rPr lang="en-US" altLang="zh-HK" dirty="0" smtClean="0"/>
              <a:t>Inappropriately low HbA1c level in a hyperglycemic patient.</a:t>
            </a:r>
          </a:p>
          <a:p>
            <a:r>
              <a:rPr lang="en-US" altLang="zh-HK" dirty="0" smtClean="0"/>
              <a:t>Causes:</a:t>
            </a:r>
          </a:p>
          <a:p>
            <a:r>
              <a:rPr lang="en-US" altLang="zh-HK" dirty="0" smtClean="0"/>
              <a:t>Lab error</a:t>
            </a:r>
          </a:p>
          <a:p>
            <a:r>
              <a:rPr lang="en-US" altLang="zh-HK" dirty="0" smtClean="0"/>
              <a:t>Hemolytic anemia</a:t>
            </a:r>
          </a:p>
          <a:p>
            <a:r>
              <a:rPr lang="en-US" altLang="zh-HK" dirty="0" smtClean="0"/>
              <a:t>Chronic blood loss</a:t>
            </a:r>
          </a:p>
          <a:p>
            <a:r>
              <a:rPr lang="en-US" altLang="zh-HK" dirty="0" smtClean="0"/>
              <a:t>Chronic renal failure</a:t>
            </a:r>
          </a:p>
          <a:p>
            <a:r>
              <a:rPr lang="en-US" altLang="zh-HK" dirty="0" smtClean="0"/>
              <a:t>Hemoglobin variant e.g. </a:t>
            </a:r>
            <a:r>
              <a:rPr lang="en-US" altLang="zh-HK" dirty="0" err="1" smtClean="0"/>
              <a:t>Hb</a:t>
            </a:r>
            <a:r>
              <a:rPr lang="en-US" altLang="zh-HK" dirty="0" smtClean="0"/>
              <a:t> S, C, J</a:t>
            </a:r>
          </a:p>
          <a:p>
            <a:endParaRPr lang="zh-HK" altLang="en-US" dirty="0"/>
          </a:p>
        </p:txBody>
      </p:sp>
    </p:spTree>
    <p:extLst>
      <p:ext uri="{BB962C8B-B14F-4D97-AF65-F5344CB8AC3E}">
        <p14:creationId xmlns:p14="http://schemas.microsoft.com/office/powerpoint/2010/main" val="3695603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5 </a:t>
            </a:r>
            <a:endParaRPr lang="zh-HK" altLang="en-US" dirty="0"/>
          </a:p>
        </p:txBody>
      </p:sp>
      <p:sp>
        <p:nvSpPr>
          <p:cNvPr id="3" name="Content Placeholder 2"/>
          <p:cNvSpPr>
            <a:spLocks noGrp="1"/>
          </p:cNvSpPr>
          <p:nvPr>
            <p:ph idx="1"/>
          </p:nvPr>
        </p:nvSpPr>
        <p:spPr/>
        <p:txBody>
          <a:bodyPr/>
          <a:lstStyle/>
          <a:p>
            <a:pPr>
              <a:lnSpc>
                <a:spcPct val="150000"/>
              </a:lnSpc>
            </a:pPr>
            <a:r>
              <a:rPr lang="en-US" altLang="zh-HK" dirty="0" smtClean="0"/>
              <a:t>M 29. Business man from Guangdong.</a:t>
            </a:r>
          </a:p>
          <a:p>
            <a:pPr>
              <a:lnSpc>
                <a:spcPct val="150000"/>
              </a:lnSpc>
            </a:pPr>
            <a:r>
              <a:rPr lang="en-US" altLang="zh-HK" dirty="0" smtClean="0"/>
              <a:t>Presented with fever for 20 days. Persistent despite </a:t>
            </a:r>
            <a:r>
              <a:rPr lang="en-US" altLang="zh-HK" dirty="0"/>
              <a:t>A</a:t>
            </a:r>
            <a:r>
              <a:rPr lang="en-US" altLang="zh-HK" dirty="0" smtClean="0"/>
              <a:t>ugmentin. No insect or animal bite. PE well except low grade fever. CXR clear.</a:t>
            </a:r>
          </a:p>
          <a:p>
            <a:pPr>
              <a:lnSpc>
                <a:spcPct val="150000"/>
              </a:lnSpc>
            </a:pPr>
            <a:r>
              <a:rPr lang="en-US" altLang="zh-HK" dirty="0" smtClean="0"/>
              <a:t>Admitted to EM ward for fever for investigation. </a:t>
            </a:r>
            <a:endParaRPr lang="zh-HK" altLang="en-US" dirty="0"/>
          </a:p>
        </p:txBody>
      </p:sp>
    </p:spTree>
    <p:extLst>
      <p:ext uri="{BB962C8B-B14F-4D97-AF65-F5344CB8AC3E}">
        <p14:creationId xmlns:p14="http://schemas.microsoft.com/office/powerpoint/2010/main" val="1631252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Q5.1 </a:t>
            </a:r>
            <a:endParaRPr lang="zh-HK" altLang="en-US" dirty="0"/>
          </a:p>
        </p:txBody>
      </p:sp>
      <p:sp>
        <p:nvSpPr>
          <p:cNvPr id="3" name="Content Placeholder 2"/>
          <p:cNvSpPr>
            <a:spLocks noGrp="1"/>
          </p:cNvSpPr>
          <p:nvPr>
            <p:ph idx="1"/>
          </p:nvPr>
        </p:nvSpPr>
        <p:spPr/>
        <p:txBody>
          <a:bodyPr/>
          <a:lstStyle/>
          <a:p>
            <a:pPr>
              <a:lnSpc>
                <a:spcPct val="150000"/>
              </a:lnSpc>
            </a:pPr>
            <a:r>
              <a:rPr lang="en-US" altLang="zh-HK" dirty="0" smtClean="0"/>
              <a:t>What are your differential diagnoses? Explain your reasoning.</a:t>
            </a:r>
            <a:endParaRPr lang="zh-HK" altLang="en-US" dirty="0"/>
          </a:p>
        </p:txBody>
      </p:sp>
    </p:spTree>
    <p:extLst>
      <p:ext uri="{BB962C8B-B14F-4D97-AF65-F5344CB8AC3E}">
        <p14:creationId xmlns:p14="http://schemas.microsoft.com/office/powerpoint/2010/main" val="3603350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A5.1</a:t>
            </a:r>
            <a:endParaRPr lang="zh-HK" altLang="en-US" dirty="0"/>
          </a:p>
        </p:txBody>
      </p:sp>
      <p:sp>
        <p:nvSpPr>
          <p:cNvPr id="3" name="Content Placeholder 2"/>
          <p:cNvSpPr>
            <a:spLocks noGrp="1"/>
          </p:cNvSpPr>
          <p:nvPr>
            <p:ph idx="1"/>
          </p:nvPr>
        </p:nvSpPr>
        <p:spPr/>
        <p:txBody>
          <a:bodyPr>
            <a:normAutofit/>
          </a:bodyPr>
          <a:lstStyle/>
          <a:p>
            <a:r>
              <a:rPr lang="en-US" altLang="zh-HK" dirty="0" smtClean="0"/>
              <a:t>The patient has fever for 20 days already. What are the key </a:t>
            </a:r>
            <a:r>
              <a:rPr lang="en-US" altLang="zh-HK" dirty="0" err="1" smtClean="0"/>
              <a:t>ddx</a:t>
            </a:r>
            <a:r>
              <a:rPr lang="en-US" altLang="zh-HK" dirty="0" smtClean="0"/>
              <a:t>? </a:t>
            </a:r>
          </a:p>
          <a:p>
            <a:r>
              <a:rPr lang="en-US" altLang="zh-HK" dirty="0" smtClean="0"/>
              <a:t>It is not an acute self limiting febrile illness which is usually acute viral infection; It is not a fulminant/rapidly fatal acute sepsis; there are no localizing signs suggesting a focus of local infection; It does not fit into typical pattern of illness especially in defined group of hosts: hospital acquired fever, </a:t>
            </a:r>
            <a:r>
              <a:rPr lang="en-US" altLang="zh-HK" dirty="0" err="1"/>
              <a:t>i</a:t>
            </a:r>
            <a:r>
              <a:rPr lang="en-US" altLang="zh-HK" dirty="0" err="1" smtClean="0"/>
              <a:t>mmunodeficient</a:t>
            </a:r>
            <a:r>
              <a:rPr lang="en-US" altLang="zh-HK" dirty="0" smtClean="0"/>
              <a:t>  host fever; HIV related fever; </a:t>
            </a:r>
          </a:p>
          <a:p>
            <a:r>
              <a:rPr lang="en-US" altLang="zh-HK" dirty="0" smtClean="0"/>
              <a:t>It nearly fits the dx of FUO.</a:t>
            </a:r>
          </a:p>
          <a:p>
            <a:r>
              <a:rPr lang="en-US" altLang="zh-HK" dirty="0" smtClean="0"/>
              <a:t>Therefore, the </a:t>
            </a:r>
            <a:r>
              <a:rPr lang="en-US" altLang="zh-HK" dirty="0" err="1" smtClean="0"/>
              <a:t>ddx</a:t>
            </a:r>
            <a:r>
              <a:rPr lang="en-US" altLang="zh-HK" dirty="0" smtClean="0"/>
              <a:t> are Infection; Neoplasm; Autoimmune or collagen-vascular  disorders; Miscellaneous </a:t>
            </a:r>
          </a:p>
          <a:p>
            <a:endParaRPr lang="zh-HK" altLang="en-US" dirty="0"/>
          </a:p>
        </p:txBody>
      </p:sp>
    </p:spTree>
    <p:extLst>
      <p:ext uri="{BB962C8B-B14F-4D97-AF65-F5344CB8AC3E}">
        <p14:creationId xmlns:p14="http://schemas.microsoft.com/office/powerpoint/2010/main" val="785518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Q5.2 </a:t>
            </a:r>
            <a:endParaRPr lang="zh-HK" altLang="en-US" dirty="0"/>
          </a:p>
        </p:txBody>
      </p:sp>
      <p:sp>
        <p:nvSpPr>
          <p:cNvPr id="3" name="Content Placeholder 2"/>
          <p:cNvSpPr>
            <a:spLocks noGrp="1"/>
          </p:cNvSpPr>
          <p:nvPr>
            <p:ph idx="1"/>
          </p:nvPr>
        </p:nvSpPr>
        <p:spPr/>
        <p:txBody>
          <a:bodyPr/>
          <a:lstStyle/>
          <a:p>
            <a:pPr>
              <a:lnSpc>
                <a:spcPct val="150000"/>
              </a:lnSpc>
            </a:pPr>
            <a:r>
              <a:rPr lang="en-US" altLang="zh-HK" dirty="0" smtClean="0"/>
              <a:t>In the EM ward, what specific histories would you elicit from this patient to guide your diagnosis?</a:t>
            </a:r>
            <a:endParaRPr lang="zh-HK" altLang="en-US" dirty="0"/>
          </a:p>
        </p:txBody>
      </p:sp>
    </p:spTree>
    <p:extLst>
      <p:ext uri="{BB962C8B-B14F-4D97-AF65-F5344CB8AC3E}">
        <p14:creationId xmlns:p14="http://schemas.microsoft.com/office/powerpoint/2010/main" val="1661750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A5.2 </a:t>
            </a:r>
            <a:endParaRPr lang="zh-HK" alt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altLang="zh-HK" dirty="0" smtClean="0"/>
              <a:t>Comprehensive </a:t>
            </a:r>
            <a:r>
              <a:rPr lang="en-US" altLang="zh-HK" dirty="0" err="1" smtClean="0"/>
              <a:t>Hx</a:t>
            </a:r>
            <a:r>
              <a:rPr lang="en-US" altLang="zh-HK" dirty="0" smtClean="0"/>
              <a:t> taking (serial focused </a:t>
            </a:r>
            <a:r>
              <a:rPr lang="en-US" altLang="zh-HK" dirty="0" err="1" smtClean="0"/>
              <a:t>Hx</a:t>
            </a:r>
            <a:r>
              <a:rPr lang="en-US" altLang="zh-HK" dirty="0" smtClean="0"/>
              <a:t>): forgotten events need specific prodding;</a:t>
            </a:r>
          </a:p>
          <a:p>
            <a:pPr>
              <a:lnSpc>
                <a:spcPct val="150000"/>
              </a:lnSpc>
            </a:pPr>
            <a:r>
              <a:rPr lang="en-US" altLang="zh-HK" dirty="0" smtClean="0"/>
              <a:t>Always list travel itinerary, food/drink habits, hobbies, occupation, animal exposure, drugs &amp; vaccines.</a:t>
            </a:r>
          </a:p>
          <a:p>
            <a:pPr>
              <a:lnSpc>
                <a:spcPct val="150000"/>
              </a:lnSpc>
            </a:pPr>
            <a:r>
              <a:rPr lang="en-US" altLang="zh-HK" dirty="0" smtClean="0"/>
              <a:t>Past history &amp; family history: often give clues for difficult cases</a:t>
            </a:r>
          </a:p>
          <a:p>
            <a:pPr>
              <a:lnSpc>
                <a:spcPct val="150000"/>
              </a:lnSpc>
            </a:pPr>
            <a:r>
              <a:rPr lang="en-US" altLang="zh-HK" dirty="0" smtClean="0"/>
              <a:t>Past surgical operations &amp; artificial implant</a:t>
            </a:r>
          </a:p>
          <a:p>
            <a:pPr>
              <a:lnSpc>
                <a:spcPct val="150000"/>
              </a:lnSpc>
            </a:pPr>
            <a:r>
              <a:rPr lang="en-US" altLang="zh-HK" dirty="0" smtClean="0"/>
              <a:t>No symptom is irrelevant; atypical manifestation is common</a:t>
            </a:r>
          </a:p>
          <a:p>
            <a:endParaRPr lang="zh-HK" altLang="en-US" dirty="0"/>
          </a:p>
        </p:txBody>
      </p:sp>
    </p:spTree>
    <p:extLst>
      <p:ext uri="{BB962C8B-B14F-4D97-AF65-F5344CB8AC3E}">
        <p14:creationId xmlns:p14="http://schemas.microsoft.com/office/powerpoint/2010/main" val="316128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5 Cont’d</a:t>
            </a:r>
            <a:endParaRPr lang="zh-HK" altLang="en-US" dirty="0"/>
          </a:p>
        </p:txBody>
      </p:sp>
      <p:sp>
        <p:nvSpPr>
          <p:cNvPr id="3" name="Content Placeholder 2"/>
          <p:cNvSpPr>
            <a:spLocks noGrp="1"/>
          </p:cNvSpPr>
          <p:nvPr>
            <p:ph idx="1"/>
          </p:nvPr>
        </p:nvSpPr>
        <p:spPr/>
        <p:txBody>
          <a:bodyPr>
            <a:normAutofit fontScale="85000" lnSpcReduction="20000"/>
          </a:bodyPr>
          <a:lstStyle/>
          <a:p>
            <a:r>
              <a:rPr lang="en-US" altLang="zh-HK" dirty="0" smtClean="0"/>
              <a:t>His CBP returned as below:</a:t>
            </a:r>
          </a:p>
          <a:p>
            <a:r>
              <a:rPr lang="en-US" altLang="zh-HK" dirty="0" smtClean="0"/>
              <a:t>WCC = 8.44</a:t>
            </a:r>
          </a:p>
          <a:p>
            <a:r>
              <a:rPr lang="en-US" altLang="zh-HK" dirty="0" err="1" smtClean="0"/>
              <a:t>Hb</a:t>
            </a:r>
            <a:r>
              <a:rPr lang="en-US" altLang="zh-HK" dirty="0" smtClean="0"/>
              <a:t> = 15.1</a:t>
            </a:r>
          </a:p>
          <a:p>
            <a:r>
              <a:rPr lang="en-US" altLang="zh-HK" dirty="0" err="1" smtClean="0"/>
              <a:t>Plt</a:t>
            </a:r>
            <a:r>
              <a:rPr lang="en-US" altLang="zh-HK" dirty="0" smtClean="0"/>
              <a:t> = 167</a:t>
            </a:r>
          </a:p>
          <a:p>
            <a:r>
              <a:rPr lang="en-US" altLang="zh-HK" dirty="0" smtClean="0"/>
              <a:t>Neutrophil = 3.57</a:t>
            </a:r>
          </a:p>
          <a:p>
            <a:r>
              <a:rPr lang="en-US" altLang="zh-HK" dirty="0" smtClean="0"/>
              <a:t>Lymphocyte = 4.33 (53%)</a:t>
            </a:r>
          </a:p>
          <a:p>
            <a:r>
              <a:rPr lang="en-US" altLang="zh-HK" dirty="0" smtClean="0"/>
              <a:t>Monocyte = 0.51</a:t>
            </a:r>
          </a:p>
          <a:p>
            <a:r>
              <a:rPr lang="en-US" altLang="zh-HK" dirty="0" smtClean="0"/>
              <a:t>Eosinophil = 0.01</a:t>
            </a:r>
          </a:p>
          <a:p>
            <a:r>
              <a:rPr lang="en-US" altLang="zh-HK" dirty="0" smtClean="0"/>
              <a:t>Basophil = 0.02</a:t>
            </a:r>
          </a:p>
          <a:p>
            <a:r>
              <a:rPr lang="en-US" altLang="zh-HK" dirty="0" smtClean="0"/>
              <a:t>No abnormal cells / lymphocytes</a:t>
            </a:r>
          </a:p>
          <a:p>
            <a:r>
              <a:rPr lang="en-US" altLang="zh-HK" dirty="0" smtClean="0"/>
              <a:t>ESR = 25</a:t>
            </a:r>
            <a:endParaRPr lang="zh-HK" altLang="en-US" dirty="0"/>
          </a:p>
        </p:txBody>
      </p:sp>
    </p:spTree>
    <p:extLst>
      <p:ext uri="{BB962C8B-B14F-4D97-AF65-F5344CB8AC3E}">
        <p14:creationId xmlns:p14="http://schemas.microsoft.com/office/powerpoint/2010/main" val="270316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HK" dirty="0" smtClean="0"/>
              <a:t>Q1.1 What is the significant finding?</a:t>
            </a:r>
            <a:endParaRPr lang="zh-HK"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568" y="1569310"/>
            <a:ext cx="5086864" cy="5086864"/>
          </a:xfrm>
          <a:prstGeom prst="rect">
            <a:avLst/>
          </a:prstGeom>
        </p:spPr>
      </p:pic>
      <p:sp>
        <p:nvSpPr>
          <p:cNvPr id="4" name="Rectangle 3"/>
          <p:cNvSpPr/>
          <p:nvPr/>
        </p:nvSpPr>
        <p:spPr>
          <a:xfrm>
            <a:off x="7323438" y="1762897"/>
            <a:ext cx="1315994" cy="4942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13335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Q5. 3</a:t>
            </a:r>
            <a:endParaRPr lang="zh-HK" altLang="en-US" dirty="0"/>
          </a:p>
        </p:txBody>
      </p:sp>
      <p:sp>
        <p:nvSpPr>
          <p:cNvPr id="3" name="Content Placeholder 2"/>
          <p:cNvSpPr>
            <a:spLocks noGrp="1"/>
          </p:cNvSpPr>
          <p:nvPr>
            <p:ph idx="1"/>
          </p:nvPr>
        </p:nvSpPr>
        <p:spPr/>
        <p:txBody>
          <a:bodyPr/>
          <a:lstStyle/>
          <a:p>
            <a:r>
              <a:rPr lang="en-US" altLang="zh-HK" dirty="0" smtClean="0"/>
              <a:t>What is your observation and </a:t>
            </a:r>
            <a:r>
              <a:rPr lang="en-US" altLang="zh-HK" dirty="0" err="1" smtClean="0"/>
              <a:t>ddx</a:t>
            </a:r>
            <a:r>
              <a:rPr lang="en-US" altLang="zh-HK" dirty="0" smtClean="0"/>
              <a:t>?</a:t>
            </a:r>
            <a:endParaRPr lang="zh-HK" altLang="en-US" dirty="0"/>
          </a:p>
        </p:txBody>
      </p:sp>
    </p:spTree>
    <p:extLst>
      <p:ext uri="{BB962C8B-B14F-4D97-AF65-F5344CB8AC3E}">
        <p14:creationId xmlns:p14="http://schemas.microsoft.com/office/powerpoint/2010/main" val="1663265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A5.3</a:t>
            </a:r>
            <a:endParaRPr lang="zh-HK" altLang="en-US" dirty="0"/>
          </a:p>
        </p:txBody>
      </p:sp>
      <p:sp>
        <p:nvSpPr>
          <p:cNvPr id="3" name="Content Placeholder 2"/>
          <p:cNvSpPr>
            <a:spLocks noGrp="1"/>
          </p:cNvSpPr>
          <p:nvPr>
            <p:ph idx="1"/>
          </p:nvPr>
        </p:nvSpPr>
        <p:spPr>
          <a:xfrm>
            <a:off x="838200" y="1524000"/>
            <a:ext cx="10515600" cy="5231027"/>
          </a:xfrm>
        </p:spPr>
        <p:txBody>
          <a:bodyPr>
            <a:normAutofit fontScale="47500" lnSpcReduction="20000"/>
          </a:bodyPr>
          <a:lstStyle/>
          <a:p>
            <a:pPr>
              <a:lnSpc>
                <a:spcPct val="170000"/>
              </a:lnSpc>
            </a:pPr>
            <a:r>
              <a:rPr lang="en-US" altLang="zh-HK" dirty="0" smtClean="0"/>
              <a:t>This patient is unusual because most patients with any form of severe stress such as fever will have lymphopenia; Instead he has lymphocytosis which can be Clonal: malignant or premalignant but no abnormal lymphocytes are seen on blood smear. Thus it is more likely to be reactive lymphocytosis; </a:t>
            </a:r>
          </a:p>
          <a:p>
            <a:pPr>
              <a:lnSpc>
                <a:spcPct val="170000"/>
              </a:lnSpc>
            </a:pPr>
            <a:r>
              <a:rPr lang="en-US" altLang="zh-HK" dirty="0" smtClean="0"/>
              <a:t>And the causes include </a:t>
            </a:r>
          </a:p>
          <a:p>
            <a:pPr>
              <a:lnSpc>
                <a:spcPct val="170000"/>
              </a:lnSpc>
            </a:pPr>
            <a:r>
              <a:rPr lang="en-US" altLang="zh-HK" dirty="0" smtClean="0"/>
              <a:t>1. Viruses esp. infectious mononucleosis-like : primary EBV, CMV, HIV, HHV6, VZV, HTLV1; enterovirus, toxoplasmosis, adenovirus, mumps, hepatitis, rubella, measles, influenza; </a:t>
            </a:r>
          </a:p>
          <a:p>
            <a:pPr>
              <a:lnSpc>
                <a:spcPct val="170000"/>
              </a:lnSpc>
            </a:pPr>
            <a:r>
              <a:rPr lang="en-US" altLang="zh-HK" dirty="0" smtClean="0"/>
              <a:t>2. Pertussis;</a:t>
            </a:r>
          </a:p>
          <a:p>
            <a:pPr>
              <a:lnSpc>
                <a:spcPct val="170000"/>
              </a:lnSpc>
            </a:pPr>
            <a:r>
              <a:rPr lang="en-US" altLang="zh-HK" dirty="0" smtClean="0"/>
              <a:t>3. Cat scratch disease: </a:t>
            </a:r>
            <a:r>
              <a:rPr lang="en-US" altLang="zh-HK" dirty="0" err="1" smtClean="0"/>
              <a:t>Bartonella</a:t>
            </a:r>
            <a:r>
              <a:rPr lang="en-US" altLang="zh-HK" dirty="0" smtClean="0"/>
              <a:t> </a:t>
            </a:r>
            <a:r>
              <a:rPr lang="en-US" altLang="zh-HK" dirty="0" err="1" smtClean="0"/>
              <a:t>henselae</a:t>
            </a:r>
            <a:r>
              <a:rPr lang="en-US" altLang="zh-HK" dirty="0" smtClean="0"/>
              <a:t>;</a:t>
            </a:r>
          </a:p>
          <a:p>
            <a:pPr>
              <a:lnSpc>
                <a:spcPct val="170000"/>
              </a:lnSpc>
            </a:pPr>
            <a:r>
              <a:rPr lang="en-US" altLang="zh-HK" dirty="0" smtClean="0"/>
              <a:t>4. Chronic </a:t>
            </a:r>
            <a:r>
              <a:rPr lang="en-US" altLang="zh-HK" dirty="0" err="1" smtClean="0"/>
              <a:t>rickettsial</a:t>
            </a:r>
            <a:r>
              <a:rPr lang="en-US" altLang="zh-HK" dirty="0" smtClean="0"/>
              <a:t> or </a:t>
            </a:r>
            <a:r>
              <a:rPr lang="en-US" altLang="zh-HK" dirty="0" err="1" smtClean="0"/>
              <a:t>Coxiella</a:t>
            </a:r>
            <a:r>
              <a:rPr lang="en-US" altLang="zh-HK" dirty="0" smtClean="0"/>
              <a:t> infection, brucellosis, syphilis;</a:t>
            </a:r>
          </a:p>
          <a:p>
            <a:pPr>
              <a:lnSpc>
                <a:spcPct val="170000"/>
              </a:lnSpc>
            </a:pPr>
            <a:r>
              <a:rPr lang="en-US" altLang="zh-HK" dirty="0" smtClean="0"/>
              <a:t>5. </a:t>
            </a:r>
            <a:r>
              <a:rPr lang="en-US" altLang="zh-HK" dirty="0" err="1" smtClean="0"/>
              <a:t>Mycobacteriosis</a:t>
            </a:r>
            <a:r>
              <a:rPr lang="en-US" altLang="zh-HK" dirty="0" smtClean="0"/>
              <a:t> especially tuberculosis;</a:t>
            </a:r>
          </a:p>
          <a:p>
            <a:pPr>
              <a:lnSpc>
                <a:spcPct val="170000"/>
              </a:lnSpc>
            </a:pPr>
            <a:r>
              <a:rPr lang="en-US" altLang="zh-HK" dirty="0" smtClean="0"/>
              <a:t>6. Toxoplasmosis, </a:t>
            </a:r>
            <a:r>
              <a:rPr lang="en-US" altLang="zh-HK" dirty="0" err="1" smtClean="0"/>
              <a:t>babesiosis</a:t>
            </a:r>
            <a:r>
              <a:rPr lang="en-US" altLang="zh-HK" dirty="0" smtClean="0"/>
              <a:t>;</a:t>
            </a:r>
          </a:p>
          <a:p>
            <a:pPr>
              <a:lnSpc>
                <a:spcPct val="170000"/>
              </a:lnSpc>
            </a:pPr>
            <a:r>
              <a:rPr lang="en-US" altLang="zh-HK" dirty="0" smtClean="0"/>
              <a:t>7. Hypersensitivity (drug reaction); Persistent polyclonal B cell lymphocytosis;</a:t>
            </a:r>
          </a:p>
          <a:p>
            <a:pPr>
              <a:lnSpc>
                <a:spcPct val="170000"/>
              </a:lnSpc>
            </a:pPr>
            <a:r>
              <a:rPr lang="en-US" altLang="zh-HK" dirty="0" smtClean="0"/>
              <a:t>8. </a:t>
            </a:r>
            <a:r>
              <a:rPr lang="en-US" altLang="zh-HK" dirty="0" err="1" smtClean="0"/>
              <a:t>Postsplenectomy</a:t>
            </a:r>
            <a:r>
              <a:rPr lang="en-US" altLang="zh-HK" dirty="0" smtClean="0"/>
              <a:t> lymphocytosis</a:t>
            </a:r>
          </a:p>
          <a:p>
            <a:endParaRPr lang="zh-HK" altLang="en-US" dirty="0"/>
          </a:p>
        </p:txBody>
      </p:sp>
    </p:spTree>
    <p:extLst>
      <p:ext uri="{BB962C8B-B14F-4D97-AF65-F5344CB8AC3E}">
        <p14:creationId xmlns:p14="http://schemas.microsoft.com/office/powerpoint/2010/main" val="1004966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5 Cont’d </a:t>
            </a:r>
            <a:endParaRPr lang="zh-HK" altLang="en-US" dirty="0"/>
          </a:p>
        </p:txBody>
      </p:sp>
      <p:sp>
        <p:nvSpPr>
          <p:cNvPr id="3" name="Content Placeholder 2"/>
          <p:cNvSpPr>
            <a:spLocks noGrp="1"/>
          </p:cNvSpPr>
          <p:nvPr>
            <p:ph idx="1"/>
          </p:nvPr>
        </p:nvSpPr>
        <p:spPr/>
        <p:txBody>
          <a:bodyPr/>
          <a:lstStyle/>
          <a:p>
            <a:r>
              <a:rPr lang="en-US" altLang="zh-HK" dirty="0" smtClean="0"/>
              <a:t>Further </a:t>
            </a:r>
            <a:r>
              <a:rPr lang="en-US" altLang="zh-HK" dirty="0" err="1" smtClean="0"/>
              <a:t>hx</a:t>
            </a:r>
            <a:r>
              <a:rPr lang="en-US" altLang="zh-HK" dirty="0" smtClean="0"/>
              <a:t>: </a:t>
            </a:r>
          </a:p>
          <a:p>
            <a:r>
              <a:rPr lang="en-US" altLang="zh-HK" dirty="0" smtClean="0"/>
              <a:t>He ate goat placenta several times a year as a kind of health supplement.</a:t>
            </a:r>
          </a:p>
          <a:p>
            <a:endParaRPr lang="en-US" altLang="zh-HK" dirty="0"/>
          </a:p>
          <a:p>
            <a:r>
              <a:rPr lang="en-US" altLang="zh-HK" dirty="0" smtClean="0"/>
              <a:t>Q5.4</a:t>
            </a:r>
          </a:p>
          <a:p>
            <a:r>
              <a:rPr lang="en-US" altLang="zh-HK" dirty="0" smtClean="0"/>
              <a:t>What is the likely infective cause of his fever for 20 days?</a:t>
            </a:r>
          </a:p>
          <a:p>
            <a:endParaRPr lang="zh-HK" altLang="en-US" dirty="0"/>
          </a:p>
        </p:txBody>
      </p:sp>
    </p:spTree>
    <p:extLst>
      <p:ext uri="{BB962C8B-B14F-4D97-AF65-F5344CB8AC3E}">
        <p14:creationId xmlns:p14="http://schemas.microsoft.com/office/powerpoint/2010/main" val="1005217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A5.4</a:t>
            </a:r>
            <a:endParaRPr lang="zh-HK" altLang="en-US" dirty="0"/>
          </a:p>
        </p:txBody>
      </p:sp>
      <p:sp>
        <p:nvSpPr>
          <p:cNvPr id="3" name="Content Placeholder 2"/>
          <p:cNvSpPr>
            <a:spLocks noGrp="1"/>
          </p:cNvSpPr>
          <p:nvPr>
            <p:ph idx="1"/>
          </p:nvPr>
        </p:nvSpPr>
        <p:spPr>
          <a:xfrm>
            <a:off x="673443" y="1690688"/>
            <a:ext cx="11139616" cy="4781121"/>
          </a:xfrm>
        </p:spPr>
        <p:txBody>
          <a:bodyPr>
            <a:normAutofit fontScale="77500" lnSpcReduction="20000"/>
          </a:bodyPr>
          <a:lstStyle/>
          <a:p>
            <a:pPr>
              <a:lnSpc>
                <a:spcPct val="160000"/>
              </a:lnSpc>
            </a:pPr>
            <a:r>
              <a:rPr lang="en-US" altLang="zh-HK" dirty="0" smtClean="0"/>
              <a:t>Brucellosis</a:t>
            </a:r>
          </a:p>
          <a:p>
            <a:pPr>
              <a:lnSpc>
                <a:spcPct val="160000"/>
              </a:lnSpc>
            </a:pPr>
            <a:r>
              <a:rPr lang="en-US" altLang="zh-HK" dirty="0" smtClean="0"/>
              <a:t>Brucella </a:t>
            </a:r>
            <a:r>
              <a:rPr lang="en-US" altLang="zh-HK" dirty="0" err="1" smtClean="0"/>
              <a:t>melitensis</a:t>
            </a:r>
            <a:r>
              <a:rPr lang="en-US" altLang="zh-HK" dirty="0" smtClean="0"/>
              <a:t>, </a:t>
            </a:r>
            <a:r>
              <a:rPr lang="en-US" altLang="zh-HK" dirty="0" err="1" smtClean="0"/>
              <a:t>abortus</a:t>
            </a:r>
            <a:r>
              <a:rPr lang="en-US" altLang="zh-HK" dirty="0" smtClean="0"/>
              <a:t> and </a:t>
            </a:r>
            <a:r>
              <a:rPr lang="en-US" altLang="zh-HK" dirty="0" err="1" smtClean="0"/>
              <a:t>suis</a:t>
            </a:r>
            <a:r>
              <a:rPr lang="en-US" altLang="zh-HK" dirty="0" smtClean="0"/>
              <a:t> are the major human pathogens. Though the first two species contribute to the bulk of human disease, B. </a:t>
            </a:r>
            <a:r>
              <a:rPr lang="en-US" altLang="zh-HK" dirty="0" err="1" smtClean="0"/>
              <a:t>melitensis</a:t>
            </a:r>
            <a:r>
              <a:rPr lang="en-US" altLang="zh-HK" dirty="0" smtClean="0"/>
              <a:t> is the most important epidemic strain in China.</a:t>
            </a:r>
          </a:p>
          <a:p>
            <a:pPr>
              <a:lnSpc>
                <a:spcPct val="160000"/>
              </a:lnSpc>
            </a:pPr>
            <a:r>
              <a:rPr lang="en-US" altLang="zh-HK" dirty="0" smtClean="0"/>
              <a:t>The bacteria can enter the host via inhalation, ingestion or direct contact after host exposure to infected animals or their products e.g. milk or internal organs like the placenta.</a:t>
            </a:r>
          </a:p>
          <a:p>
            <a:pPr>
              <a:lnSpc>
                <a:spcPct val="160000"/>
              </a:lnSpc>
            </a:pPr>
            <a:r>
              <a:rPr lang="en-US" altLang="zh-HK" dirty="0" smtClean="0"/>
              <a:t>Though brucellosis is a zoonotic disease, infected patients may present to emergency departments in urban setting. Uncommon dietary habits due to cultural difference should be enquired in patents presented with non-specific symptoms like prolonged fever. </a:t>
            </a:r>
            <a:endParaRPr lang="zh-HK" altLang="en-US" dirty="0"/>
          </a:p>
        </p:txBody>
      </p:sp>
    </p:spTree>
    <p:extLst>
      <p:ext uri="{BB962C8B-B14F-4D97-AF65-F5344CB8AC3E}">
        <p14:creationId xmlns:p14="http://schemas.microsoft.com/office/powerpoint/2010/main" val="2025441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2875"/>
            <a:ext cx="10515600" cy="1325563"/>
          </a:xfrm>
        </p:spPr>
        <p:txBody>
          <a:bodyPr/>
          <a:lstStyle/>
          <a:p>
            <a:pPr algn="ctr"/>
            <a:r>
              <a:rPr lang="en-US" altLang="zh-HK" dirty="0" smtClean="0"/>
              <a:t>A1.1 </a:t>
            </a:r>
            <a:r>
              <a:rPr lang="en-US" altLang="zh-HK" dirty="0" err="1" smtClean="0"/>
              <a:t>Hyperdense</a:t>
            </a:r>
            <a:r>
              <a:rPr lang="en-US" altLang="zh-HK" dirty="0" smtClean="0"/>
              <a:t> left middle cerebral artery </a:t>
            </a:r>
            <a:endParaRPr lang="zh-HK"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503" y="1608438"/>
            <a:ext cx="5074508" cy="5074508"/>
          </a:xfrm>
          <a:prstGeom prst="rect">
            <a:avLst/>
          </a:prstGeom>
        </p:spPr>
      </p:pic>
      <p:sp>
        <p:nvSpPr>
          <p:cNvPr id="4" name="Rectangle 3"/>
          <p:cNvSpPr/>
          <p:nvPr/>
        </p:nvSpPr>
        <p:spPr>
          <a:xfrm>
            <a:off x="7430530" y="1771135"/>
            <a:ext cx="1334529" cy="518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35635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Case 1 Cont’d</a:t>
            </a:r>
            <a:endParaRPr lang="zh-HK" altLang="en-US" dirty="0"/>
          </a:p>
        </p:txBody>
      </p:sp>
      <p:sp>
        <p:nvSpPr>
          <p:cNvPr id="3" name="Content Placeholder 2"/>
          <p:cNvSpPr>
            <a:spLocks noGrp="1"/>
          </p:cNvSpPr>
          <p:nvPr>
            <p:ph idx="1"/>
          </p:nvPr>
        </p:nvSpPr>
        <p:spPr/>
        <p:txBody>
          <a:bodyPr/>
          <a:lstStyle/>
          <a:p>
            <a:r>
              <a:rPr lang="en-US" altLang="zh-HK" dirty="0" smtClean="0"/>
              <a:t>The finding was not recognized.</a:t>
            </a:r>
          </a:p>
          <a:p>
            <a:r>
              <a:rPr lang="en-US" altLang="zh-HK" dirty="0" smtClean="0"/>
              <a:t>He was admitted for observation with a provisional diagnosis of first seizure for investigation.</a:t>
            </a:r>
          </a:p>
          <a:p>
            <a:r>
              <a:rPr lang="en-US" altLang="zh-HK" dirty="0" smtClean="0"/>
              <a:t>His GCS did not improve.</a:t>
            </a:r>
          </a:p>
          <a:p>
            <a:r>
              <a:rPr lang="en-US" altLang="zh-HK" dirty="0" smtClean="0"/>
              <a:t>CT scan was repeated and an angiogram followed. </a:t>
            </a:r>
            <a:endParaRPr lang="zh-HK" altLang="en-US" dirty="0"/>
          </a:p>
        </p:txBody>
      </p:sp>
    </p:spTree>
    <p:extLst>
      <p:ext uri="{BB962C8B-B14F-4D97-AF65-F5344CB8AC3E}">
        <p14:creationId xmlns:p14="http://schemas.microsoft.com/office/powerpoint/2010/main" val="164996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HK" dirty="0" smtClean="0"/>
              <a:t>Q1.2 What is the finding?</a:t>
            </a:r>
            <a:endParaRPr lang="zh-HK"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508" y="1822622"/>
            <a:ext cx="4876800" cy="4876800"/>
          </a:xfrm>
          <a:prstGeom prst="rect">
            <a:avLst/>
          </a:prstGeom>
        </p:spPr>
      </p:pic>
      <p:sp>
        <p:nvSpPr>
          <p:cNvPr id="4" name="Rectangle 3"/>
          <p:cNvSpPr/>
          <p:nvPr/>
        </p:nvSpPr>
        <p:spPr>
          <a:xfrm>
            <a:off x="7142205" y="1977081"/>
            <a:ext cx="1268627" cy="4942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749182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dirty="0" smtClean="0"/>
              <a:t>A1.2 Massive infarct at the left MCA territory</a:t>
            </a:r>
            <a:endParaRPr lang="zh-HK"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319" y="1690688"/>
            <a:ext cx="4876800" cy="4876800"/>
          </a:xfrm>
          <a:prstGeom prst="rect">
            <a:avLst/>
          </a:prstGeom>
        </p:spPr>
      </p:pic>
      <p:sp>
        <p:nvSpPr>
          <p:cNvPr id="4" name="Rectangle 3"/>
          <p:cNvSpPr/>
          <p:nvPr/>
        </p:nvSpPr>
        <p:spPr>
          <a:xfrm>
            <a:off x="7125730" y="1845276"/>
            <a:ext cx="1260389" cy="51074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36100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27" y="150942"/>
            <a:ext cx="10515600" cy="1325563"/>
          </a:xfrm>
        </p:spPr>
        <p:txBody>
          <a:bodyPr/>
          <a:lstStyle/>
          <a:p>
            <a:r>
              <a:rPr lang="en-US" altLang="zh-HK" dirty="0" smtClean="0"/>
              <a:t>Q1.3 What are the angiogram findings and final diagnosis?</a:t>
            </a:r>
            <a:endParaRPr lang="zh-HK"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134" y="2010032"/>
            <a:ext cx="4378411" cy="43784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480" y="2010032"/>
            <a:ext cx="4378411" cy="4378411"/>
          </a:xfrm>
          <a:prstGeom prst="rect">
            <a:avLst/>
          </a:prstGeom>
        </p:spPr>
      </p:pic>
      <p:sp>
        <p:nvSpPr>
          <p:cNvPr id="6" name="Rectangle 5"/>
          <p:cNvSpPr/>
          <p:nvPr/>
        </p:nvSpPr>
        <p:spPr>
          <a:xfrm>
            <a:off x="9967784" y="2133600"/>
            <a:ext cx="1112107" cy="4366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7" name="Rectangle 6"/>
          <p:cNvSpPr/>
          <p:nvPr/>
        </p:nvSpPr>
        <p:spPr>
          <a:xfrm>
            <a:off x="5189838" y="2067697"/>
            <a:ext cx="578707" cy="2388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63349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HK" dirty="0" smtClean="0"/>
              <a:t>A1.3 </a:t>
            </a:r>
            <a:r>
              <a:rPr lang="en-US" altLang="zh-HK" sz="3100" dirty="0" smtClean="0"/>
              <a:t>Attenuation and heterogeneous opacification of the left internal carotid artery suspicious of dissection and near-complete thrombosis at M1 to M2 branch of the left MCA. </a:t>
            </a:r>
            <a:endParaRPr lang="zh-HK" altLang="en-US" sz="3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757" y="1863810"/>
            <a:ext cx="4876800" cy="487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63" y="1895731"/>
            <a:ext cx="4812957" cy="4844879"/>
          </a:xfrm>
          <a:prstGeom prst="rect">
            <a:avLst/>
          </a:prstGeom>
        </p:spPr>
      </p:pic>
      <p:sp>
        <p:nvSpPr>
          <p:cNvPr id="5" name="Rectangle 4"/>
          <p:cNvSpPr/>
          <p:nvPr/>
        </p:nvSpPr>
        <p:spPr>
          <a:xfrm>
            <a:off x="9893643" y="2051222"/>
            <a:ext cx="1243914" cy="4530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6" name="Rectangle 5"/>
          <p:cNvSpPr/>
          <p:nvPr/>
        </p:nvSpPr>
        <p:spPr>
          <a:xfrm>
            <a:off x="5132173" y="1960605"/>
            <a:ext cx="652847" cy="2718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338149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1385</Words>
  <Application>Microsoft Office PowerPoint</Application>
  <PresentationFormat>Widescreen</PresentationFormat>
  <Paragraphs>142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新細明體</vt:lpstr>
      <vt:lpstr>Arial</vt:lpstr>
      <vt:lpstr>Calibri</vt:lpstr>
      <vt:lpstr>Calibri Light</vt:lpstr>
      <vt:lpstr>Office Theme</vt:lpstr>
      <vt:lpstr>JCM 4/9/2019</vt:lpstr>
      <vt:lpstr>Case 1</vt:lpstr>
      <vt:lpstr>Q1.1 What is the significant finding?</vt:lpstr>
      <vt:lpstr>A1.1 Hyperdense left middle cerebral artery </vt:lpstr>
      <vt:lpstr>Case 1 Cont’d</vt:lpstr>
      <vt:lpstr>Q1.2 What is the finding?</vt:lpstr>
      <vt:lpstr>A1.2 Massive infarct at the left MCA territory</vt:lpstr>
      <vt:lpstr>Q1.3 What are the angiogram findings and final diagnosis?</vt:lpstr>
      <vt:lpstr>A1.3 Attenuation and heterogeneous opacification of the left internal carotid artery suspicious of dissection and near-complete thrombosis at M1 to M2 branch of the left MCA. </vt:lpstr>
      <vt:lpstr>A1.3 Dissection of L internal carotid artery (spontaneous)</vt:lpstr>
      <vt:lpstr>Internal carotid artery dissection</vt:lpstr>
      <vt:lpstr>Case 2</vt:lpstr>
      <vt:lpstr>Q2.1 Describe the findings and your diagnosis</vt:lpstr>
      <vt:lpstr>A2.1</vt:lpstr>
      <vt:lpstr>Cholesterol embolization syndrome </vt:lpstr>
      <vt:lpstr>Case 3</vt:lpstr>
      <vt:lpstr>Q3.1 Explain the i-stat findings (in room air)</vt:lpstr>
      <vt:lpstr>A3.1 </vt:lpstr>
      <vt:lpstr>Q3.2 </vt:lpstr>
      <vt:lpstr>A3.2 </vt:lpstr>
      <vt:lpstr>Case 4 </vt:lpstr>
      <vt:lpstr>Q4.1 </vt:lpstr>
      <vt:lpstr>A4.1 </vt:lpstr>
      <vt:lpstr>Case 5 </vt:lpstr>
      <vt:lpstr>Q5.1 </vt:lpstr>
      <vt:lpstr>A5.1</vt:lpstr>
      <vt:lpstr>Q5.2 </vt:lpstr>
      <vt:lpstr>A5.2 </vt:lpstr>
      <vt:lpstr>Case 5 Cont’d</vt:lpstr>
      <vt:lpstr>Q5. 3</vt:lpstr>
      <vt:lpstr>A5.3</vt:lpstr>
      <vt:lpstr>Case 5 Cont’d </vt:lpstr>
      <vt:lpstr>A5.4</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4/9/2019</dc:title>
  <dc:creator>user</dc:creator>
  <cp:lastModifiedBy>user</cp:lastModifiedBy>
  <cp:revision>11</cp:revision>
  <dcterms:created xsi:type="dcterms:W3CDTF">2019-08-06T05:51:54Z</dcterms:created>
  <dcterms:modified xsi:type="dcterms:W3CDTF">2019-08-06T07:49:39Z</dcterms:modified>
</cp:coreProperties>
</file>