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5" r:id="rId8"/>
    <p:sldId id="270" r:id="rId9"/>
    <p:sldId id="272" r:id="rId10"/>
    <p:sldId id="273" r:id="rId11"/>
    <p:sldId id="277" r:id="rId12"/>
    <p:sldId id="275" r:id="rId13"/>
    <p:sldId id="297" r:id="rId14"/>
    <p:sldId id="279" r:id="rId15"/>
    <p:sldId id="276" r:id="rId16"/>
    <p:sldId id="281" r:id="rId17"/>
    <p:sldId id="298" r:id="rId18"/>
    <p:sldId id="283" r:id="rId19"/>
    <p:sldId id="284" r:id="rId20"/>
    <p:sldId id="285" r:id="rId21"/>
    <p:sldId id="299" r:id="rId22"/>
    <p:sldId id="287" r:id="rId23"/>
    <p:sldId id="301" r:id="rId24"/>
    <p:sldId id="267" r:id="rId25"/>
    <p:sldId id="288" r:id="rId26"/>
    <p:sldId id="290" r:id="rId27"/>
    <p:sldId id="291" r:id="rId28"/>
    <p:sldId id="293" r:id="rId29"/>
    <p:sldId id="300" r:id="rId30"/>
    <p:sldId id="295" r:id="rId31"/>
    <p:sldId id="268" r:id="rId32"/>
    <p:sldId id="30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89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09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41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7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205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567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17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5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42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39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26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06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97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76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14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44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F80B-22BF-4605-A46A-2149FB2C4FD7}" type="datetimeFigureOut">
              <a:rPr lang="zh-TW" altLang="en-US" smtClean="0"/>
              <a:t>2019/10/26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83E55D-EDE4-43E3-A11F-789706EA5D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38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56367B-EBB2-4CD0-A923-E3AC1BAAE7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JCM Nov 2019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A2FDDE4-23AF-46A8-B0EA-A30DC1B07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Union Hospital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653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052006-3F41-49BE-A0AC-4A5278D6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FF46C1-BFB1-43B9-9FDA-ECFEDC361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Examinations</a:t>
            </a:r>
          </a:p>
          <a:p>
            <a:r>
              <a:rPr lang="en-US" altLang="zh-TW" sz="2400" dirty="0"/>
              <a:t>Right angle of jaw swelling, erythema and tenderness</a:t>
            </a:r>
          </a:p>
          <a:p>
            <a:r>
              <a:rPr lang="en-US" altLang="zh-TW" sz="2400" dirty="0"/>
              <a:t>BP 143/80</a:t>
            </a:r>
          </a:p>
          <a:p>
            <a:r>
              <a:rPr lang="en-US" altLang="zh-TW" sz="2400" dirty="0"/>
              <a:t>P 81</a:t>
            </a:r>
          </a:p>
          <a:p>
            <a:r>
              <a:rPr lang="en-US" altLang="zh-TW" sz="2400" dirty="0"/>
              <a:t>Temp 36.1</a:t>
            </a:r>
          </a:p>
        </p:txBody>
      </p:sp>
    </p:spTree>
    <p:extLst>
      <p:ext uri="{BB962C8B-B14F-4D97-AF65-F5344CB8AC3E}">
        <p14:creationId xmlns:p14="http://schemas.microsoft.com/office/powerpoint/2010/main" val="160674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151684-47B7-4DCE-9766-0C68930D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703A2C-C4EF-4DF0-9B91-4B0DA97EA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is the most likely diagnosis?</a:t>
            </a:r>
          </a:p>
          <a:p>
            <a:r>
              <a:rPr lang="en-US" altLang="zh-TW" sz="2400" dirty="0"/>
              <a:t>How will you dispose of the patient?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664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3217C9-7294-4C09-AB41-7F73839D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7FF986-F3C4-4952-BE6D-D46247080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CT scan was performed</a:t>
            </a:r>
          </a:p>
          <a:p>
            <a:r>
              <a:rPr lang="en-US" altLang="zh-TW" sz="2400" dirty="0"/>
              <a:t>What are the findings? (1 mark), what is the diagnosis? (1 mark)</a:t>
            </a:r>
          </a:p>
          <a:p>
            <a:endParaRPr lang="en-US" altLang="zh-TW" sz="2400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62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8B271A-9AA5-4DA9-B93E-89C12AF2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A2D2138-D499-43A1-93B3-40A840A64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21" y="365125"/>
            <a:ext cx="4598657" cy="6131544"/>
          </a:xfrm>
        </p:spPr>
      </p:pic>
    </p:spTree>
    <p:extLst>
      <p:ext uri="{BB962C8B-B14F-4D97-AF65-F5344CB8AC3E}">
        <p14:creationId xmlns:p14="http://schemas.microsoft.com/office/powerpoint/2010/main" val="405656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7F3702-DF09-4B42-B405-2BD3919A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66DC9A-8946-4A45-9FF8-6B8C4ED4F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are the common sites of infective neck abscess formation? (4 marks)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440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92F032-53A7-4C9F-BEFE-89DA28AF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Case 3-A middle age man with abdomen and back pain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40110A-B339-48D7-9372-51B609F52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dirty="0"/>
              <a:t>M/50, good past health</a:t>
            </a:r>
          </a:p>
          <a:p>
            <a:r>
              <a:rPr lang="en-US" altLang="zh-TW" sz="2400" dirty="0"/>
              <a:t>Sudden onset of lower abdominal pain radiate to back</a:t>
            </a:r>
          </a:p>
          <a:p>
            <a:r>
              <a:rPr lang="en-US" altLang="zh-TW" sz="2400" dirty="0"/>
              <a:t>Nausea</a:t>
            </a:r>
          </a:p>
          <a:p>
            <a:r>
              <a:rPr lang="en-US" altLang="zh-TW" sz="2400" dirty="0"/>
              <a:t>No diarrhea/vomiting/urinary symptoms</a:t>
            </a:r>
          </a:p>
          <a:p>
            <a:r>
              <a:rPr lang="en-US" altLang="zh-TW" sz="2400" dirty="0"/>
              <a:t>BP 176/99</a:t>
            </a:r>
          </a:p>
          <a:p>
            <a:r>
              <a:rPr lang="en-US" altLang="zh-TW" sz="2400" dirty="0"/>
              <a:t>Lower abdominal tenderness +</a:t>
            </a:r>
            <a:r>
              <a:rPr lang="en-US" altLang="zh-TW" sz="2400" dirty="0" err="1"/>
              <a:t>ve</a:t>
            </a:r>
            <a:endParaRPr lang="en-US" altLang="zh-TW" sz="2400" dirty="0"/>
          </a:p>
          <a:p>
            <a:r>
              <a:rPr lang="en-US" altLang="zh-TW" sz="2400" dirty="0"/>
              <a:t>No loin tenderness</a:t>
            </a:r>
          </a:p>
          <a:p>
            <a:r>
              <a:rPr lang="en-US" altLang="zh-TW" sz="2400" dirty="0"/>
              <a:t>Urine </a:t>
            </a:r>
            <a:r>
              <a:rPr lang="en-US" altLang="zh-TW" sz="2400" dirty="0" err="1"/>
              <a:t>mutlistix</a:t>
            </a:r>
            <a:r>
              <a:rPr lang="en-US" altLang="zh-TW" sz="2400" dirty="0"/>
              <a:t>: RBC ++, WBC -</a:t>
            </a:r>
            <a:r>
              <a:rPr lang="en-US" altLang="zh-TW" sz="2400" dirty="0" err="1"/>
              <a:t>ve</a:t>
            </a:r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297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6E61E8-6756-4800-A94E-0E1C7473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84BF35-428E-4A4C-AE06-013109EA8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Admitted with CT done, what are the findings? (3 marks)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3660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DBE387B-E045-4CE7-8500-4A16B158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60CF3AD-E177-49D0-8389-02A8023E22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63" y="2160588"/>
            <a:ext cx="2911862" cy="3881437"/>
          </a:xfr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47E9086-11A3-448B-B5B4-B967682D07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25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92334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83784B-A14B-4A34-B96D-E79C8932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CFC615-56B0-4AEE-89EB-329FEF5E7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CT thorax was added also, shown no abnormality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83814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49768-9649-4A91-AF8D-CC112211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195735-198C-422B-A745-574AFCD81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On the way back from CT suite to ward, he developed sudden onset of headache and confusion.</a:t>
            </a:r>
          </a:p>
          <a:p>
            <a:r>
              <a:rPr lang="en-US" altLang="zh-TW" sz="2400" dirty="0"/>
              <a:t>Back to CT suite for CT angiogram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050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9AD993-B43C-445C-8EEA-1616DCF1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1-My eye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FE9230-0C90-44E2-B4EB-941635B8E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 middle aged lady attended to us for foreign body sensation in eye </a:t>
            </a:r>
          </a:p>
          <a:p>
            <a:r>
              <a:rPr lang="en-US" altLang="zh-TW" sz="2400" dirty="0"/>
              <a:t>No pain, tearing, redness, blurring of vision</a:t>
            </a:r>
          </a:p>
          <a:p>
            <a:r>
              <a:rPr lang="en-US" altLang="zh-TW" sz="2400" dirty="0"/>
              <a:t>Examination:</a:t>
            </a:r>
          </a:p>
          <a:p>
            <a:r>
              <a:rPr lang="en-US" altLang="zh-TW" sz="2400" dirty="0"/>
              <a:t>PERL, VA normal, stain negative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078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81F368-AD1E-40CF-89F1-2FB7C876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40FBE6-F683-4048-AFEC-0AF23183B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are the findings?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578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6C78C1-7106-4114-9B2E-3E07B514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81321FA-D380-4243-A655-65863E1D0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17" y="123716"/>
            <a:ext cx="5033393" cy="6711191"/>
          </a:xfrm>
        </p:spPr>
      </p:pic>
    </p:spTree>
    <p:extLst>
      <p:ext uri="{BB962C8B-B14F-4D97-AF65-F5344CB8AC3E}">
        <p14:creationId xmlns:p14="http://schemas.microsoft.com/office/powerpoint/2010/main" val="2735436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CCFDE6-2F2C-4F1E-A597-126F6A577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BDDDCC-8893-4B4F-97F9-9D31D7876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MRA was performed 1 year before as body check, which is entirely normal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210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152C2B-4972-4A34-97D7-BB91D4B2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18D139-743E-4EE7-9968-3AC53F97A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Can you suggest one possible causes of the CT findings?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8337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2F77D3-1244-40D7-B059-BD19A0B1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4-Another X ray again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8A0DED-65E2-4F95-9936-DCE1CE74E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F/52</a:t>
            </a:r>
          </a:p>
          <a:p>
            <a:r>
              <a:rPr lang="en-US" altLang="zh-TW" sz="2400" dirty="0"/>
              <a:t>Good past health</a:t>
            </a:r>
          </a:p>
          <a:p>
            <a:r>
              <a:rPr lang="en-US" altLang="zh-TW" sz="2400" dirty="0"/>
              <a:t>Cough, sputum and fever for 13 days</a:t>
            </a:r>
          </a:p>
          <a:p>
            <a:r>
              <a:rPr lang="en-US" altLang="zh-TW" sz="2400" dirty="0"/>
              <a:t>Seen GP and given </a:t>
            </a:r>
            <a:r>
              <a:rPr lang="en-US" altLang="zh-TW" sz="2400" dirty="0" err="1"/>
              <a:t>augmentin</a:t>
            </a:r>
            <a:r>
              <a:rPr lang="en-US" altLang="zh-TW" sz="2400" dirty="0"/>
              <a:t> and azithromycin</a:t>
            </a:r>
          </a:p>
          <a:p>
            <a:r>
              <a:rPr lang="en-US" altLang="zh-TW" sz="2400" dirty="0"/>
              <a:t>CXR taken by GP shown left lobar pneumonia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362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8AE706-9425-4E06-B9BA-AC96B468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3BD6E2-EA2D-4E8E-9B1E-6CC61CA3C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is your disposal to this patient? (1mark)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34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C3AED-CF9C-48B9-91A3-DD4DF5C3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B22FE9-A909-4AEE-AF76-D974B96D4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CXR shown left </a:t>
            </a:r>
            <a:r>
              <a:rPr lang="en-US" altLang="zh-TW" sz="2400" dirty="0" err="1"/>
              <a:t>lingular</a:t>
            </a:r>
            <a:r>
              <a:rPr lang="en-US" altLang="zh-TW" sz="2400" dirty="0"/>
              <a:t> lobe pneumonia with cavitation</a:t>
            </a:r>
          </a:p>
          <a:p>
            <a:r>
              <a:rPr lang="en-US" altLang="zh-TW" sz="2400" dirty="0"/>
              <a:t>Sputum shown Pseudomonas Aeruginosa</a:t>
            </a:r>
          </a:p>
          <a:p>
            <a:r>
              <a:rPr lang="en-US" altLang="zh-TW" sz="2400" dirty="0"/>
              <a:t>She was put on IV antibiotics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7341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CD3B7-532A-4F89-8D54-C9CAD8F2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045E4B-A8D9-48B7-A2CA-CDF8CAF0D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All went well, but she complained of left sided chest pain about 1 week into admission.</a:t>
            </a:r>
          </a:p>
          <a:p>
            <a:r>
              <a:rPr lang="en-US" altLang="zh-TW" sz="2400" dirty="0"/>
              <a:t>What will you order?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4110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5177FC-6D06-46A8-92E6-5F1F9543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890CF3-35EA-4735-9C59-0D66FB749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Can you describe the findings? (4 marks)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2928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8329D0-4D53-4B9C-8926-BD7AC9E5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898747A-0881-40B8-A242-2D8E29E2E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84" y="56605"/>
            <a:ext cx="5025004" cy="6700006"/>
          </a:xfrm>
        </p:spPr>
      </p:pic>
    </p:spTree>
    <p:extLst>
      <p:ext uri="{BB962C8B-B14F-4D97-AF65-F5344CB8AC3E}">
        <p14:creationId xmlns:p14="http://schemas.microsoft.com/office/powerpoint/2010/main" val="109514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C220BC-530C-4848-BC16-785366FD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56ACC2E-3F5E-4E86-987F-61C1B1C0C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75" t="23979" r="50000" b="13942"/>
          <a:stretch/>
        </p:blipFill>
        <p:spPr>
          <a:xfrm>
            <a:off x="2759978" y="2869035"/>
            <a:ext cx="3336022" cy="27012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36A8CBE-8D80-44EB-A705-A06CDB6387CC}"/>
              </a:ext>
            </a:extLst>
          </p:cNvPr>
          <p:cNvSpPr/>
          <p:nvPr/>
        </p:nvSpPr>
        <p:spPr>
          <a:xfrm>
            <a:off x="6328294" y="5089912"/>
            <a:ext cx="331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Optom</a:t>
            </a:r>
            <a:r>
              <a:rPr lang="en-US" altLang="zh-TW" dirty="0"/>
              <a:t> Vis Sci 2016;93:545Y548)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019347-E0A5-4BF4-8890-1A1E3616A89B}"/>
              </a:ext>
            </a:extLst>
          </p:cNvPr>
          <p:cNvSpPr/>
          <p:nvPr/>
        </p:nvSpPr>
        <p:spPr>
          <a:xfrm>
            <a:off x="6328294" y="4720580"/>
            <a:ext cx="404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Human Ocular Dirofilariasis in Hong Kong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6535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CC014-EECC-4E24-BA8D-ADD4D638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C9E9FF-4DF6-4A84-8CC5-C1A1ED449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is your next action?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4141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5CEB96-C913-426B-A996-DABB9448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15DEBA-B89B-4301-831A-FD78379EE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are the common organisms causing secondary spontaneous pneumothorax?</a:t>
            </a:r>
            <a:r>
              <a:rPr lang="zh-TW" altLang="en-US" sz="2400" dirty="0"/>
              <a:t> </a:t>
            </a:r>
            <a:r>
              <a:rPr lang="en-US" altLang="zh-TW" sz="2400" dirty="0"/>
              <a:t>(2</a:t>
            </a:r>
            <a:r>
              <a:rPr lang="zh-TW" altLang="en-US" sz="2400" dirty="0"/>
              <a:t> </a:t>
            </a:r>
            <a:r>
              <a:rPr lang="en-US" altLang="zh-TW" sz="2400" dirty="0"/>
              <a:t>marks)</a:t>
            </a:r>
          </a:p>
        </p:txBody>
      </p:sp>
    </p:spTree>
    <p:extLst>
      <p:ext uri="{BB962C8B-B14F-4D97-AF65-F5344CB8AC3E}">
        <p14:creationId xmlns:p14="http://schemas.microsoft.com/office/powerpoint/2010/main" val="1460567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D26AB28-CD5D-46D7-9302-AE728D734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The end</a:t>
            </a:r>
            <a:endParaRPr lang="zh-TW" altLang="en-US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0B62293D-29DA-4F05-83A1-4388D491C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Thank you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25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0AD391-5602-4CCA-967A-00B7D32E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3A215D-39BD-4442-86A7-3CD68A5A4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is the diagnosis? (1 mark)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341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71EA4-CCC0-458B-88D5-96AAAF5F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1836C1-6FC5-4902-A447-5B8CA97D3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other history will you like to ask? (2 marks)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659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346CB-CC3C-457C-8C13-2A6170AD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E441F4-2E94-4181-9681-94538800E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How is it transmitted? (2 marks)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616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72F7BF-11EE-40E7-9999-C69B7F60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D589BF-770E-4A55-9F27-3F703C57F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Can you name other site on involvement of the disease? (2 marks)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492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F36042-B834-4A3E-A0D2-3A3D5C32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52DB9A-83F7-4CC1-87CB-67F022B21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What are the management for this patient? (2 marks)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697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42D087-5AD5-4C46-9EBA-A6E5BE10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2-my mouth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B01C35-5CAC-4EEA-AE54-AA09A01D0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M/44</a:t>
            </a:r>
          </a:p>
          <a:p>
            <a:r>
              <a:rPr lang="en-US" altLang="zh-TW" sz="2400" dirty="0"/>
              <a:t>Good past health</a:t>
            </a:r>
          </a:p>
          <a:p>
            <a:r>
              <a:rPr lang="en-US" altLang="zh-TW" sz="2400" dirty="0"/>
              <a:t>Recent dental extraction</a:t>
            </a:r>
          </a:p>
          <a:p>
            <a:r>
              <a:rPr lang="en-US" altLang="zh-TW" sz="2400" dirty="0"/>
              <a:t>Right gum swelling and pain</a:t>
            </a:r>
          </a:p>
          <a:p>
            <a:r>
              <a:rPr lang="en-US" altLang="zh-TW" sz="2400" dirty="0"/>
              <a:t>Fever</a:t>
            </a:r>
          </a:p>
          <a:p>
            <a:r>
              <a:rPr lang="en-US" altLang="zh-TW" sz="2400" dirty="0"/>
              <a:t>Seen us 2 days ago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995803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472</TotalTime>
  <Words>468</Words>
  <Application>Microsoft Office PowerPoint</Application>
  <PresentationFormat>寬螢幕</PresentationFormat>
  <Paragraphs>64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多面向</vt:lpstr>
      <vt:lpstr>JCM Nov 2019</vt:lpstr>
      <vt:lpstr>Case 1-My eye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Case 2-my mouth</vt:lpstr>
      <vt:lpstr>PowerPoint 簡報</vt:lpstr>
      <vt:lpstr>PowerPoint 簡報</vt:lpstr>
      <vt:lpstr>PowerPoint 簡報</vt:lpstr>
      <vt:lpstr>PowerPoint 簡報</vt:lpstr>
      <vt:lpstr>PowerPoint 簡報</vt:lpstr>
      <vt:lpstr>Case 3-A middle age man with abdomen and back pain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Case 4-Another X ray again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Nov 2019</dc:title>
  <dc:creator>DerekHo</dc:creator>
  <cp:lastModifiedBy>DerekHo</cp:lastModifiedBy>
  <cp:revision>33</cp:revision>
  <dcterms:created xsi:type="dcterms:W3CDTF">2019-07-24T00:56:17Z</dcterms:created>
  <dcterms:modified xsi:type="dcterms:W3CDTF">2019-10-25T16:47:03Z</dcterms:modified>
</cp:coreProperties>
</file>