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1" r:id="rId9"/>
    <p:sldId id="264" r:id="rId10"/>
    <p:sldId id="265" r:id="rId11"/>
    <p:sldId id="266" r:id="rId12"/>
    <p:sldId id="270" r:id="rId13"/>
    <p:sldId id="271" r:id="rId14"/>
    <p:sldId id="272" r:id="rId15"/>
    <p:sldId id="273" r:id="rId16"/>
    <p:sldId id="277" r:id="rId17"/>
    <p:sldId id="274" r:id="rId18"/>
    <p:sldId id="275" r:id="rId19"/>
    <p:sldId id="297" r:id="rId20"/>
    <p:sldId id="278" r:id="rId21"/>
    <p:sldId id="279" r:id="rId22"/>
    <p:sldId id="280" r:id="rId23"/>
    <p:sldId id="276" r:id="rId24"/>
    <p:sldId id="281" r:id="rId25"/>
    <p:sldId id="298" r:id="rId26"/>
    <p:sldId id="282" r:id="rId27"/>
    <p:sldId id="283" r:id="rId28"/>
    <p:sldId id="284" r:id="rId29"/>
    <p:sldId id="285" r:id="rId30"/>
    <p:sldId id="299" r:id="rId31"/>
    <p:sldId id="286" r:id="rId32"/>
    <p:sldId id="287" r:id="rId33"/>
    <p:sldId id="301" r:id="rId34"/>
    <p:sldId id="302" r:id="rId35"/>
    <p:sldId id="267" r:id="rId36"/>
    <p:sldId id="288" r:id="rId37"/>
    <p:sldId id="289" r:id="rId38"/>
    <p:sldId id="290" r:id="rId39"/>
    <p:sldId id="291" r:id="rId40"/>
    <p:sldId id="292" r:id="rId41"/>
    <p:sldId id="293" r:id="rId42"/>
    <p:sldId id="300" r:id="rId43"/>
    <p:sldId id="294" r:id="rId44"/>
    <p:sldId id="295" r:id="rId45"/>
    <p:sldId id="296" r:id="rId46"/>
    <p:sldId id="268" r:id="rId47"/>
    <p:sldId id="269" r:id="rId48"/>
    <p:sldId id="303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15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F80B-22BF-4605-A46A-2149FB2C4FD7}" type="datetimeFigureOut">
              <a:rPr lang="zh-TW" altLang="en-US" smtClean="0"/>
              <a:t>2019/10/26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E55D-EDE4-43E3-A11F-789706EA5D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1898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F80B-22BF-4605-A46A-2149FB2C4FD7}" type="datetimeFigureOut">
              <a:rPr lang="zh-TW" altLang="en-US" smtClean="0"/>
              <a:t>2019/10/26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E55D-EDE4-43E3-A11F-789706EA5D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009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F80B-22BF-4605-A46A-2149FB2C4FD7}" type="datetimeFigureOut">
              <a:rPr lang="zh-TW" altLang="en-US" smtClean="0"/>
              <a:t>2019/10/26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E55D-EDE4-43E3-A11F-789706EA5DA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7413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F80B-22BF-4605-A46A-2149FB2C4FD7}" type="datetimeFigureOut">
              <a:rPr lang="zh-TW" altLang="en-US" smtClean="0"/>
              <a:t>2019/10/26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E55D-EDE4-43E3-A11F-789706EA5D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179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F80B-22BF-4605-A46A-2149FB2C4FD7}" type="datetimeFigureOut">
              <a:rPr lang="zh-TW" altLang="en-US" smtClean="0"/>
              <a:t>2019/10/26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E55D-EDE4-43E3-A11F-789706EA5DA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3205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F80B-22BF-4605-A46A-2149FB2C4FD7}" type="datetimeFigureOut">
              <a:rPr lang="zh-TW" altLang="en-US" smtClean="0"/>
              <a:t>2019/10/26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E55D-EDE4-43E3-A11F-789706EA5D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4567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F80B-22BF-4605-A46A-2149FB2C4FD7}" type="datetimeFigureOut">
              <a:rPr lang="zh-TW" altLang="en-US" smtClean="0"/>
              <a:t>2019/10/26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E55D-EDE4-43E3-A11F-789706EA5D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3172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F80B-22BF-4605-A46A-2149FB2C4FD7}" type="datetimeFigureOut">
              <a:rPr lang="zh-TW" altLang="en-US" smtClean="0"/>
              <a:t>2019/10/26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E55D-EDE4-43E3-A11F-789706EA5D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550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F80B-22BF-4605-A46A-2149FB2C4FD7}" type="datetimeFigureOut">
              <a:rPr lang="zh-TW" altLang="en-US" smtClean="0"/>
              <a:t>2019/10/26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E55D-EDE4-43E3-A11F-789706EA5D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1424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F80B-22BF-4605-A46A-2149FB2C4FD7}" type="datetimeFigureOut">
              <a:rPr lang="zh-TW" altLang="en-US" smtClean="0"/>
              <a:t>2019/10/26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E55D-EDE4-43E3-A11F-789706EA5D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639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F80B-22BF-4605-A46A-2149FB2C4FD7}" type="datetimeFigureOut">
              <a:rPr lang="zh-TW" altLang="en-US" smtClean="0"/>
              <a:t>2019/10/26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E55D-EDE4-43E3-A11F-789706EA5D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4262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F80B-22BF-4605-A46A-2149FB2C4FD7}" type="datetimeFigureOut">
              <a:rPr lang="zh-TW" altLang="en-US" smtClean="0"/>
              <a:t>2019/10/26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E55D-EDE4-43E3-A11F-789706EA5D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06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F80B-22BF-4605-A46A-2149FB2C4FD7}" type="datetimeFigureOut">
              <a:rPr lang="zh-TW" altLang="en-US" smtClean="0"/>
              <a:t>2019/10/26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E55D-EDE4-43E3-A11F-789706EA5D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4977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F80B-22BF-4605-A46A-2149FB2C4FD7}" type="datetimeFigureOut">
              <a:rPr lang="zh-TW" altLang="en-US" smtClean="0"/>
              <a:t>2019/10/26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E55D-EDE4-43E3-A11F-789706EA5D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7762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F80B-22BF-4605-A46A-2149FB2C4FD7}" type="datetimeFigureOut">
              <a:rPr lang="zh-TW" altLang="en-US" smtClean="0"/>
              <a:t>2019/10/26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E55D-EDE4-43E3-A11F-789706EA5D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814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F80B-22BF-4605-A46A-2149FB2C4FD7}" type="datetimeFigureOut">
              <a:rPr lang="zh-TW" altLang="en-US" smtClean="0"/>
              <a:t>2019/10/26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E55D-EDE4-43E3-A11F-789706EA5D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3447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3F80B-22BF-4605-A46A-2149FB2C4FD7}" type="datetimeFigureOut">
              <a:rPr lang="zh-TW" altLang="en-US" smtClean="0"/>
              <a:t>2019/10/26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83E55D-EDE4-43E3-A11F-789706EA5D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638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56367B-EBB2-4CD0-A923-E3AC1BAAE7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JCM Nov 2019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A2FDDE4-23AF-46A8-B0EA-A30DC1B072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Union Hospital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6530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72F7BF-11EE-40E7-9999-C69B7F606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D589BF-770E-4A55-9F27-3F703C57F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Can you name other site on involvement of the disease? (2 marks)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4928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BE4860-55D2-4AF3-B788-D910F8B9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3CC97AF-52E6-46D1-AA1D-76422452D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Subcutaneous tissues such as breast, buccal mucosa. (</a:t>
            </a:r>
            <a:r>
              <a:rPr lang="en-US" altLang="zh-TW" sz="2400" i="1" dirty="0"/>
              <a:t>D. </a:t>
            </a:r>
            <a:r>
              <a:rPr lang="en-US" altLang="zh-TW" sz="2400" i="1" dirty="0" err="1"/>
              <a:t>repens</a:t>
            </a:r>
            <a:r>
              <a:rPr lang="en-US" altLang="zh-TW" sz="2400" i="1" dirty="0"/>
              <a:t>,</a:t>
            </a:r>
            <a:r>
              <a:rPr lang="zh-TW" altLang="en-US" sz="2400" i="1" dirty="0"/>
              <a:t> </a:t>
            </a:r>
            <a:r>
              <a:rPr lang="en-US" altLang="zh-TW" sz="2400" i="1" dirty="0"/>
              <a:t>D.</a:t>
            </a:r>
            <a:r>
              <a:rPr lang="zh-TW" altLang="en-US" sz="2400" i="1" dirty="0"/>
              <a:t> </a:t>
            </a:r>
            <a:r>
              <a:rPr lang="en-US" altLang="zh-TW" sz="2400" i="1" dirty="0" err="1"/>
              <a:t>hongkongenesis</a:t>
            </a:r>
            <a:r>
              <a:rPr lang="en-US" altLang="zh-TW" sz="2400" i="1" dirty="0"/>
              <a:t>) (</a:t>
            </a:r>
            <a:r>
              <a:rPr lang="en-US" altLang="zh-TW" sz="2400" dirty="0"/>
              <a:t>1 mark</a:t>
            </a:r>
            <a:r>
              <a:rPr lang="en-US" altLang="zh-TW" sz="2400" i="1" dirty="0"/>
              <a:t>)</a:t>
            </a:r>
          </a:p>
          <a:p>
            <a:r>
              <a:rPr lang="en-US" altLang="zh-TW" sz="2400" dirty="0"/>
              <a:t>Pulmonary tissues (</a:t>
            </a:r>
            <a:r>
              <a:rPr lang="en-US" altLang="zh-TW" sz="2400" i="1" dirty="0"/>
              <a:t>D. </a:t>
            </a:r>
            <a:r>
              <a:rPr lang="en-US" altLang="zh-TW" sz="2400" i="1" dirty="0" err="1"/>
              <a:t>immitis</a:t>
            </a:r>
            <a:r>
              <a:rPr lang="en-US" altLang="zh-TW" sz="2400" dirty="0"/>
              <a:t>) (1</a:t>
            </a:r>
            <a:r>
              <a:rPr lang="zh-TW" altLang="en-US" sz="2400" dirty="0"/>
              <a:t> </a:t>
            </a:r>
            <a:r>
              <a:rPr lang="en-US" altLang="zh-TW" sz="2400" dirty="0"/>
              <a:t>mark)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29463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F36042-B834-4A3E-A0D2-3A3D5C328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B52DB9A-83F7-4CC1-87CB-67F022B21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What are the management for this patient? (2 marks)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26977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0D3306-C515-4C2A-B09E-6A59FFE16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520350F-665C-4C73-95A7-604F7D091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Inform ophthalmologists. Surgical removal under LA</a:t>
            </a:r>
          </a:p>
          <a:p>
            <a:r>
              <a:rPr lang="en-US" altLang="zh-TW" sz="2400" dirty="0"/>
              <a:t>Routine antibiotics not indicated. </a:t>
            </a:r>
          </a:p>
          <a:p>
            <a:r>
              <a:rPr lang="en-US" altLang="zh-TW" sz="2400" dirty="0"/>
              <a:t>Doxycycline and ivermectin if evidence of other sites of infection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41353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42D087-5AD5-4C46-9EBA-A6E5BE109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Case 2-my mouth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CB01C35-5CAC-4EEA-AE54-AA09A01D0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M/44</a:t>
            </a:r>
          </a:p>
          <a:p>
            <a:r>
              <a:rPr lang="en-US" altLang="zh-TW" sz="2400" dirty="0"/>
              <a:t>Good past health</a:t>
            </a:r>
          </a:p>
          <a:p>
            <a:r>
              <a:rPr lang="en-US" altLang="zh-TW" sz="2400" dirty="0"/>
              <a:t>Recent dental extraction</a:t>
            </a:r>
          </a:p>
          <a:p>
            <a:r>
              <a:rPr lang="en-US" altLang="zh-TW" sz="2400" dirty="0"/>
              <a:t>Right gum swelling and pain</a:t>
            </a:r>
          </a:p>
          <a:p>
            <a:r>
              <a:rPr lang="en-US" altLang="zh-TW" sz="2400" dirty="0"/>
              <a:t>Fever</a:t>
            </a:r>
          </a:p>
          <a:p>
            <a:r>
              <a:rPr lang="en-US" altLang="zh-TW" sz="2400" dirty="0"/>
              <a:t>Seen us 2 days ago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9958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052006-3F41-49BE-A0AC-4A5278D69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BFF46C1-BFB1-43B9-9FDA-ECFEDC361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Examinations</a:t>
            </a:r>
          </a:p>
          <a:p>
            <a:r>
              <a:rPr lang="en-US" altLang="zh-TW" sz="2400" dirty="0"/>
              <a:t>Right angle of jaw swelling, erythema and tenderness</a:t>
            </a:r>
          </a:p>
          <a:p>
            <a:r>
              <a:rPr lang="en-US" altLang="zh-TW" sz="2400" dirty="0"/>
              <a:t>BP 143/80</a:t>
            </a:r>
          </a:p>
          <a:p>
            <a:r>
              <a:rPr lang="en-US" altLang="zh-TW" sz="2400" dirty="0"/>
              <a:t>P 81</a:t>
            </a:r>
          </a:p>
          <a:p>
            <a:r>
              <a:rPr lang="en-US" altLang="zh-TW" sz="2400" dirty="0"/>
              <a:t>Temp 36.1</a:t>
            </a:r>
          </a:p>
        </p:txBody>
      </p:sp>
    </p:spTree>
    <p:extLst>
      <p:ext uri="{BB962C8B-B14F-4D97-AF65-F5344CB8AC3E}">
        <p14:creationId xmlns:p14="http://schemas.microsoft.com/office/powerpoint/2010/main" val="1606744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151684-47B7-4DCE-9766-0C68930D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B703A2C-C4EF-4DF0-9B91-4B0DA97EA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What is the most likely diagnosis?</a:t>
            </a:r>
          </a:p>
          <a:p>
            <a:r>
              <a:rPr lang="en-US" altLang="zh-TW" sz="2400" dirty="0"/>
              <a:t>How will you dispose of the patient?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06647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C69834-1144-486A-A7B6-ADC34EF9B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8A8E0A6-9D68-48C5-ADF9-495F22923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Admitted to ENT surgeon </a:t>
            </a:r>
          </a:p>
        </p:txBody>
      </p:sp>
    </p:spTree>
    <p:extLst>
      <p:ext uri="{BB962C8B-B14F-4D97-AF65-F5344CB8AC3E}">
        <p14:creationId xmlns:p14="http://schemas.microsoft.com/office/powerpoint/2010/main" val="3916986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3217C9-7294-4C09-AB41-7F73839D6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57FF986-F3C4-4952-BE6D-D46247080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CT scan was performed</a:t>
            </a:r>
          </a:p>
          <a:p>
            <a:r>
              <a:rPr lang="en-US" altLang="zh-TW" sz="2400" dirty="0"/>
              <a:t>What are the findings? (1 mark), what is the diagnosis? (1 mark)</a:t>
            </a:r>
          </a:p>
          <a:p>
            <a:endParaRPr lang="en-US" altLang="zh-TW" sz="2400" dirty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5620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8B271A-9AA5-4DA9-B93E-89C12AF2F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A2D2138-D499-43A1-93B3-40A840A643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821" y="365125"/>
            <a:ext cx="4598657" cy="6131544"/>
          </a:xfrm>
        </p:spPr>
      </p:pic>
    </p:spTree>
    <p:extLst>
      <p:ext uri="{BB962C8B-B14F-4D97-AF65-F5344CB8AC3E}">
        <p14:creationId xmlns:p14="http://schemas.microsoft.com/office/powerpoint/2010/main" val="4056562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9AD993-B43C-445C-8EEA-1616DCF1B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Case 1-My eye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0FE9230-0C90-44E2-B4EB-941635B8E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A middle aged lady attended to us for foreign body sensation in eye </a:t>
            </a:r>
          </a:p>
          <a:p>
            <a:r>
              <a:rPr lang="en-US" altLang="zh-TW" sz="2400" dirty="0"/>
              <a:t>No pain, tearing, redness, blurring of vision</a:t>
            </a:r>
          </a:p>
          <a:p>
            <a:r>
              <a:rPr lang="en-US" altLang="zh-TW" sz="2400" dirty="0"/>
              <a:t>Examination:</a:t>
            </a:r>
          </a:p>
          <a:p>
            <a:r>
              <a:rPr lang="en-US" altLang="zh-TW" sz="2400" dirty="0"/>
              <a:t>PERL, VA normal, stain negative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00783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3628D6-715C-4B7E-803C-7F800415F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65E2160-7386-470A-AEEC-875461106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Irregular hypodense </a:t>
            </a:r>
            <a:r>
              <a:rPr lang="en-US" altLang="zh-TW" sz="2400" dirty="0" err="1"/>
              <a:t>hypoenchancing</a:t>
            </a:r>
            <a:r>
              <a:rPr lang="en-US" altLang="zh-TW" sz="2400" dirty="0"/>
              <a:t> (30.7mm x 12.6mm x 25.8mm) in regions medial to the right side of mandible (1 mark)</a:t>
            </a:r>
          </a:p>
          <a:p>
            <a:r>
              <a:rPr lang="en-US" altLang="zh-TW" sz="2400" dirty="0"/>
              <a:t>Another one in the right parapharyngeal space, extends down to the submandibular space, lateral to the right submandibular gland and anterior to the sternocleidomastoid muscle (42.9mm  18.6mm X 23.2mm) (1 mark)</a:t>
            </a:r>
          </a:p>
          <a:p>
            <a:r>
              <a:rPr lang="en-US" altLang="zh-TW" sz="2400" dirty="0"/>
              <a:t>Features are suggestive of abscess formation (1 mark)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8139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7F3702-DF09-4B42-B405-2BD3919AF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66DC9A-8946-4A45-9FF8-6B8C4ED4F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What are the common sites of infective neck abscess formation? (4 marks)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44406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046609-D246-44E5-B3B7-0D4170CCC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1594653-3CAA-45B9-9676-473A2AD93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Any 4 (1 marks</a:t>
            </a:r>
            <a:r>
              <a:rPr lang="zh-TW" altLang="en-US" sz="2400" dirty="0"/>
              <a:t> </a:t>
            </a:r>
            <a:r>
              <a:rPr lang="en-US" altLang="zh-TW" sz="2400" dirty="0"/>
              <a:t>each)</a:t>
            </a:r>
          </a:p>
          <a:p>
            <a:r>
              <a:rPr lang="en-US" altLang="zh-TW" sz="2400" dirty="0"/>
              <a:t>Gum areas</a:t>
            </a:r>
          </a:p>
          <a:p>
            <a:r>
              <a:rPr lang="en-US" altLang="zh-TW" sz="2400" dirty="0"/>
              <a:t>Floor of mouth </a:t>
            </a:r>
          </a:p>
          <a:p>
            <a:r>
              <a:rPr lang="en-US" altLang="zh-TW" sz="2400" dirty="0"/>
              <a:t>Salivary glands</a:t>
            </a:r>
          </a:p>
          <a:p>
            <a:r>
              <a:rPr lang="en-US" altLang="zh-TW" sz="2400" dirty="0"/>
              <a:t>Tonsils</a:t>
            </a:r>
          </a:p>
          <a:p>
            <a:r>
              <a:rPr lang="en-US" altLang="zh-TW" sz="2400" dirty="0"/>
              <a:t>Retropharyngeal spaces</a:t>
            </a:r>
          </a:p>
          <a:p>
            <a:r>
              <a:rPr lang="en-US" altLang="zh-TW" sz="2400" dirty="0"/>
              <a:t>epiglottis</a:t>
            </a:r>
          </a:p>
        </p:txBody>
      </p:sp>
    </p:spTree>
    <p:extLst>
      <p:ext uri="{BB962C8B-B14F-4D97-AF65-F5344CB8AC3E}">
        <p14:creationId xmlns:p14="http://schemas.microsoft.com/office/powerpoint/2010/main" val="1850053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92F032-53A7-4C9F-BEFE-89DA28AFB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Case 3-A middle age man with abdomen and back pain</a:t>
            </a:r>
            <a:endParaRPr lang="zh-TW" altLang="en-US" sz="4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C40110A-B339-48D7-9372-51B609F52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2400" dirty="0"/>
              <a:t>M/50, good past health</a:t>
            </a:r>
          </a:p>
          <a:p>
            <a:r>
              <a:rPr lang="en-US" altLang="zh-TW" sz="2400" dirty="0"/>
              <a:t>Sudden onset of lower abdominal pain radiate to back</a:t>
            </a:r>
          </a:p>
          <a:p>
            <a:r>
              <a:rPr lang="en-US" altLang="zh-TW" sz="2400" dirty="0"/>
              <a:t>Nausea</a:t>
            </a:r>
          </a:p>
          <a:p>
            <a:r>
              <a:rPr lang="en-US" altLang="zh-TW" sz="2400" dirty="0"/>
              <a:t>No diarrhea/vomiting/urinary symptoms</a:t>
            </a:r>
          </a:p>
          <a:p>
            <a:r>
              <a:rPr lang="en-US" altLang="zh-TW" sz="2400" dirty="0"/>
              <a:t>BP 176/99</a:t>
            </a:r>
          </a:p>
          <a:p>
            <a:r>
              <a:rPr lang="en-US" altLang="zh-TW" sz="2400" dirty="0"/>
              <a:t>Lower abdominal tenderness +</a:t>
            </a:r>
            <a:r>
              <a:rPr lang="en-US" altLang="zh-TW" sz="2400" dirty="0" err="1"/>
              <a:t>ve</a:t>
            </a:r>
            <a:endParaRPr lang="en-US" altLang="zh-TW" sz="2400" dirty="0"/>
          </a:p>
          <a:p>
            <a:r>
              <a:rPr lang="en-US" altLang="zh-TW" sz="2400" dirty="0"/>
              <a:t>No loin tenderness</a:t>
            </a:r>
          </a:p>
          <a:p>
            <a:r>
              <a:rPr lang="en-US" altLang="zh-TW" sz="2400" dirty="0"/>
              <a:t>Urine </a:t>
            </a:r>
            <a:r>
              <a:rPr lang="en-US" altLang="zh-TW" sz="2400" dirty="0" err="1"/>
              <a:t>mutlistix</a:t>
            </a:r>
            <a:r>
              <a:rPr lang="en-US" altLang="zh-TW" sz="2400" dirty="0"/>
              <a:t>: RBC ++, WBC -</a:t>
            </a:r>
            <a:r>
              <a:rPr lang="en-US" altLang="zh-TW" sz="2400" dirty="0" err="1"/>
              <a:t>ve</a:t>
            </a:r>
            <a:endParaRPr lang="en-US" altLang="zh-TW" sz="24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02973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6E61E8-6756-4800-A94E-0E1C74735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A84BF35-428E-4A4C-AE06-013109EA8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Admitted with CT done, what are the findings? (3 marks)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36601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4DBE387B-E045-4CE7-8500-4A16B158F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D60CF3AD-E177-49D0-8389-02A8023E22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463" y="2160588"/>
            <a:ext cx="2911862" cy="3881437"/>
          </a:xfrm>
        </p:spPr>
      </p:pic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847E9086-11A3-448B-B5B4-B967682D07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225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923348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0223FD-44B8-4FAA-A344-876291518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7D706C9-25A3-4E0E-8D43-7AF1AD275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Extensive aortic dissection involving the abdominal aorta (and the iliac artery. Started from superior mesenteric artery and extends to bilateral iliac arteries)</a:t>
            </a:r>
          </a:p>
          <a:p>
            <a:r>
              <a:rPr lang="en-US" altLang="zh-TW" sz="2400" dirty="0"/>
              <a:t>Focal perforation of the dissection flap near the upper end of dissection</a:t>
            </a:r>
          </a:p>
          <a:p>
            <a:r>
              <a:rPr lang="en-US" altLang="zh-TW" sz="2400" dirty="0"/>
              <a:t>Multiple patchy </a:t>
            </a:r>
            <a:r>
              <a:rPr lang="en-US" altLang="zh-TW" sz="2400" dirty="0" err="1"/>
              <a:t>hypoenchancement</a:t>
            </a:r>
            <a:r>
              <a:rPr lang="en-US" altLang="zh-TW" sz="2400" dirty="0"/>
              <a:t> in the left kidney, compatible with left renal infarcts</a:t>
            </a:r>
          </a:p>
          <a:p>
            <a:r>
              <a:rPr lang="en-US" altLang="zh-TW" sz="2400" dirty="0"/>
              <a:t>(1 mark each)</a:t>
            </a: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87651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83784B-A14B-4A34-B96D-E79C8932E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9CFC615-56B0-4AEE-89EB-329FEF5E7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CT thorax was added also, shown no abnormality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83814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949768-9649-4A91-AF8D-CC112211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C195735-198C-422B-A745-574AFCD81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On the way back from CT suite to ward, he developed sudden onset of headache and confusion.</a:t>
            </a:r>
          </a:p>
          <a:p>
            <a:r>
              <a:rPr lang="en-US" altLang="zh-TW" sz="2400" dirty="0"/>
              <a:t>Back to CT suite for CT angiogram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70506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81F368-AD1E-40CF-89F1-2FB7C876A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40FBE6-F683-4048-AFEC-0AF23183B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What are the findings? (1 mark)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25781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C220BC-530C-4848-BC16-785366FD0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156ACC2E-3F5E-4E86-987F-61C1B1C0C6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875" t="23979" r="50000" b="13942"/>
          <a:stretch/>
        </p:blipFill>
        <p:spPr>
          <a:xfrm>
            <a:off x="2759978" y="2869035"/>
            <a:ext cx="3336022" cy="27012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36A8CBE-8D80-44EB-A705-A06CDB6387CC}"/>
              </a:ext>
            </a:extLst>
          </p:cNvPr>
          <p:cNvSpPr/>
          <p:nvPr/>
        </p:nvSpPr>
        <p:spPr>
          <a:xfrm>
            <a:off x="6328294" y="5089912"/>
            <a:ext cx="331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(</a:t>
            </a:r>
            <a:r>
              <a:rPr lang="en-US" altLang="zh-TW" dirty="0" err="1"/>
              <a:t>Optom</a:t>
            </a:r>
            <a:r>
              <a:rPr lang="en-US" altLang="zh-TW" dirty="0"/>
              <a:t> Vis Sci 2016;93:545Y548)</a:t>
            </a:r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C019347-E0A5-4BF4-8890-1A1E3616A89B}"/>
              </a:ext>
            </a:extLst>
          </p:cNvPr>
          <p:cNvSpPr/>
          <p:nvPr/>
        </p:nvSpPr>
        <p:spPr>
          <a:xfrm>
            <a:off x="6328294" y="4720580"/>
            <a:ext cx="4044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Human Ocular Dirofilariasis in Hong Kong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6535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6C78C1-7106-4114-9B2E-3E07B514B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F81321FA-D380-4243-A655-65863E1D0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817" y="123716"/>
            <a:ext cx="5033393" cy="6711191"/>
          </a:xfrm>
        </p:spPr>
      </p:pic>
    </p:spTree>
    <p:extLst>
      <p:ext uri="{BB962C8B-B14F-4D97-AF65-F5344CB8AC3E}">
        <p14:creationId xmlns:p14="http://schemas.microsoft.com/office/powerpoint/2010/main" val="27354361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61B756-52E3-4AD1-AA75-A8F3111BA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FA660C7-CB7E-40A3-8BE6-DDE5E46F4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Subarachnoid </a:t>
            </a:r>
            <a:r>
              <a:rPr lang="en-US" altLang="zh-TW" sz="2400" dirty="0" err="1"/>
              <a:t>haemorrhage</a:t>
            </a:r>
            <a:r>
              <a:rPr lang="en-US" altLang="zh-TW" sz="2400" dirty="0"/>
              <a:t> involving both cerebral and cerebellar </a:t>
            </a:r>
            <a:r>
              <a:rPr lang="en-US" altLang="zh-TW" sz="2400" dirty="0" err="1"/>
              <a:t>suluci</a:t>
            </a:r>
            <a:r>
              <a:rPr lang="en-US" altLang="zh-TW" sz="2400" dirty="0"/>
              <a:t> (1 mark)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51472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CCFDE6-2F2C-4F1E-A597-126F6A577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BDDDCC-8893-4B4F-97F9-9D31D7876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MRA was performed 1 year before as body check, which is entirely normal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721026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152C2B-4972-4A34-97D7-BB91D4B25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18D139-743E-4EE7-9968-3AC53F97A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Can you suggest one possible causes of the CT findings? (1 mark)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283379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DA9E8B-FB3F-414D-80B7-E6C1337A8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069134F-71D2-4FED-AC0C-9E1FFF18D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Extensive dissection to the vertebral artery (1 mark)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408429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2F77D3-1244-40D7-B059-BD19A0B1C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Case 4-Another X ray again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88A0DED-65E2-4F95-9936-DCE1CE74E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F/52</a:t>
            </a:r>
          </a:p>
          <a:p>
            <a:r>
              <a:rPr lang="en-US" altLang="zh-TW" sz="2400" dirty="0"/>
              <a:t>Good past health</a:t>
            </a:r>
          </a:p>
          <a:p>
            <a:r>
              <a:rPr lang="en-US" altLang="zh-TW" sz="2400" dirty="0"/>
              <a:t>Cough, sputum and fever for 13 days</a:t>
            </a:r>
          </a:p>
          <a:p>
            <a:r>
              <a:rPr lang="en-US" altLang="zh-TW" sz="2400" dirty="0"/>
              <a:t>Seen GP and given </a:t>
            </a:r>
            <a:r>
              <a:rPr lang="en-US" altLang="zh-TW" sz="2400" dirty="0" err="1"/>
              <a:t>augmentin</a:t>
            </a:r>
            <a:r>
              <a:rPr lang="en-US" altLang="zh-TW" sz="2400" dirty="0"/>
              <a:t> and azithromycin</a:t>
            </a:r>
          </a:p>
          <a:p>
            <a:r>
              <a:rPr lang="en-US" altLang="zh-TW" sz="2400" dirty="0"/>
              <a:t>CXR taken by GP shown left lobar pneumonia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3621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8AE706-9425-4E06-B9BA-AC96B468C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3BD6E2-EA2D-4E8E-9B1E-6CC61CA3C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What is your disposal to this patient? (1mark)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0347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BC2FAE-04EA-4D70-8705-03F15D3FA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6CE41C3-2688-45C7-BA7C-879766A04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Admitted for further management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716368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BC3AED-CF9C-48B9-91A3-DD4DF5C3C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B22FE9-A909-4AEE-AF76-D974B96D4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CXR shown left </a:t>
            </a:r>
            <a:r>
              <a:rPr lang="en-US" altLang="zh-TW" sz="2400" dirty="0" err="1"/>
              <a:t>lingular</a:t>
            </a:r>
            <a:r>
              <a:rPr lang="en-US" altLang="zh-TW" sz="2400" dirty="0"/>
              <a:t> lobe pneumonia with cavitation</a:t>
            </a:r>
          </a:p>
          <a:p>
            <a:r>
              <a:rPr lang="en-US" altLang="zh-TW" sz="2400" dirty="0"/>
              <a:t>Sputum shown Pseudomonas Aeruginosa</a:t>
            </a:r>
          </a:p>
          <a:p>
            <a:r>
              <a:rPr lang="en-US" altLang="zh-TW" sz="2400" dirty="0"/>
              <a:t>She was put on IV antibiotics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373410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ACD3B7-532A-4F89-8D54-C9CAD8F23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E045E4B-A8D9-48B7-A2CA-CDF8CAF0D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All went well, but she complained of left sided chest pain about 1 week into admission.</a:t>
            </a:r>
          </a:p>
          <a:p>
            <a:r>
              <a:rPr lang="en-US" altLang="zh-TW" sz="2400" dirty="0"/>
              <a:t>What will you order? (1 mark)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24110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0AD391-5602-4CCA-967A-00B7D32E3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3A215D-39BD-4442-86A7-3CD68A5A4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What is the diagnosis? (1 mark)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834120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9492B6-39E8-4316-81D8-333771980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8B7A11D-3D2B-4FF5-9BBB-6ADF6B8D4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CXR (1 mark)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748230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5177FC-6D06-46A8-92E6-5F1F9543E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890CF3-35EA-4735-9C59-0D66FB749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Can you describe the findings? (4 marks)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229285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8329D0-4D53-4B9C-8926-BD7AC9E5E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898747A-0881-40B8-A242-2D8E29E2E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484" y="56605"/>
            <a:ext cx="5025004" cy="6700006"/>
          </a:xfrm>
        </p:spPr>
      </p:pic>
    </p:spTree>
    <p:extLst>
      <p:ext uri="{BB962C8B-B14F-4D97-AF65-F5344CB8AC3E}">
        <p14:creationId xmlns:p14="http://schemas.microsoft.com/office/powerpoint/2010/main" val="10951472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D32EBD-2CA9-4D0C-98B7-B72FBE2A2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5702329-16A7-48AC-9F70-8EF1313AA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Any 4 (1 mark each)</a:t>
            </a:r>
          </a:p>
          <a:p>
            <a:r>
              <a:rPr lang="en-US" altLang="zh-TW" sz="2400" dirty="0"/>
              <a:t>Left </a:t>
            </a:r>
            <a:r>
              <a:rPr lang="en-US" altLang="zh-TW" sz="2400" dirty="0" err="1"/>
              <a:t>lneumothorax</a:t>
            </a:r>
            <a:endParaRPr lang="en-US" altLang="zh-TW" sz="2400" dirty="0"/>
          </a:p>
          <a:p>
            <a:r>
              <a:rPr lang="en-US" altLang="zh-TW" sz="2400" dirty="0"/>
              <a:t>Cystic cavities in the left lung with air fluid levels</a:t>
            </a:r>
          </a:p>
          <a:p>
            <a:r>
              <a:rPr lang="en-US" altLang="zh-TW" sz="2400" dirty="0"/>
              <a:t>Trachea deviated to right side</a:t>
            </a:r>
          </a:p>
          <a:p>
            <a:r>
              <a:rPr lang="en-US" altLang="zh-TW" sz="2400" dirty="0"/>
              <a:t>Blunted left CP angle</a:t>
            </a:r>
          </a:p>
          <a:p>
            <a:r>
              <a:rPr lang="en-US" altLang="zh-TW" sz="2400" dirty="0"/>
              <a:t>Left hemidiaphragm effaced (silhouettes sign)</a:t>
            </a:r>
          </a:p>
          <a:p>
            <a:r>
              <a:rPr lang="en-US" altLang="zh-TW" sz="2400" dirty="0"/>
              <a:t>Air space opacity in the right lower zone </a:t>
            </a:r>
          </a:p>
        </p:txBody>
      </p:sp>
    </p:spTree>
    <p:extLst>
      <p:ext uri="{BB962C8B-B14F-4D97-AF65-F5344CB8AC3E}">
        <p14:creationId xmlns:p14="http://schemas.microsoft.com/office/powerpoint/2010/main" val="19888395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9CC014-EECC-4E24-BA8D-ADD4D6382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9C9E9FF-4DF6-4A84-8CC5-C1A1ED449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What is your next action? (1 mark)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741418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DC909-63D4-4617-BDEE-C469DC97D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B59AAD-6105-4A62-895B-CEAF6037D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Chest drain insertion (1 mark)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33012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5CEB96-C913-426B-A996-DABB9448D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B15DEBA-B89B-4301-831A-FD78379EE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What are the common organisms causing secondary spontaneous pneumothorax?</a:t>
            </a:r>
            <a:r>
              <a:rPr lang="zh-TW" altLang="en-US" sz="2400" dirty="0"/>
              <a:t> </a:t>
            </a:r>
            <a:r>
              <a:rPr lang="en-US" altLang="zh-TW" sz="2400" dirty="0"/>
              <a:t>(2</a:t>
            </a:r>
            <a:r>
              <a:rPr lang="zh-TW" altLang="en-US" sz="2400" dirty="0"/>
              <a:t> </a:t>
            </a:r>
            <a:r>
              <a:rPr lang="en-US" altLang="zh-TW" sz="2400" dirty="0"/>
              <a:t>marks)</a:t>
            </a:r>
          </a:p>
        </p:txBody>
      </p:sp>
    </p:spTree>
    <p:extLst>
      <p:ext uri="{BB962C8B-B14F-4D97-AF65-F5344CB8AC3E}">
        <p14:creationId xmlns:p14="http://schemas.microsoft.com/office/powerpoint/2010/main" val="14605678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193F4F-1FCF-492B-88AF-87868ACC0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B80E903-4694-4AAF-8519-954F25C37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i="1" dirty="0"/>
              <a:t>Pneumocystis carinii </a:t>
            </a:r>
            <a:r>
              <a:rPr lang="en-US" altLang="zh-TW" sz="2400" dirty="0"/>
              <a:t>pneumonia</a:t>
            </a:r>
          </a:p>
          <a:p>
            <a:r>
              <a:rPr lang="en-US" altLang="zh-TW" sz="2400" dirty="0"/>
              <a:t>Tuberculosis</a:t>
            </a:r>
          </a:p>
          <a:p>
            <a:r>
              <a:rPr lang="en-US" altLang="zh-TW" sz="2400" dirty="0" err="1"/>
              <a:t>Necrotising</a:t>
            </a:r>
            <a:r>
              <a:rPr lang="en-US" altLang="zh-TW" sz="2400" dirty="0"/>
              <a:t> pneumonia (</a:t>
            </a:r>
            <a:r>
              <a:rPr lang="en-US" altLang="zh-TW" sz="2400" i="1" dirty="0"/>
              <a:t>S. pneumoniae, S. aureus, MRSA, P. aeruginosa)</a:t>
            </a:r>
            <a:endParaRPr lang="zh-TW" alt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0984461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3D26AB28-CD5D-46D7-9302-AE728D7345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The end</a:t>
            </a:r>
            <a:endParaRPr lang="zh-TW" altLang="en-US" dirty="0"/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0B62293D-29DA-4F05-83A1-4388D491CF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Thank you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5252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75BAF0-00F6-400D-83BA-E094E0710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72BD35C-D5C1-4717-A316-F6D1996CB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Subconjunctival worm (Human dirofilariasis)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52231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B71EA4-CCC0-458B-88D5-96AAAF5F5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01836C1-6FC5-4902-A447-5B8CA97D3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What other history will you like to ask? (2 marks)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96593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E62EA7-4921-4F35-A368-7A430D8A2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3C754D-2AED-4F1F-AE29-26374511A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Any contact with wild animals, such as dogs, racoon (1 mark)</a:t>
            </a:r>
          </a:p>
          <a:p>
            <a:r>
              <a:rPr lang="en-US" altLang="zh-TW" sz="2400" dirty="0"/>
              <a:t>Any mosquito bites (1 mark) 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53153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E346CB-CC3C-457C-8C13-2A6170ADD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4E441F4-2E94-4181-9681-94538800E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How is it transmitted? (2 marks)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56160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AFE338-49F2-47DC-8D09-0D03B70B4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B0EC848-A86E-4416-A467-0CCCEBB6E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Dirofilariasis is a vector-borne disease transmitted by mosquitoes (1 mark)</a:t>
            </a:r>
          </a:p>
          <a:p>
            <a:r>
              <a:rPr lang="en-US" altLang="zh-TW" sz="2400" dirty="0"/>
              <a:t>Dog is a common hosts</a:t>
            </a:r>
          </a:p>
          <a:p>
            <a:pPr lvl="1"/>
            <a:r>
              <a:rPr lang="en-US" altLang="zh-TW" dirty="0"/>
              <a:t>One of the species of </a:t>
            </a:r>
            <a:r>
              <a:rPr lang="en-US" altLang="zh-TW" dirty="0" err="1"/>
              <a:t>Dirofilaria</a:t>
            </a:r>
            <a:r>
              <a:rPr lang="en-US" altLang="zh-TW" dirty="0"/>
              <a:t>, </a:t>
            </a:r>
            <a:r>
              <a:rPr lang="en-US" altLang="zh-TW" i="1" dirty="0" err="1"/>
              <a:t>Dirofilaria</a:t>
            </a:r>
            <a:r>
              <a:rPr lang="en-US" altLang="zh-TW" i="1" dirty="0"/>
              <a:t> </a:t>
            </a:r>
            <a:r>
              <a:rPr lang="en-US" altLang="zh-TW" i="1" dirty="0" err="1"/>
              <a:t>hongkonggenesis</a:t>
            </a:r>
            <a:r>
              <a:rPr lang="en-US" altLang="zh-TW" i="1" dirty="0"/>
              <a:t>, </a:t>
            </a:r>
            <a:r>
              <a:rPr lang="en-US" altLang="zh-TW" dirty="0"/>
              <a:t>was found in 3% of stray dog in Hong Kong </a:t>
            </a:r>
            <a:r>
              <a:rPr lang="en-US" altLang="zh-TW" sz="1600" dirty="0"/>
              <a:t>(</a:t>
            </a:r>
            <a:r>
              <a:rPr lang="en-US" altLang="zh-TW" sz="1600" i="1" dirty="0"/>
              <a:t>To KK, Wong SS, Poon RW, </a:t>
            </a:r>
            <a:r>
              <a:rPr lang="en-US" altLang="zh-TW" sz="1600" i="1" dirty="0" err="1"/>
              <a:t>Trendell</a:t>
            </a:r>
            <a:r>
              <a:rPr lang="en-US" altLang="zh-TW" sz="1600" i="1" dirty="0"/>
              <a:t>-Smith NJ, Ngan AH, Lam JW, Tang TH, </a:t>
            </a:r>
            <a:r>
              <a:rPr lang="en-US" altLang="zh-TW" sz="1600" i="1" dirty="0" err="1"/>
              <a:t>AhChong</a:t>
            </a:r>
            <a:r>
              <a:rPr lang="en-US" altLang="zh-TW" sz="1600" i="1" dirty="0"/>
              <a:t> AK, Kan JC, Chan KH, Yuen KY. A novel </a:t>
            </a:r>
            <a:r>
              <a:rPr lang="en-US" altLang="zh-TW" sz="1600" i="1" dirty="0" err="1"/>
              <a:t>Dirofilaria</a:t>
            </a:r>
            <a:r>
              <a:rPr lang="en-US" altLang="zh-TW" sz="1600" i="1" dirty="0"/>
              <a:t> species causing human and canine infections in Hong Kong. J Clin Microbiol 2012;50:3534Y41)</a:t>
            </a:r>
            <a:endParaRPr lang="zh-TW" alt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241129505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469</TotalTime>
  <Words>890</Words>
  <Application>Microsoft Office PowerPoint</Application>
  <PresentationFormat>寬螢幕</PresentationFormat>
  <Paragraphs>105</Paragraphs>
  <Slides>48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48</vt:i4>
      </vt:variant>
    </vt:vector>
  </HeadingPairs>
  <TitlesOfParts>
    <vt:vector size="52" baseType="lpstr">
      <vt:lpstr>Arial</vt:lpstr>
      <vt:lpstr>Trebuchet MS</vt:lpstr>
      <vt:lpstr>Wingdings 3</vt:lpstr>
      <vt:lpstr>多面向</vt:lpstr>
      <vt:lpstr>JCM Nov 2019</vt:lpstr>
      <vt:lpstr>Case 1-My eye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Case 2-my mouth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Case 3-A middle age man with abdomen and back pain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Case 4-Another X ray again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JCM Nov 2019</dc:title>
  <dc:creator>DerekHo</dc:creator>
  <cp:lastModifiedBy>DerekHo</cp:lastModifiedBy>
  <cp:revision>32</cp:revision>
  <dcterms:created xsi:type="dcterms:W3CDTF">2019-07-24T00:56:17Z</dcterms:created>
  <dcterms:modified xsi:type="dcterms:W3CDTF">2019-10-25T16:43:39Z</dcterms:modified>
</cp:coreProperties>
</file>