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70" r:id="rId6"/>
    <p:sldId id="262" r:id="rId7"/>
    <p:sldId id="263" r:id="rId8"/>
    <p:sldId id="261" r:id="rId9"/>
    <p:sldId id="264" r:id="rId10"/>
    <p:sldId id="266" r:id="rId11"/>
    <p:sldId id="267" r:id="rId12"/>
    <p:sldId id="268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212" y="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4th March 2020 JCM…"/>
          <p:cNvSpPr txBox="1">
            <a:spLocks noGrp="1"/>
          </p:cNvSpPr>
          <p:nvPr>
            <p:ph type="ctrTitle"/>
          </p:nvPr>
        </p:nvSpPr>
        <p:spPr>
          <a:xfrm>
            <a:off x="1270000" y="2302328"/>
            <a:ext cx="10464800" cy="51847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02412">
              <a:defRPr sz="6880"/>
            </a:pPr>
            <a:r>
              <a:rPr dirty="0" smtClean="0"/>
              <a:t>JCM</a:t>
            </a:r>
            <a:endParaRPr dirty="0"/>
          </a:p>
          <a:p>
            <a:pPr defTabSz="502412">
              <a:defRPr sz="6880"/>
            </a:pPr>
            <a:r>
              <a:rPr dirty="0"/>
              <a:t>OSCE</a:t>
            </a:r>
          </a:p>
          <a:p>
            <a:pPr defTabSz="502412">
              <a:defRPr sz="6880"/>
            </a:pP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UCH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altLang="zh-HK" dirty="0" smtClean="0"/>
              <a:t>4</a:t>
            </a:r>
            <a:r>
              <a:rPr lang="en-US" altLang="zh-HK" baseline="30000" dirty="0" smtClean="0"/>
              <a:t>th</a:t>
            </a:r>
            <a:r>
              <a:rPr lang="en-US" altLang="zh-HK" dirty="0" smtClean="0"/>
              <a:t>  </a:t>
            </a:r>
            <a:r>
              <a:rPr lang="en-US" altLang="zh-HK" dirty="0"/>
              <a:t>March 2020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128" y="36545"/>
            <a:ext cx="9860544" cy="11971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1215" y="1715954"/>
            <a:ext cx="6502401" cy="704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3843" y="6273064"/>
            <a:ext cx="4454633" cy="4828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r="3035" b="11434"/>
          <a:stretch>
            <a:fillRect/>
          </a:stretch>
        </p:blipFill>
        <p:spPr>
          <a:xfrm>
            <a:off x="-305044" y="1296"/>
            <a:ext cx="5385230" cy="5331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1" y="-58262"/>
            <a:ext cx="4921751" cy="5959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7400" y="2256170"/>
            <a:ext cx="5416116" cy="6558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1165" b="6687"/>
          <a:stretch>
            <a:fillRect/>
          </a:stretch>
        </p:blipFill>
        <p:spPr>
          <a:xfrm>
            <a:off x="7637770" y="4676861"/>
            <a:ext cx="5391405" cy="6857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3 - </a:t>
            </a:r>
            <a:r>
              <a:rPr lang="en-US" altLang="zh-HK" dirty="0"/>
              <a:t>Questions</a:t>
            </a:r>
            <a:endParaRPr dirty="0"/>
          </a:p>
        </p:txBody>
      </p:sp>
      <p:sp>
        <p:nvSpPr>
          <p:cNvPr id="148" name="Name three CXR abnormaliti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sz="2800" dirty="0"/>
              <a:t>Name three CXR abnormalities.</a:t>
            </a:r>
            <a:endParaRPr sz="2800" dirty="0" smtClean="0"/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sz="2800" dirty="0" smtClean="0"/>
              <a:t>Name </a:t>
            </a:r>
            <a:r>
              <a:rPr sz="2800" dirty="0"/>
              <a:t>two useful bedside investigations and what to look for.</a:t>
            </a:r>
            <a:endParaRPr sz="2800" dirty="0" smtClean="0"/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sz="2800" dirty="0" smtClean="0"/>
              <a:t>Name </a:t>
            </a:r>
            <a:r>
              <a:rPr sz="2800" dirty="0"/>
              <a:t>two most significant CT findings?</a:t>
            </a:r>
            <a:endParaRPr sz="2800" dirty="0" smtClean="0"/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sz="2800" dirty="0" smtClean="0"/>
              <a:t>What </a:t>
            </a:r>
            <a:r>
              <a:rPr sz="2800" dirty="0"/>
              <a:t>is the diagnosis</a:t>
            </a:r>
            <a:r>
              <a:rPr sz="2800" dirty="0" smtClean="0"/>
              <a:t>?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A 32 years old man complained of left side chest pain for 3 days. </a:t>
            </a:r>
            <a:endParaRPr lang="en-US" altLang="zh-HK" dirty="0" smtClean="0"/>
          </a:p>
          <a:p>
            <a:r>
              <a:rPr lang="en-US" altLang="zh-HK" dirty="0" smtClean="0"/>
              <a:t>Vital signs are normal.</a:t>
            </a:r>
          </a:p>
          <a:p>
            <a:r>
              <a:rPr lang="en-US" altLang="zh-HK" dirty="0" smtClean="0"/>
              <a:t>The </a:t>
            </a:r>
            <a:r>
              <a:rPr lang="en-US" altLang="zh-HK" dirty="0"/>
              <a:t>pain was sharp </a:t>
            </a:r>
            <a:r>
              <a:rPr lang="en-US" altLang="zh-HK" dirty="0" smtClean="0"/>
              <a:t>in nature, and worsen on lying down and  </a:t>
            </a:r>
            <a:r>
              <a:rPr lang="en-US" altLang="zh-HK" dirty="0"/>
              <a:t>increase with breathing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An ECG was done.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25545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 descr="C:\Users\wc468\AppData\Local\Microsoft\Windows\Temporary Internet Files\Content.IE5\VB6Q0B6L\ECG Pericarditis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769256"/>
            <a:ext cx="11923487" cy="84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804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4 - </a:t>
            </a:r>
            <a:r>
              <a:rPr lang="en-US" altLang="zh-HK" dirty="0"/>
              <a:t>Questions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1) What is the clinical diagnosis</a:t>
            </a:r>
          </a:p>
          <a:p>
            <a:pPr>
              <a:tabLst>
                <a:tab pos="714375" algn="l"/>
              </a:tabLst>
            </a:pPr>
            <a:r>
              <a:rPr lang="en-US" altLang="zh-HK" dirty="0"/>
              <a:t>2) Name two ECG features associated with this </a:t>
            </a:r>
            <a:r>
              <a:rPr lang="en-US" altLang="zh-HK" dirty="0" smtClean="0"/>
              <a:t>diagnosis </a:t>
            </a:r>
            <a:r>
              <a:rPr lang="en-US" altLang="zh-HK" dirty="0"/>
              <a:t>shown above</a:t>
            </a:r>
          </a:p>
          <a:p>
            <a:r>
              <a:rPr lang="en-US" altLang="zh-HK" dirty="0"/>
              <a:t>3) Name two medical treatments for this condition</a:t>
            </a:r>
          </a:p>
          <a:p>
            <a:pPr defTabSz="714375"/>
            <a:r>
              <a:rPr lang="en-US" altLang="zh-HK" dirty="0"/>
              <a:t>4) What are the three components of Dressler’s </a:t>
            </a:r>
            <a:r>
              <a:rPr lang="en-US" altLang="zh-HK" dirty="0" smtClean="0"/>
              <a:t>syndrome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28277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A 14 years old boy tripped and sprained </a:t>
            </a:r>
            <a:r>
              <a:rPr lang="en-US" altLang="zh-HK" dirty="0" smtClean="0"/>
              <a:t>left ankle </a:t>
            </a:r>
            <a:r>
              <a:rPr lang="en-US" altLang="zh-HK" dirty="0"/>
              <a:t>at pool side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He complained of pain and swelling in the ankle. Physical examination revealed local tenderness and swelling. He was unable to walk.</a:t>
            </a:r>
          </a:p>
          <a:p>
            <a:r>
              <a:rPr lang="en-US" altLang="zh-HK" dirty="0" smtClean="0"/>
              <a:t>A X-ray was done.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520325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4" descr="C:\Users\wc468\Documents\Ankl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04387"/>
            <a:ext cx="9875710" cy="80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6794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標題 1"/>
          <p:cNvSpPr>
            <a:spLocks noGrp="1"/>
          </p:cNvSpPr>
          <p:nvPr/>
        </p:nvSpPr>
        <p:spPr>
          <a:xfrm>
            <a:off x="2326108" y="16977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HK" altLang="en-US"/>
          </a:p>
        </p:txBody>
      </p:sp>
      <p:sp>
        <p:nvSpPr>
          <p:cNvPr id="6" name="內容版面配置區 2"/>
          <p:cNvSpPr>
            <a:spLocks noGrp="1"/>
          </p:cNvSpPr>
          <p:nvPr/>
        </p:nvSpPr>
        <p:spPr>
          <a:xfrm>
            <a:off x="2326108" y="30233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/>
          </a:p>
        </p:txBody>
      </p:sp>
      <p:pic>
        <p:nvPicPr>
          <p:cNvPr id="7" name="Picture 2" descr="C:\Users\wc468\Documents\Ankle 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3" y="649271"/>
            <a:ext cx="5503388" cy="82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c468\Documents\Ankle 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75" y="649271"/>
            <a:ext cx="6500350" cy="82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168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Question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</a:t>
            </a:r>
            <a:r>
              <a:rPr dirty="0" smtClean="0"/>
              <a:t> </a:t>
            </a:r>
            <a:r>
              <a:rPr dirty="0"/>
              <a:t>1</a:t>
            </a:r>
          </a:p>
        </p:txBody>
      </p:sp>
      <p:sp>
        <p:nvSpPr>
          <p:cNvPr id="122" name="A 15-year-old boy presented to Accident and Emergency Department with on and off headache for 2 months and intermittent nause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15-year-old boy presented to Accident and Emergency Department with on and off headache for 2 months and intermittent nausea. </a:t>
            </a:r>
          </a:p>
          <a:p>
            <a:pPr defTabSz="4572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defTabSz="4572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defTabSz="4572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CT brain has been performed with 2 sections shown.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</a:t>
            </a:r>
            <a:r>
              <a:rPr lang="en-US" altLang="zh-HK" dirty="0" smtClean="0"/>
              <a:t>5 - Questions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zh-HK" dirty="0"/>
              <a:t>1) What is the diagnosis? </a:t>
            </a:r>
            <a:endParaRPr lang="zh-TW" altLang="zh-HK" dirty="0"/>
          </a:p>
          <a:p>
            <a:pPr marL="457200" lvl="1" indent="0">
              <a:buNone/>
            </a:pPr>
            <a:r>
              <a:rPr lang="en-US" altLang="zh-HK" dirty="0"/>
              <a:t>2) What is the Salter-Harris type?</a:t>
            </a:r>
            <a:endParaRPr lang="zh-TW" altLang="zh-HK" dirty="0"/>
          </a:p>
          <a:p>
            <a:pPr marL="457200" lvl="1" indent="0">
              <a:buNone/>
            </a:pPr>
            <a:r>
              <a:rPr lang="en-US" altLang="zh-HK" dirty="0"/>
              <a:t>3) What is the mechanism of this injury?</a:t>
            </a:r>
            <a:endParaRPr lang="zh-TW" altLang="zh-HK" dirty="0"/>
          </a:p>
          <a:p>
            <a:pPr marL="457200" lvl="1" indent="0">
              <a:buNone/>
            </a:pPr>
            <a:r>
              <a:rPr lang="en-US" altLang="zh-HK" dirty="0"/>
              <a:t>4) What is the indication of operative management?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117223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922"/>
          <a:stretch>
            <a:fillRect/>
          </a:stretch>
        </p:blipFill>
        <p:spPr>
          <a:xfrm>
            <a:off x="-61105" y="1064108"/>
            <a:ext cx="6418932" cy="6751280"/>
          </a:xfrm>
          <a:prstGeom prst="rect">
            <a:avLst/>
          </a:prstGeom>
        </p:spPr>
      </p:pic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Body"/>
          <p:cNvSpPr txBox="1">
            <a:spLocks noGrp="1"/>
          </p:cNvSpPr>
          <p:nvPr>
            <p:ph type="body" sz="quarter" idx="1"/>
          </p:nvPr>
        </p:nvSpPr>
        <p:spPr>
          <a:xfrm>
            <a:off x="2374900" y="7975600"/>
            <a:ext cx="10464800" cy="11303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1431" y="1076067"/>
            <a:ext cx="6727323" cy="6727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Question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1 - </a:t>
            </a:r>
            <a:r>
              <a:rPr lang="en-US" altLang="zh-HK" dirty="0"/>
              <a:t>Questions</a:t>
            </a:r>
            <a:endParaRPr dirty="0"/>
          </a:p>
        </p:txBody>
      </p:sp>
      <p:sp>
        <p:nvSpPr>
          <p:cNvPr id="132" name="A 20 year-old badminton player presented with low back pain after landing from a jump during a ball game. He was so painful that he could not walk.…"/>
          <p:cNvSpPr txBox="1">
            <a:spLocks noGrp="1"/>
          </p:cNvSpPr>
          <p:nvPr>
            <p:ph type="body" idx="1"/>
          </p:nvPr>
        </p:nvSpPr>
        <p:spPr>
          <a:xfrm>
            <a:off x="952500" y="2413000"/>
            <a:ext cx="11859313" cy="716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Describe the abnormality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likely diagnosis?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visual field problem the patient may experience?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are the probable hormonal axis problems you need to look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hormonal disease he may suffer after surgical excision of the lesion?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probable diagnosis if the patient experiences </a:t>
            </a:r>
            <a:r>
              <a:rPr lang="en-US" sz="3200" dirty="0" err="1" smtClean="0"/>
              <a:t>polyuria</a:t>
            </a:r>
            <a:r>
              <a:rPr lang="en-US" sz="3200" dirty="0" smtClean="0"/>
              <a:t> and </a:t>
            </a:r>
            <a:r>
              <a:rPr lang="en-US" sz="3200" dirty="0" err="1" smtClean="0"/>
              <a:t>hypernatremia</a:t>
            </a:r>
            <a:r>
              <a:rPr lang="en-US" sz="3200" dirty="0" smtClean="0"/>
              <a:t> after surgical intervention?</a:t>
            </a:r>
          </a:p>
          <a:p>
            <a:pPr marL="857250" lvl="1" indent="-514350"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Question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</a:t>
            </a:r>
            <a:r>
              <a:rPr dirty="0" smtClean="0"/>
              <a:t> </a:t>
            </a:r>
            <a:r>
              <a:rPr dirty="0"/>
              <a:t>2</a:t>
            </a:r>
          </a:p>
        </p:txBody>
      </p:sp>
      <p:sp>
        <p:nvSpPr>
          <p:cNvPr id="132" name="A 20 year-old badminton player presented with low back pain after landing from a jump during a ball game. He was so painful that he could not walk.…"/>
          <p:cNvSpPr txBox="1">
            <a:spLocks noGrp="1"/>
          </p:cNvSpPr>
          <p:nvPr>
            <p:ph type="body" idx="1"/>
          </p:nvPr>
        </p:nvSpPr>
        <p:spPr>
          <a:xfrm>
            <a:off x="1121338" y="1741715"/>
            <a:ext cx="10762123" cy="6286500"/>
          </a:xfrm>
          <a:prstGeom prst="rect">
            <a:avLst/>
          </a:prstGeom>
        </p:spPr>
        <p:txBody>
          <a:bodyPr/>
          <a:lstStyle/>
          <a:p>
            <a:r>
              <a:rPr dirty="0"/>
              <a:t>A 20 year-old badminton player presented with low back pain after landing from a jump during a ball game. He was so painful that he could not walk.</a:t>
            </a:r>
          </a:p>
          <a:p>
            <a:r>
              <a:rPr dirty="0"/>
              <a:t>There was no bony tenderness and no lower limb neurological deficit.</a:t>
            </a:r>
          </a:p>
          <a:p>
            <a:r>
              <a:rPr dirty="0"/>
              <a:t>X-ray LS spine was done.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9748" y="-1949478"/>
            <a:ext cx="4512677" cy="69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2345" y="-41560"/>
            <a:ext cx="5256213" cy="983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2412" y="3973527"/>
            <a:ext cx="4522813" cy="7539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5563" y="-2192152"/>
            <a:ext cx="7727098" cy="133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455380" y="-2343547"/>
            <a:ext cx="7339540" cy="14440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2 - Questions</a:t>
            </a:r>
            <a:endParaRPr dirty="0"/>
          </a:p>
        </p:txBody>
      </p:sp>
      <p:sp>
        <p:nvSpPr>
          <p:cNvPr id="135" name="what is the X-ray abnormality?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20523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lang="en-US" sz="3600" dirty="0" smtClean="0"/>
              <a:t>W</a:t>
            </a:r>
            <a:r>
              <a:rPr sz="3600" dirty="0" smtClean="0"/>
              <a:t>hat </a:t>
            </a:r>
            <a:r>
              <a:rPr sz="3600" dirty="0"/>
              <a:t>is the X-ray abnormality?</a:t>
            </a:r>
            <a:endParaRPr sz="3600" dirty="0" smtClean="0"/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sz="3600" dirty="0" smtClean="0"/>
              <a:t>What </a:t>
            </a:r>
            <a:r>
              <a:rPr sz="3600" dirty="0"/>
              <a:t>is the view of the second set of X-ray?</a:t>
            </a:r>
            <a:endParaRPr sz="3600" dirty="0" smtClean="0"/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sz="3600" dirty="0" smtClean="0"/>
              <a:t>To </a:t>
            </a:r>
            <a:r>
              <a:rPr sz="3600" dirty="0"/>
              <a:t>assess the stability of his lumbar spine, what additional view of x-ray can be ordered?</a:t>
            </a:r>
            <a:endParaRPr sz="3600" dirty="0" smtClean="0"/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sz="3600" dirty="0" smtClean="0"/>
              <a:t>Name </a:t>
            </a:r>
            <a:r>
              <a:rPr sz="3600" dirty="0"/>
              <a:t>two likely causes of this x-ray condition in our patient?</a:t>
            </a:r>
            <a:endParaRPr sz="3600" dirty="0" smtClean="0"/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sz="3600" dirty="0" smtClean="0"/>
              <a:t>What </a:t>
            </a:r>
            <a:r>
              <a:rPr sz="3600" dirty="0"/>
              <a:t>is the management</a:t>
            </a:r>
            <a:r>
              <a:rPr sz="3600" dirty="0" smtClean="0"/>
              <a:t>?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as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Case 3</a:t>
            </a:r>
          </a:p>
        </p:txBody>
      </p:sp>
      <p:sp>
        <p:nvSpPr>
          <p:cNvPr id="145" name="A 90 year-old man presented with sudden onset of back and chest pain.…"/>
          <p:cNvSpPr txBox="1">
            <a:spLocks noGrp="1"/>
          </p:cNvSpPr>
          <p:nvPr>
            <p:ph type="body" idx="1"/>
          </p:nvPr>
        </p:nvSpPr>
        <p:spPr>
          <a:xfrm>
            <a:off x="952500" y="2413000"/>
            <a:ext cx="12219214" cy="6286500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A 90 year-old man presented with sudden onset of back and chest pain.</a:t>
            </a:r>
          </a:p>
          <a:p>
            <a:r>
              <a:rPr sz="3200" dirty="0"/>
              <a:t>His BP was 87/58, pulse 68/min.</a:t>
            </a:r>
          </a:p>
          <a:p>
            <a:r>
              <a:rPr sz="3200" dirty="0"/>
              <a:t>A CXR was done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437</Words>
  <Application>Microsoft Office PowerPoint</Application>
  <PresentationFormat>自訂</PresentationFormat>
  <Paragraphs>53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Helvetica Light</vt:lpstr>
      <vt:lpstr>Helvetica Neue</vt:lpstr>
      <vt:lpstr>Helvetica Neue Light</vt:lpstr>
      <vt:lpstr>Helvetica Neue Medium</vt:lpstr>
      <vt:lpstr>Helvetica Neue Thin</vt:lpstr>
      <vt:lpstr>Arial</vt:lpstr>
      <vt:lpstr>Times New Roman</vt:lpstr>
      <vt:lpstr>White</vt:lpstr>
      <vt:lpstr>JCM OSCE  UCH  4th  March 2020</vt:lpstr>
      <vt:lpstr>Case 1</vt:lpstr>
      <vt:lpstr>PowerPoint 簡報</vt:lpstr>
      <vt:lpstr>Case 1 - Questions</vt:lpstr>
      <vt:lpstr>Case 2</vt:lpstr>
      <vt:lpstr>PowerPoint 簡報</vt:lpstr>
      <vt:lpstr>PowerPoint 簡報</vt:lpstr>
      <vt:lpstr>Case 2 - Questions</vt:lpstr>
      <vt:lpstr>Case 3</vt:lpstr>
      <vt:lpstr>PowerPoint 簡報</vt:lpstr>
      <vt:lpstr>PowerPoint 簡報</vt:lpstr>
      <vt:lpstr>PowerPoint 簡報</vt:lpstr>
      <vt:lpstr>Case 3 - Questions</vt:lpstr>
      <vt:lpstr>Case 4</vt:lpstr>
      <vt:lpstr>PowerPoint 簡報</vt:lpstr>
      <vt:lpstr>Case 4 - Questions</vt:lpstr>
      <vt:lpstr>Case 5</vt:lpstr>
      <vt:lpstr>PowerPoint 簡報</vt:lpstr>
      <vt:lpstr>PowerPoint 簡報</vt:lpstr>
      <vt:lpstr>Case 5 -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March 2020 JCM OSCE UCH</dc:title>
  <dc:creator>Yiu Cheung CHAN Dr, UCHC COS(A&amp;E)</dc:creator>
  <cp:lastModifiedBy>Yiu Cheung CHAN Dr, HKPIC AC</cp:lastModifiedBy>
  <cp:revision>8</cp:revision>
  <cp:lastPrinted>2020-03-01T01:26:45Z</cp:lastPrinted>
  <dcterms:created xsi:type="dcterms:W3CDTF">2020-03-01T00:33:05Z</dcterms:created>
  <dcterms:modified xsi:type="dcterms:W3CDTF">2020-03-02T07:45:11Z</dcterms:modified>
</cp:coreProperties>
</file>