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0" r:id="rId6"/>
    <p:sldId id="262" r:id="rId7"/>
    <p:sldId id="263" r:id="rId8"/>
    <p:sldId id="261" r:id="rId9"/>
    <p:sldId id="264" r:id="rId10"/>
    <p:sldId id="266" r:id="rId11"/>
    <p:sldId id="271" r:id="rId12"/>
    <p:sldId id="267" r:id="rId13"/>
    <p:sldId id="268" r:id="rId14"/>
    <p:sldId id="265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78" r:id="rId23"/>
    <p:sldId id="280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212" y="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4th March 2020 JCM…"/>
          <p:cNvSpPr txBox="1">
            <a:spLocks noGrp="1"/>
          </p:cNvSpPr>
          <p:nvPr>
            <p:ph type="ctrTitle"/>
          </p:nvPr>
        </p:nvSpPr>
        <p:spPr>
          <a:xfrm>
            <a:off x="1270000" y="1638299"/>
            <a:ext cx="10464800" cy="5184707"/>
          </a:xfrm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rPr dirty="0"/>
              <a:t>4th March 2020 JCM</a:t>
            </a:r>
          </a:p>
          <a:p>
            <a:pPr defTabSz="502412">
              <a:defRPr sz="6880"/>
            </a:pPr>
            <a:r>
              <a:rPr dirty="0"/>
              <a:t>OSCE</a:t>
            </a:r>
          </a:p>
          <a:p>
            <a:pPr defTabSz="502412">
              <a:defRPr sz="6880"/>
            </a:pPr>
            <a:r>
              <a:rPr dirty="0"/>
              <a:t>UCH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128" y="36545"/>
            <a:ext cx="9860544" cy="1197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3</a:t>
            </a:r>
            <a:endParaRPr dirty="0"/>
          </a:p>
        </p:txBody>
      </p:sp>
      <p:sp>
        <p:nvSpPr>
          <p:cNvPr id="148" name="Name three CXR abnormaliti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Name three CXR abnormalities.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 smtClean="0"/>
              <a:t>Wide</a:t>
            </a:r>
            <a:r>
              <a:rPr lang="en-US" dirty="0" smtClean="0"/>
              <a:t>n</a:t>
            </a:r>
            <a:r>
              <a:rPr dirty="0" smtClean="0"/>
              <a:t> </a:t>
            </a:r>
            <a:r>
              <a:rPr dirty="0"/>
              <a:t>mediastinum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Cardiomegaly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Left lower zone hazziness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Name two useful bedside investigations and what to look for.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ECG to look for acute ischemic change, low QRS voltage, electrical alternans 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US to look for pericardial effusion, dilated aortic root with dissection </a:t>
            </a:r>
            <a:r>
              <a:rPr dirty="0" smtClean="0"/>
              <a:t>flap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1215" y="1715954"/>
            <a:ext cx="6502401" cy="704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3843" y="6273064"/>
            <a:ext cx="4454633" cy="482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r="3035" b="11434"/>
          <a:stretch>
            <a:fillRect/>
          </a:stretch>
        </p:blipFill>
        <p:spPr>
          <a:xfrm>
            <a:off x="-305044" y="1296"/>
            <a:ext cx="5385230" cy="5331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1" y="-58262"/>
            <a:ext cx="4921751" cy="5959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7400" y="2256170"/>
            <a:ext cx="5416116" cy="6558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1165" b="6687"/>
          <a:stretch>
            <a:fillRect/>
          </a:stretch>
        </p:blipFill>
        <p:spPr>
          <a:xfrm>
            <a:off x="7637770" y="4676861"/>
            <a:ext cx="5391405" cy="6857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3</a:t>
            </a:r>
            <a:endParaRPr dirty="0"/>
          </a:p>
        </p:txBody>
      </p:sp>
      <p:sp>
        <p:nvSpPr>
          <p:cNvPr id="148" name="Name three CXR abnormaliti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Name three CXR abnormalities.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Wide mediastinum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Cardiomegaly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Left lower zone hazziness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Name two useful bedside investigations and what to look for.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ECG to look for acute ischemic change, low QRS voltage, electrical alternans 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US to look for pericardial effusion, dilated aortic root with dissection flap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Name two most significant CT findings?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Aortic contour disruption at aortic arch with contrast extravasation 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Pericardial effusion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What is the diagnosis?</a:t>
            </a:r>
          </a:p>
          <a:p>
            <a:pPr marL="680084" lvl="1" indent="-235584" defTabSz="309625">
              <a:spcBef>
                <a:spcPts val="2200"/>
              </a:spcBef>
              <a:defRPr sz="1695"/>
            </a:pPr>
            <a:r>
              <a:rPr dirty="0"/>
              <a:t>Aortic rupture with active bleeding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 32 years old man complained of left side chest pain for 3 days. </a:t>
            </a:r>
            <a:endParaRPr lang="en-US" altLang="zh-HK" dirty="0" smtClean="0"/>
          </a:p>
          <a:p>
            <a:r>
              <a:rPr lang="en-US" altLang="zh-HK" dirty="0" smtClean="0"/>
              <a:t>Vital signs are normal.</a:t>
            </a:r>
          </a:p>
          <a:p>
            <a:r>
              <a:rPr lang="en-US" altLang="zh-HK" dirty="0" smtClean="0"/>
              <a:t>The </a:t>
            </a:r>
            <a:r>
              <a:rPr lang="en-US" altLang="zh-HK" dirty="0"/>
              <a:t>pain was sharp </a:t>
            </a:r>
            <a:r>
              <a:rPr lang="en-US" altLang="zh-HK" dirty="0" smtClean="0"/>
              <a:t>in nature, and worsen on lying down and  </a:t>
            </a:r>
            <a:r>
              <a:rPr lang="en-US" altLang="zh-HK" dirty="0"/>
              <a:t>increase with breathing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An ECG was done.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77546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 descr="C:\Users\wc468\AppData\Local\Microsoft\Windows\Temporary Internet Files\Content.IE5\VB6Q0B6L\ECG Pericarditis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769256"/>
            <a:ext cx="11923487" cy="84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7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4 - </a:t>
            </a:r>
            <a:r>
              <a:rPr lang="en-US" altLang="zh-HK" dirty="0"/>
              <a:t>Questions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500" y="4376056"/>
            <a:ext cx="11099800" cy="450124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en-US" altLang="zh-HK" dirty="0" smtClean="0"/>
              <a:t>What </a:t>
            </a:r>
            <a:r>
              <a:rPr lang="en-US" altLang="zh-HK" dirty="0"/>
              <a:t>is the clinical </a:t>
            </a:r>
            <a:r>
              <a:rPr lang="en-US" altLang="zh-HK" dirty="0" smtClean="0"/>
              <a:t>diagnosis</a:t>
            </a:r>
          </a:p>
          <a:p>
            <a:pPr marL="0" indent="0">
              <a:buNone/>
            </a:pPr>
            <a:r>
              <a:rPr lang="en-US" altLang="zh-HK" dirty="0"/>
              <a:t>	</a:t>
            </a:r>
            <a:r>
              <a:rPr lang="en-US" altLang="zh-HK" dirty="0" smtClean="0"/>
              <a:t>Acute pericarditis</a:t>
            </a:r>
            <a:endParaRPr lang="en-US" altLang="zh-HK" dirty="0"/>
          </a:p>
          <a:p>
            <a:pPr marL="0" indent="0">
              <a:buNone/>
              <a:tabLst>
                <a:tab pos="714375" algn="l"/>
              </a:tabLst>
            </a:pPr>
            <a:r>
              <a:rPr lang="en-US" altLang="zh-HK" dirty="0"/>
              <a:t>2) Name two ECG features associated with this </a:t>
            </a:r>
            <a:r>
              <a:rPr lang="en-US" altLang="zh-HK" dirty="0" smtClean="0"/>
              <a:t>diagnosis </a:t>
            </a:r>
            <a:r>
              <a:rPr lang="en-US" altLang="zh-HK" dirty="0"/>
              <a:t>shown </a:t>
            </a:r>
            <a:r>
              <a:rPr lang="en-US" altLang="zh-HK" dirty="0" smtClean="0"/>
              <a:t>above</a:t>
            </a:r>
          </a:p>
          <a:p>
            <a:pPr marL="444500" lvl="1" indent="0">
              <a:buNone/>
            </a:pPr>
            <a:r>
              <a:rPr lang="en-US" altLang="zh-HK" dirty="0"/>
              <a:t>Diffuse (concave) ST elevation over II, III, </a:t>
            </a:r>
            <a:r>
              <a:rPr lang="en-US" altLang="zh-HK" dirty="0" err="1"/>
              <a:t>aVF</a:t>
            </a:r>
            <a:r>
              <a:rPr lang="en-US" altLang="zh-HK" dirty="0"/>
              <a:t>, V4-6</a:t>
            </a:r>
          </a:p>
          <a:p>
            <a:pPr marL="444500" lvl="1" indent="0">
              <a:buNone/>
            </a:pPr>
            <a:r>
              <a:rPr lang="en-US" altLang="zh-HK" dirty="0"/>
              <a:t>PR depression over II, III, </a:t>
            </a:r>
            <a:r>
              <a:rPr lang="en-US" altLang="zh-HK" dirty="0" err="1"/>
              <a:t>aVF</a:t>
            </a:r>
            <a:r>
              <a:rPr lang="en-US" altLang="zh-HK" dirty="0"/>
              <a:t>, V4-6</a:t>
            </a:r>
          </a:p>
          <a:p>
            <a:pPr marL="444500" lvl="1" indent="0">
              <a:buNone/>
            </a:pPr>
            <a:r>
              <a:rPr lang="en-US" altLang="zh-HK" dirty="0"/>
              <a:t>(Reciprocal ST depression and PR elevation in V1, </a:t>
            </a:r>
            <a:r>
              <a:rPr lang="en-US" altLang="zh-HK" dirty="0" err="1"/>
              <a:t>aVR</a:t>
            </a:r>
            <a:r>
              <a:rPr lang="en-US" altLang="zh-HK" dirty="0"/>
              <a:t>)</a:t>
            </a:r>
          </a:p>
          <a:p>
            <a:pPr lvl="1">
              <a:tabLst>
                <a:tab pos="714375" algn="l"/>
              </a:tabLst>
            </a:pP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9323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500" y="2111830"/>
            <a:ext cx="11099800" cy="7010398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dirty="0" smtClean="0"/>
              <a:t>Name </a:t>
            </a:r>
            <a:r>
              <a:rPr lang="en-US" altLang="zh-HK" dirty="0"/>
              <a:t>two medical treatments for this </a:t>
            </a:r>
            <a:r>
              <a:rPr lang="en-US" altLang="zh-HK" dirty="0" smtClean="0"/>
              <a:t>condition</a:t>
            </a:r>
          </a:p>
          <a:p>
            <a:pPr marL="444500" lvl="1" indent="0">
              <a:buNone/>
            </a:pPr>
            <a:r>
              <a:rPr lang="en-US" altLang="zh-HK" dirty="0" smtClean="0"/>
              <a:t>       High </a:t>
            </a:r>
            <a:r>
              <a:rPr lang="en-US" altLang="zh-HK" dirty="0"/>
              <a:t>dose NSAID</a:t>
            </a:r>
          </a:p>
          <a:p>
            <a:pPr marL="914400" lvl="2" indent="0">
              <a:buNone/>
            </a:pPr>
            <a:r>
              <a:rPr lang="en-US" altLang="zh-HK" dirty="0"/>
              <a:t>(ibuprofen 1600-3200mg/day or </a:t>
            </a:r>
          </a:p>
          <a:p>
            <a:pPr marL="914400" lvl="2" indent="0">
              <a:buNone/>
            </a:pPr>
            <a:r>
              <a:rPr lang="en-US" altLang="zh-HK" dirty="0"/>
              <a:t>(aspirin 2-4g/day in case of post-MI)</a:t>
            </a:r>
          </a:p>
          <a:p>
            <a:pPr marL="444500" lvl="1" indent="0">
              <a:buNone/>
            </a:pPr>
            <a:r>
              <a:rPr lang="en-US" altLang="zh-HK" dirty="0" smtClean="0"/>
              <a:t>        Colchicine</a:t>
            </a:r>
            <a:endParaRPr lang="en-US" altLang="zh-HK" dirty="0"/>
          </a:p>
          <a:p>
            <a:pPr marL="914400" lvl="2" indent="0">
              <a:buNone/>
            </a:pPr>
            <a:r>
              <a:rPr lang="en-US" altLang="zh-HK" dirty="0"/>
              <a:t>(prevent relapse</a:t>
            </a:r>
            <a:r>
              <a:rPr lang="en-US" altLang="zh-HK" dirty="0" smtClean="0"/>
              <a:t>)</a:t>
            </a:r>
          </a:p>
          <a:p>
            <a:pPr marL="444500" lvl="1" indent="0">
              <a:buNone/>
            </a:pPr>
            <a:endParaRPr lang="en-US" altLang="zh-HK" dirty="0" smtClean="0"/>
          </a:p>
          <a:p>
            <a:pPr defTabSz="714375"/>
            <a:r>
              <a:rPr lang="en-US" altLang="zh-HK" dirty="0" smtClean="0"/>
              <a:t>What </a:t>
            </a:r>
            <a:r>
              <a:rPr lang="en-US" altLang="zh-HK" dirty="0"/>
              <a:t>are the </a:t>
            </a:r>
            <a:r>
              <a:rPr lang="en-US" altLang="zh-HK" dirty="0" smtClean="0"/>
              <a:t>three </a:t>
            </a:r>
            <a:r>
              <a:rPr lang="en-US" altLang="zh-HK" dirty="0"/>
              <a:t>components of Dressler’s </a:t>
            </a:r>
            <a:r>
              <a:rPr lang="en-US" altLang="zh-HK" dirty="0" smtClean="0"/>
              <a:t>syndrome</a:t>
            </a:r>
          </a:p>
          <a:p>
            <a:pPr marL="0" indent="0" defTabSz="714375">
              <a:buNone/>
            </a:pPr>
            <a:r>
              <a:rPr lang="en-US" altLang="zh-HK" dirty="0" smtClean="0"/>
              <a:t>       Fever</a:t>
            </a:r>
            <a:r>
              <a:rPr lang="en-US" altLang="zh-HK" dirty="0"/>
              <a:t>, Pleurisy, and </a:t>
            </a:r>
            <a:r>
              <a:rPr lang="en-US" altLang="zh-HK" dirty="0" smtClean="0"/>
              <a:t>Pericarditis</a:t>
            </a:r>
            <a:endParaRPr lang="en-US" altLang="zh-HK" dirty="0"/>
          </a:p>
          <a:p>
            <a:pPr marL="0" indent="0" defTabSz="714375">
              <a:buNone/>
            </a:pP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9071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 14 years old boy tripped and sprained </a:t>
            </a:r>
            <a:r>
              <a:rPr lang="en-US" altLang="zh-HK" dirty="0" smtClean="0"/>
              <a:t>left ankle </a:t>
            </a:r>
            <a:r>
              <a:rPr lang="en-US" altLang="zh-HK" dirty="0"/>
              <a:t>at pool side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He complained of pain and swelling in the ankle. Physical examination revealed local tenderness and swelling. He was unable to walk.</a:t>
            </a:r>
          </a:p>
          <a:p>
            <a:r>
              <a:rPr lang="en-US" altLang="zh-HK" dirty="0" smtClean="0"/>
              <a:t>A X-ray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0563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Question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122" name="A 15-year-old boy presented to Accident and Emergency Department with on and off headache for 2 months and intermittent nause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15-year-old boy presented to Accident and Emergency Department with on and off headache for 2 months and intermittent nausea. </a:t>
            </a:r>
          </a:p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CT brain has been performed with 2 sections shown.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4" descr="C:\Users\wc468\Documents\Ankl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04387"/>
            <a:ext cx="9875710" cy="80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8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標題 1"/>
          <p:cNvSpPr>
            <a:spLocks noGrp="1"/>
          </p:cNvSpPr>
          <p:nvPr/>
        </p:nvSpPr>
        <p:spPr>
          <a:xfrm>
            <a:off x="2326108" y="16977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HK" altLang="en-US"/>
          </a:p>
        </p:txBody>
      </p:sp>
      <p:sp>
        <p:nvSpPr>
          <p:cNvPr id="6" name="內容版面配置區 2"/>
          <p:cNvSpPr>
            <a:spLocks noGrp="1"/>
          </p:cNvSpPr>
          <p:nvPr/>
        </p:nvSpPr>
        <p:spPr>
          <a:xfrm>
            <a:off x="2326108" y="30233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/>
          </a:p>
        </p:txBody>
      </p:sp>
      <p:pic>
        <p:nvPicPr>
          <p:cNvPr id="7" name="Picture 2" descr="C:\Users\wc468\Documents\Ankle 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3" y="649271"/>
            <a:ext cx="5503388" cy="82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c468\Documents\Ankle 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75" y="649271"/>
            <a:ext cx="6500350" cy="82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29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Case </a:t>
            </a:r>
            <a:r>
              <a:rPr lang="en-US" altLang="zh-HK" dirty="0" smtClean="0"/>
              <a:t>5 - Questions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500" y="3744686"/>
            <a:ext cx="11099800" cy="51326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HK" dirty="0" smtClean="0"/>
              <a:t>What </a:t>
            </a:r>
            <a:r>
              <a:rPr lang="en-US" altLang="zh-HK" dirty="0"/>
              <a:t>is the diagnosis? </a:t>
            </a:r>
            <a:endParaRPr lang="en-US" altLang="zh-HK" dirty="0" smtClean="0"/>
          </a:p>
          <a:p>
            <a:pPr marL="457200" lvl="1" indent="0">
              <a:buNone/>
            </a:pPr>
            <a:r>
              <a:rPr lang="en-US" altLang="zh-TW" dirty="0" err="1" smtClean="0"/>
              <a:t>Tillaux</a:t>
            </a:r>
            <a:r>
              <a:rPr lang="en-US" altLang="zh-TW" dirty="0" smtClean="0"/>
              <a:t> fracture</a:t>
            </a:r>
          </a:p>
          <a:p>
            <a:pPr marL="457200" lvl="1" indent="0">
              <a:buNone/>
            </a:pPr>
            <a:endParaRPr lang="zh-TW" altLang="zh-HK" dirty="0"/>
          </a:p>
          <a:p>
            <a:pPr marL="457200" lvl="1" indent="0">
              <a:buNone/>
            </a:pPr>
            <a:r>
              <a:rPr lang="en-US" altLang="zh-HK" dirty="0" smtClean="0"/>
              <a:t>What </a:t>
            </a:r>
            <a:r>
              <a:rPr lang="en-US" altLang="zh-HK" dirty="0"/>
              <a:t>is the Salter-Harris type</a:t>
            </a:r>
            <a:r>
              <a:rPr lang="en-US" altLang="zh-HK" dirty="0" smtClean="0"/>
              <a:t>?</a:t>
            </a:r>
          </a:p>
          <a:p>
            <a:pPr marL="457200" lvl="1" indent="0">
              <a:buNone/>
            </a:pPr>
            <a:r>
              <a:rPr lang="en-US" altLang="zh-TW" dirty="0"/>
              <a:t>Salter-Harris type III</a:t>
            </a:r>
            <a:endParaRPr lang="zh-TW" altLang="zh-HK" dirty="0"/>
          </a:p>
          <a:p>
            <a:pPr marL="457200" lvl="1" indent="0">
              <a:buNone/>
            </a:pP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5037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zh-HK" dirty="0" smtClean="0"/>
              <a:t>What </a:t>
            </a:r>
            <a:r>
              <a:rPr lang="en-US" altLang="zh-HK" dirty="0"/>
              <a:t>is the mechanism of this injury</a:t>
            </a:r>
            <a:r>
              <a:rPr lang="en-US" altLang="zh-HK" dirty="0" smtClean="0"/>
              <a:t>?</a:t>
            </a:r>
          </a:p>
          <a:p>
            <a:pPr marL="457200" lvl="1" indent="0">
              <a:buNone/>
            </a:pPr>
            <a:r>
              <a:rPr lang="en-US" altLang="zh-HK" dirty="0" smtClean="0"/>
              <a:t>Supination-external </a:t>
            </a:r>
            <a:r>
              <a:rPr lang="en-US" altLang="zh-HK" dirty="0"/>
              <a:t>rotation </a:t>
            </a:r>
            <a:r>
              <a:rPr lang="en-US" altLang="zh-HK" dirty="0" smtClean="0"/>
              <a:t>injury</a:t>
            </a:r>
          </a:p>
          <a:p>
            <a:pPr marL="457200" lvl="1" indent="0">
              <a:buNone/>
            </a:pPr>
            <a:endParaRPr lang="zh-TW" altLang="zh-HK" dirty="0"/>
          </a:p>
          <a:p>
            <a:pPr marL="457200" lvl="1" indent="0">
              <a:buNone/>
            </a:pPr>
            <a:r>
              <a:rPr lang="en-US" altLang="zh-HK" dirty="0" smtClean="0"/>
              <a:t>What </a:t>
            </a:r>
            <a:r>
              <a:rPr lang="en-US" altLang="zh-HK" dirty="0"/>
              <a:t>is the indication of operative management?</a:t>
            </a:r>
            <a:endParaRPr lang="zh-TW" altLang="zh-HK" dirty="0"/>
          </a:p>
          <a:p>
            <a:pPr marL="457200" lvl="1" indent="0">
              <a:buNone/>
            </a:pPr>
            <a:r>
              <a:rPr lang="en-US" altLang="zh-HK" dirty="0" smtClean="0"/>
              <a:t>ORIF </a:t>
            </a:r>
            <a:r>
              <a:rPr lang="en-US" altLang="zh-HK" dirty="0"/>
              <a:t>if &gt; 2mm displacement</a:t>
            </a:r>
            <a:endParaRPr lang="en-US" altLang="zh-HK" b="1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7950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922"/>
          <a:stretch>
            <a:fillRect/>
          </a:stretch>
        </p:blipFill>
        <p:spPr>
          <a:xfrm>
            <a:off x="-61105" y="1064108"/>
            <a:ext cx="6418932" cy="6751280"/>
          </a:xfrm>
          <a:prstGeom prst="rect">
            <a:avLst/>
          </a:prstGeom>
        </p:spPr>
      </p:pic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Body"/>
          <p:cNvSpPr txBox="1">
            <a:spLocks noGrp="1"/>
          </p:cNvSpPr>
          <p:nvPr>
            <p:ph type="body" sz="quarter" idx="1"/>
          </p:nvPr>
        </p:nvSpPr>
        <p:spPr>
          <a:xfrm>
            <a:off x="2374900" y="7975600"/>
            <a:ext cx="10464800" cy="1130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1431" y="1076067"/>
            <a:ext cx="6727323" cy="6727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Question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1</a:t>
            </a:r>
            <a:endParaRPr dirty="0"/>
          </a:p>
        </p:txBody>
      </p:sp>
      <p:sp>
        <p:nvSpPr>
          <p:cNvPr id="132" name="A 20 year-old badminton player presented with low back pain after landing from a jump during a ball game. He was so painful that he could not walk.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859313" cy="7162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85" dirty="0" smtClean="0"/>
              <a:t>Describe the abnormality</a:t>
            </a:r>
          </a:p>
          <a:p>
            <a:pPr marL="857250" lvl="1" indent="-514350"/>
            <a:r>
              <a:rPr lang="en-US" sz="3385" dirty="0" smtClean="0"/>
              <a:t>An oval shaped </a:t>
            </a:r>
            <a:r>
              <a:rPr lang="en-US" sz="3385" dirty="0" err="1" smtClean="0"/>
              <a:t>isodense</a:t>
            </a:r>
            <a:r>
              <a:rPr lang="en-US" sz="3385" dirty="0" smtClean="0"/>
              <a:t> lesion situated in the </a:t>
            </a:r>
            <a:r>
              <a:rPr lang="en-US" sz="3385" dirty="0" err="1" smtClean="0"/>
              <a:t>sella</a:t>
            </a:r>
            <a:r>
              <a:rPr lang="en-US" sz="3385" dirty="0" smtClean="0"/>
              <a:t> and extending to the </a:t>
            </a:r>
            <a:r>
              <a:rPr lang="en-US" sz="3385" dirty="0" err="1" smtClean="0"/>
              <a:t>suprasella</a:t>
            </a:r>
            <a:r>
              <a:rPr lang="en-US" sz="3385" dirty="0" smtClean="0"/>
              <a:t>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85" dirty="0" smtClean="0"/>
              <a:t>What is the likely diagnosis?</a:t>
            </a:r>
          </a:p>
          <a:p>
            <a:pPr marL="857250" lvl="1" indent="-514350">
              <a:buFont typeface="Arial"/>
              <a:buChar char="•"/>
            </a:pPr>
            <a:r>
              <a:rPr lang="en-US" sz="3385" dirty="0" smtClean="0"/>
              <a:t>Pituitary tumor/adenoma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85" dirty="0" smtClean="0"/>
              <a:t>What visual field problem the patient may experience?</a:t>
            </a:r>
          </a:p>
          <a:p>
            <a:pPr marL="857250" lvl="1" indent="-514350"/>
            <a:r>
              <a:rPr lang="en-US" sz="3385" dirty="0" err="1" smtClean="0"/>
              <a:t>Bitemporal</a:t>
            </a:r>
            <a:r>
              <a:rPr lang="en-US" sz="3385" dirty="0" smtClean="0"/>
              <a:t> </a:t>
            </a:r>
            <a:r>
              <a:rPr lang="en-US" sz="3385" dirty="0" err="1" smtClean="0"/>
              <a:t>hemianopia</a:t>
            </a:r>
            <a:endParaRPr lang="en-US" sz="3385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85" dirty="0" smtClean="0"/>
              <a:t>What are the probable hormonal axis problems you need to look for?</a:t>
            </a:r>
          </a:p>
          <a:p>
            <a:pPr marL="857250" lvl="1" indent="-514350"/>
            <a:r>
              <a:rPr lang="en-US" sz="3385" dirty="0" err="1" smtClean="0"/>
              <a:t>Thyrotropic</a:t>
            </a:r>
            <a:r>
              <a:rPr lang="en-US" sz="3385" dirty="0" smtClean="0"/>
              <a:t>, </a:t>
            </a:r>
            <a:r>
              <a:rPr lang="en-US" sz="3385" dirty="0" err="1" smtClean="0"/>
              <a:t>gonodotropic</a:t>
            </a:r>
            <a:r>
              <a:rPr lang="en-US" sz="3385" dirty="0" smtClean="0"/>
              <a:t>, </a:t>
            </a:r>
            <a:r>
              <a:rPr lang="en-US" sz="3385" dirty="0" err="1" smtClean="0"/>
              <a:t>adrenocorticotropic</a:t>
            </a:r>
            <a:r>
              <a:rPr lang="en-US" sz="3385" dirty="0" smtClean="0"/>
              <a:t>, growth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85" dirty="0" smtClean="0"/>
              <a:t>What hormonal disease he may suffer after surgical excision of the lesion?</a:t>
            </a:r>
          </a:p>
          <a:p>
            <a:pPr marL="857250" lvl="1" indent="-514350"/>
            <a:r>
              <a:rPr lang="en-US" sz="3385" dirty="0" err="1" smtClean="0"/>
              <a:t>Panhyopituitarism</a:t>
            </a:r>
            <a:endParaRPr lang="en-US" sz="3385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85" dirty="0" smtClean="0"/>
              <a:t>What is the probable diagnosis if the patient experiences </a:t>
            </a:r>
            <a:r>
              <a:rPr lang="en-US" sz="3385" dirty="0" err="1" smtClean="0"/>
              <a:t>polyuria</a:t>
            </a:r>
            <a:r>
              <a:rPr lang="en-US" sz="3385" dirty="0" smtClean="0"/>
              <a:t> and </a:t>
            </a:r>
            <a:r>
              <a:rPr lang="en-US" sz="3385" dirty="0" err="1" smtClean="0"/>
              <a:t>hypernatremia</a:t>
            </a:r>
            <a:r>
              <a:rPr lang="en-US" sz="3385" dirty="0" smtClean="0"/>
              <a:t> after surgical intervention?</a:t>
            </a:r>
          </a:p>
          <a:p>
            <a:pPr marL="857250" lvl="1" indent="-514350"/>
            <a:r>
              <a:rPr lang="en-US" sz="3385" dirty="0" smtClean="0"/>
              <a:t>Diabetes </a:t>
            </a:r>
            <a:r>
              <a:rPr lang="en-US" sz="3385" dirty="0" err="1" smtClean="0"/>
              <a:t>insipidus</a:t>
            </a:r>
            <a:endParaRPr lang="en-US" sz="3385" dirty="0" smtClean="0"/>
          </a:p>
          <a:p>
            <a:pPr marL="857250" lvl="1" indent="-514350"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Question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</a:t>
            </a:r>
            <a:r>
              <a:rPr dirty="0" smtClean="0"/>
              <a:t> </a:t>
            </a:r>
            <a:r>
              <a:rPr dirty="0"/>
              <a:t>2</a:t>
            </a:r>
          </a:p>
        </p:txBody>
      </p:sp>
      <p:sp>
        <p:nvSpPr>
          <p:cNvPr id="132" name="A 20 year-old badminton player presented with low back pain after landing from a jump during a ball game. He was so painful that he could not walk.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0762123" cy="6286500"/>
          </a:xfrm>
          <a:prstGeom prst="rect">
            <a:avLst/>
          </a:prstGeom>
        </p:spPr>
        <p:txBody>
          <a:bodyPr/>
          <a:lstStyle/>
          <a:p>
            <a:r>
              <a:rPr dirty="0"/>
              <a:t>A 20 year-old badminton player presented with low back pain after landing from a jump during a ball game. He was so painful that he could not walk.</a:t>
            </a:r>
          </a:p>
          <a:p>
            <a:r>
              <a:rPr dirty="0"/>
              <a:t>There was no bony tenderness and no lower limb neurological deficit.</a:t>
            </a:r>
          </a:p>
          <a:p>
            <a:r>
              <a:rPr dirty="0"/>
              <a:t>X-ray LS spine was done.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9748" y="-1949478"/>
            <a:ext cx="4512677" cy="69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2345" y="-41560"/>
            <a:ext cx="5256213" cy="983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2412" y="3973527"/>
            <a:ext cx="4522813" cy="7539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5563" y="-2192152"/>
            <a:ext cx="7727098" cy="133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455380" y="-2343547"/>
            <a:ext cx="7339540" cy="1444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2</a:t>
            </a:r>
            <a:endParaRPr dirty="0"/>
          </a:p>
        </p:txBody>
      </p:sp>
      <p:sp>
        <p:nvSpPr>
          <p:cNvPr id="135" name="what is the X-ray abnormality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lang="en-US" dirty="0" smtClean="0"/>
              <a:t>W</a:t>
            </a:r>
            <a:r>
              <a:rPr dirty="0" smtClean="0"/>
              <a:t>hat </a:t>
            </a:r>
            <a:r>
              <a:rPr dirty="0"/>
              <a:t>is the X-ray abnormality?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L5 pars interarticularis defect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What is the view of the second set of X-ray?</a:t>
            </a:r>
            <a:endParaRPr dirty="0" smtClean="0"/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lang="en-US" dirty="0" smtClean="0"/>
              <a:t>L</a:t>
            </a:r>
            <a:r>
              <a:rPr dirty="0" smtClean="0"/>
              <a:t>ateral </a:t>
            </a:r>
            <a:r>
              <a:rPr lang="en-US" dirty="0" smtClean="0"/>
              <a:t>o</a:t>
            </a:r>
            <a:r>
              <a:rPr dirty="0" smtClean="0"/>
              <a:t>blique </a:t>
            </a:r>
            <a:r>
              <a:rPr dirty="0"/>
              <a:t>views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To assess the stability of his lumbar spine, what additional view of x-ray can be ordered?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Flexion and extension views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Name two likely causes of this x-ray condition in our patient?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Stress fracture </a:t>
            </a:r>
          </a:p>
          <a:p>
            <a:pPr marL="787400" lvl="1" indent="-342900" defTabSz="309625">
              <a:spcBef>
                <a:spcPts val="2200"/>
              </a:spcBef>
              <a:defRPr sz="1695"/>
            </a:pPr>
            <a:r>
              <a:rPr dirty="0"/>
              <a:t>Congenital defect</a:t>
            </a:r>
          </a:p>
          <a:p>
            <a:pPr marL="342900" indent="-342900" defTabSz="309625">
              <a:spcBef>
                <a:spcPts val="2200"/>
              </a:spcBef>
              <a:buFont typeface="+mj-lt"/>
              <a:buAutoNum type="arabicPeriod"/>
              <a:defRPr sz="1695"/>
            </a:pPr>
            <a:r>
              <a:rPr dirty="0"/>
              <a:t>What is the management?</a:t>
            </a:r>
          </a:p>
          <a:p>
            <a:pPr marL="680084" lvl="1" indent="-235584" defTabSz="309625">
              <a:spcBef>
                <a:spcPts val="2200"/>
              </a:spcBef>
              <a:defRPr sz="1695"/>
            </a:pPr>
            <a:r>
              <a:rPr dirty="0"/>
              <a:t>Symptomatic treatment with </a:t>
            </a:r>
            <a:r>
              <a:rPr dirty="0" smtClean="0"/>
              <a:t>physiotherapy </a:t>
            </a:r>
            <a:endParaRPr dirty="0"/>
          </a:p>
          <a:p>
            <a:pPr marL="680084" lvl="1" indent="-235584" defTabSz="309625">
              <a:spcBef>
                <a:spcPts val="2200"/>
              </a:spcBef>
              <a:defRPr sz="1695"/>
            </a:pPr>
            <a:r>
              <a:rPr dirty="0"/>
              <a:t>Refer Orthopaedic clinic FU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as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Case 3</a:t>
            </a:r>
          </a:p>
        </p:txBody>
      </p:sp>
      <p:sp>
        <p:nvSpPr>
          <p:cNvPr id="145" name="A 90 year-old man presented with sudden onset of back and chest pain.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A 90 year-old man presented with sudden onset of back and chest pain.</a:t>
            </a:r>
          </a:p>
          <a:p>
            <a:r>
              <a:t>His BP was 87/58, pulse 68/min.</a:t>
            </a:r>
          </a:p>
          <a:p>
            <a:r>
              <a:t>A CXR was done.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609</Words>
  <Application>Microsoft Office PowerPoint</Application>
  <PresentationFormat>自訂</PresentationFormat>
  <Paragraphs>99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Helvetica Light</vt:lpstr>
      <vt:lpstr>Helvetica Neue</vt:lpstr>
      <vt:lpstr>Helvetica Neue Light</vt:lpstr>
      <vt:lpstr>Helvetica Neue Medium</vt:lpstr>
      <vt:lpstr>Helvetica Neue Thin</vt:lpstr>
      <vt:lpstr>Arial</vt:lpstr>
      <vt:lpstr>Times New Roman</vt:lpstr>
      <vt:lpstr>White</vt:lpstr>
      <vt:lpstr>4th March 2020 JCM OSCE UCH</vt:lpstr>
      <vt:lpstr>Case 1</vt:lpstr>
      <vt:lpstr>PowerPoint 簡報</vt:lpstr>
      <vt:lpstr>Case 1</vt:lpstr>
      <vt:lpstr>Case 2</vt:lpstr>
      <vt:lpstr>PowerPoint 簡報</vt:lpstr>
      <vt:lpstr>PowerPoint 簡報</vt:lpstr>
      <vt:lpstr>Case 2</vt:lpstr>
      <vt:lpstr>Case 3</vt:lpstr>
      <vt:lpstr>PowerPoint 簡報</vt:lpstr>
      <vt:lpstr>Case 3</vt:lpstr>
      <vt:lpstr>PowerPoint 簡報</vt:lpstr>
      <vt:lpstr>PowerPoint 簡報</vt:lpstr>
      <vt:lpstr>Case 3</vt:lpstr>
      <vt:lpstr>Case 4</vt:lpstr>
      <vt:lpstr>PowerPoint 簡報</vt:lpstr>
      <vt:lpstr>Case 4 - Questions</vt:lpstr>
      <vt:lpstr>PowerPoint 簡報</vt:lpstr>
      <vt:lpstr>Case 5</vt:lpstr>
      <vt:lpstr>PowerPoint 簡報</vt:lpstr>
      <vt:lpstr>PowerPoint 簡報</vt:lpstr>
      <vt:lpstr>Case 5 - Questions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March 2020 JCM OSCE UCH</dc:title>
  <cp:lastModifiedBy>Yiu Cheung CHAN Dr, HKPIC AC</cp:lastModifiedBy>
  <cp:revision>5</cp:revision>
  <cp:lastPrinted>2020-03-01T01:26:45Z</cp:lastPrinted>
  <dcterms:created xsi:type="dcterms:W3CDTF">2020-03-01T00:33:05Z</dcterms:created>
  <dcterms:modified xsi:type="dcterms:W3CDTF">2020-03-04T07:32:12Z</dcterms:modified>
</cp:coreProperties>
</file>