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65"/>
  </p:notesMasterIdLst>
  <p:sldIdLst>
    <p:sldId id="256" r:id="rId2"/>
    <p:sldId id="257" r:id="rId3"/>
    <p:sldId id="258" r:id="rId4"/>
    <p:sldId id="444" r:id="rId5"/>
    <p:sldId id="263" r:id="rId6"/>
    <p:sldId id="264" r:id="rId7"/>
    <p:sldId id="265" r:id="rId8"/>
    <p:sldId id="260" r:id="rId9"/>
    <p:sldId id="262" r:id="rId10"/>
    <p:sldId id="261" r:id="rId11"/>
    <p:sldId id="267" r:id="rId12"/>
    <p:sldId id="443" r:id="rId13"/>
    <p:sldId id="268" r:id="rId14"/>
    <p:sldId id="271" r:id="rId15"/>
    <p:sldId id="272" r:id="rId16"/>
    <p:sldId id="269" r:id="rId17"/>
    <p:sldId id="270" r:id="rId18"/>
    <p:sldId id="341" r:id="rId19"/>
    <p:sldId id="361" r:id="rId20"/>
    <p:sldId id="411" r:id="rId21"/>
    <p:sldId id="412" r:id="rId22"/>
    <p:sldId id="366" r:id="rId23"/>
    <p:sldId id="367" r:id="rId24"/>
    <p:sldId id="358" r:id="rId25"/>
    <p:sldId id="359" r:id="rId26"/>
    <p:sldId id="368" r:id="rId27"/>
    <p:sldId id="406" r:id="rId28"/>
    <p:sldId id="407" r:id="rId29"/>
    <p:sldId id="408" r:id="rId30"/>
    <p:sldId id="404" r:id="rId31"/>
    <p:sldId id="409" r:id="rId32"/>
    <p:sldId id="431" r:id="rId33"/>
    <p:sldId id="392" r:id="rId34"/>
    <p:sldId id="391" r:id="rId35"/>
    <p:sldId id="396" r:id="rId36"/>
    <p:sldId id="397" r:id="rId37"/>
    <p:sldId id="402" r:id="rId38"/>
    <p:sldId id="401" r:id="rId39"/>
    <p:sldId id="399" r:id="rId40"/>
    <p:sldId id="400" r:id="rId41"/>
    <p:sldId id="403" r:id="rId42"/>
    <p:sldId id="410" r:id="rId43"/>
    <p:sldId id="375" r:id="rId44"/>
    <p:sldId id="393" r:id="rId45"/>
    <p:sldId id="305" r:id="rId46"/>
    <p:sldId id="414" r:id="rId47"/>
    <p:sldId id="415" r:id="rId48"/>
    <p:sldId id="416" r:id="rId49"/>
    <p:sldId id="432" r:id="rId50"/>
    <p:sldId id="430" r:id="rId51"/>
    <p:sldId id="419" r:id="rId52"/>
    <p:sldId id="433" r:id="rId53"/>
    <p:sldId id="434" r:id="rId54"/>
    <p:sldId id="435" r:id="rId55"/>
    <p:sldId id="436" r:id="rId56"/>
    <p:sldId id="437" r:id="rId57"/>
    <p:sldId id="439" r:id="rId58"/>
    <p:sldId id="440" r:id="rId59"/>
    <p:sldId id="426" r:id="rId60"/>
    <p:sldId id="427" r:id="rId61"/>
    <p:sldId id="428" r:id="rId62"/>
    <p:sldId id="429" r:id="rId63"/>
    <p:sldId id="44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05" autoAdjust="0"/>
  </p:normalViewPr>
  <p:slideViewPr>
    <p:cSldViewPr snapToGrid="0">
      <p:cViewPr varScale="1">
        <p:scale>
          <a:sx n="96" d="100"/>
          <a:sy n="96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30AE5-9888-495B-B057-20B043886861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68B29-FE58-42FA-AAA3-21C299701C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0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68B29-FE58-42FA-AAA3-21C299701C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104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AF68E7B-9C9E-4B0D-A9A2-22C703025F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D5801F8-6D8B-4828-99E0-6262AB86CC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9152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A3A57390-76EF-4833-988B-B643458D95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F5CFC22A-D861-4E86-86E6-0AF0DDF911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/>
              <a:t>V. Cholera non O1 causes bacteremia more often than V. vulnificus</a:t>
            </a:r>
            <a:endParaRPr lang="zh-TW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4F11C68C-C36C-462B-8B15-BDB784182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C70BD39-9274-4F61-A370-2E8105658459}" type="slidenum">
              <a:rPr lang="zh-TW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35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CE6F5A5-60E6-4567-8DDC-87E6A1E2C0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3D5CD2B-D8C4-454A-BB3C-059E0176F4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Tissue section of patients with NF caused by V. vulnificus showing curvilinear Gram-negative bacilli on background of necrotic fibres with minimal neutrophilic reaction</a:t>
            </a:r>
          </a:p>
        </p:txBody>
      </p:sp>
    </p:spTree>
    <p:extLst>
      <p:ext uri="{BB962C8B-B14F-4D97-AF65-F5344CB8AC3E}">
        <p14:creationId xmlns:p14="http://schemas.microsoft.com/office/powerpoint/2010/main" val="1984484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1F21140-2BE7-47B1-AEB7-4B708AFD16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B153CE-085E-4516-8B7C-CB8ED5A8D1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0688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D6A026BC-CAE0-4F43-8932-B8C1C2B926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285723B3-69CE-4527-9A05-F4705E55F2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528C922D-C18B-4A44-89F6-FB6BCAFA7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48D7B5C-2A69-4904-9260-F8B631BF19C9}" type="slidenum">
              <a:rPr lang="zh-TW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26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77FB162-7A08-43E7-B587-154031C630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C9230C7-9578-438B-BBE7-F4FDF2F123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CT brain showed small enhancing lesions at right frontal, frontotemporal cortex and left insula lobes + low density area involving basal ganglia and bilateral thalamic region extending upward to periventricular white matter and right frontal area 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8317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FDA2BE3-8454-409C-91B7-F7A99E7897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072A1BD-0946-4ECD-A493-5463DF6B5A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20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CBC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68B29-FE58-42FA-AAA3-21C299701C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5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Eg</a:t>
            </a:r>
            <a:r>
              <a:rPr lang="en-GB" dirty="0"/>
              <a:t> MTX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68B29-FE58-42FA-AAA3-21C299701C1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4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3013E4-4019-450B-8FE8-14E932CBBE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15BB4B-1395-43A2-915B-9773F9203F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2692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6906A52-CF12-407F-B4F3-0008A1EAC5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9000E5F-C349-4F86-9107-60DCBD281A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236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390CBAA-DB54-48C5-B686-EE1DEAE692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8A112DB-7069-4BC0-A09C-D09EB3EF70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86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6A385B2-7492-43FF-9DA0-407A0A3452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35931EA-4F12-4C04-BF39-BC5E1C978D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378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03FABB2-7D88-4C60-B94A-E7B9FD889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8B1B5EB-B253-49FF-921B-08AAC9E23D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1846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2AE0C511-BEA7-46C8-A289-B905A23073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15873C29-732D-4EBF-90B8-1CA075C4B8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48/F; hx of asthma </a:t>
            </a: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27745701-CC3D-4668-B3F6-9D0FED52FAA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279829-5371-4AFF-B92D-98DABD2BFC9F}" type="slidenum">
              <a:rPr lang="zh-TW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5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70D99E-2869-438B-B483-1F6CCD5437EE}"/>
              </a:ext>
            </a:extLst>
          </p:cNvPr>
          <p:cNvGrpSpPr/>
          <p:nvPr/>
        </p:nvGrpSpPr>
        <p:grpSpPr>
          <a:xfrm>
            <a:off x="-2" y="-10825"/>
            <a:ext cx="12192003" cy="6515395"/>
            <a:chOff x="-1" y="-10825"/>
            <a:chExt cx="9144002" cy="65153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66236F9-EA1F-4D2A-84DE-EC04F9972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-10825"/>
              <a:ext cx="3429000" cy="318154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A12C4E-53AE-4900-9783-F61905440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5401" y="-10825"/>
              <a:ext cx="7848600" cy="352224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14E049B-6FD4-487E-927B-506983629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1825" y="2232482"/>
              <a:ext cx="1282976" cy="110858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F27E3F5-0D4D-492C-8A3E-50BC30CEFD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" y="2962082"/>
              <a:ext cx="2757625" cy="354248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D4FF91-8818-4598-AC9F-B8C2FA867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" y="2313169"/>
              <a:ext cx="2259131" cy="289550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368800" y="1213333"/>
            <a:ext cx="7102475" cy="1425577"/>
          </a:xfrm>
        </p:spPr>
        <p:txBody>
          <a:bodyPr anchor="b"/>
          <a:lstStyle>
            <a:lvl1pPr algn="r">
              <a:defRPr sz="4500" b="1">
                <a:solidFill>
                  <a:schemeClr val="bg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299200" y="3849667"/>
            <a:ext cx="5172075" cy="1234575"/>
          </a:xfrm>
          <a:noFill/>
        </p:spPr>
        <p:txBody>
          <a:bodyPr/>
          <a:lstStyle>
            <a:lvl1pPr marL="0" marR="36576" indent="0" algn="l">
              <a:spcBef>
                <a:spcPts val="0"/>
              </a:spcBef>
              <a:buNone/>
              <a:defRPr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3749675" y="6322008"/>
            <a:ext cx="7721600" cy="365125"/>
          </a:xfrm>
          <a:prstGeom prst="rect">
            <a:avLst/>
          </a:prstGeom>
        </p:spPr>
        <p:txBody>
          <a:bodyPr tIns="0" bIns="0" anchor="t"/>
          <a:lstStyle>
            <a:lvl1pPr algn="r">
              <a:defRPr sz="1000"/>
            </a:lvl1pPr>
          </a:lstStyle>
          <a:p>
            <a:pPr algn="r"/>
            <a:endParaRPr lang="en-US" sz="1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749675" y="5960056"/>
            <a:ext cx="7721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40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395"/>
            <a:ext cx="6502400" cy="79930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0" y="173196"/>
            <a:ext cx="3291840" cy="300831"/>
          </a:xfrm>
        </p:spPr>
        <p:txBody>
          <a:bodyPr/>
          <a:lstStyle>
            <a:lvl1pPr>
              <a:defRPr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276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B0C64-AD16-4270-8323-3B986F4CAD10}"/>
              </a:ext>
            </a:extLst>
          </p:cNvPr>
          <p:cNvGrpSpPr/>
          <p:nvPr/>
        </p:nvGrpSpPr>
        <p:grpSpPr>
          <a:xfrm>
            <a:off x="6807200" y="3143"/>
            <a:ext cx="5384801" cy="1101851"/>
            <a:chOff x="5334000" y="-37306"/>
            <a:chExt cx="3281716" cy="89535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3EE1CF-2D6B-4E08-B98D-D9F9B9196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AA44434-8959-4391-901A-0B056114A2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133CFB-98CB-4408-8818-24F931AC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E7E31-13F0-404F-BFFF-EE236EB5D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C6F67-BAE4-413D-8066-1E361D589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566D8F-E696-41DE-BA1C-A8D0C7F0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5655"/>
            <a:ext cx="10302240" cy="571500"/>
          </a:xfrm>
        </p:spPr>
        <p:txBody>
          <a:bodyPr>
            <a:normAutofit/>
          </a:bodyPr>
          <a:lstStyle>
            <a:lvl1pPr marL="64008" indent="0">
              <a:buFont typeface="Arial" panose="020B0604020202020204" pitchFamily="34" charset="0"/>
              <a:buNone/>
              <a:defRPr sz="2000"/>
            </a:lvl1pPr>
            <a:lvl2pPr marL="537210" indent="0">
              <a:buNone/>
              <a:defRPr/>
            </a:lvl2pPr>
            <a:lvl3pPr marL="877824" indent="0">
              <a:buNone/>
              <a:defRPr/>
            </a:lvl3pPr>
            <a:lvl4pPr marL="1161288" indent="0">
              <a:buNone/>
              <a:defRPr/>
            </a:lvl4pPr>
            <a:lvl5pPr marL="1389888" indent="0"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4218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21600" y="173195"/>
            <a:ext cx="3140075" cy="301752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32CA5EA-865E-4EF0-89BB-61FD6EFE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6760" y="173195"/>
            <a:ext cx="670560" cy="301752"/>
          </a:xfrm>
        </p:spPr>
        <p:txBody>
          <a:bodyPr/>
          <a:lstStyle/>
          <a:p>
            <a:fld id="{48AB9DE6-0753-41B5-8DE0-1ECC545E52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889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295400"/>
            <a:ext cx="1219200" cy="5015864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4475" y="1295400"/>
            <a:ext cx="3251200" cy="501586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333" y="1295400"/>
            <a:ext cx="7034784" cy="501396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23200" y="173195"/>
            <a:ext cx="3098928" cy="301752"/>
          </a:xfrm>
        </p:spPr>
        <p:txBody>
          <a:bodyPr/>
          <a:lstStyle>
            <a:lvl1pPr>
              <a:defRPr sz="1200"/>
            </a:lvl1pPr>
          </a:lstStyle>
          <a:p>
            <a:endParaRPr lang="zh-HK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D5BE3E6-AFB3-460C-834B-D73EE2A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2128" y="173195"/>
            <a:ext cx="670560" cy="301752"/>
          </a:xfrm>
        </p:spPr>
        <p:txBody>
          <a:bodyPr/>
          <a:lstStyle>
            <a:lvl1pPr>
              <a:defRPr sz="1200"/>
            </a:lvl1pPr>
          </a:lstStyle>
          <a:p>
            <a:fld id="{48AB9DE6-0753-41B5-8DE0-1ECC545E520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2551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D8A8DF7C-8895-4026-AEDD-E6CF32E0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3ACE4C6E-0E27-4196-A53A-25B2DA44B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BC6D5422-3E55-4443-9B0C-3706D46F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C92DC-862E-416C-A39D-1D8F18BEEAA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579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8328B75A-AAE9-4745-AFC8-0D16CFF4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34A2E5AA-2FA5-4261-B1B1-073F3106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FA281007-D66E-45E3-BA4B-1FC14C4B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49829-C79F-4A19-914F-EA4457EEA42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38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3E8A4-D2B7-46D2-92C3-AE6BC0B9BD06}"/>
              </a:ext>
            </a:extLst>
          </p:cNvPr>
          <p:cNvGrpSpPr/>
          <p:nvPr/>
        </p:nvGrpSpPr>
        <p:grpSpPr>
          <a:xfrm>
            <a:off x="6807200" y="3143"/>
            <a:ext cx="5384801" cy="1101851"/>
            <a:chOff x="5334000" y="-37306"/>
            <a:chExt cx="3281716" cy="8953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309AE25-B267-4B83-A0CB-35016E70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1BEEC28-F63A-4526-A6C3-33CFC7679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22300" y="381198"/>
            <a:ext cx="6184899" cy="675926"/>
          </a:xfrm>
          <a:prstGeom prst="rect">
            <a:avLst/>
          </a:prstGeom>
        </p:spPr>
        <p:txBody>
          <a:bodyPr vert="horz" lIns="0" rIns="0" anchor="ctr">
            <a:no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566839"/>
            <a:ext cx="10972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823200" y="174117"/>
            <a:ext cx="2949576" cy="300831"/>
          </a:xfrm>
          <a:prstGeom prst="rect">
            <a:avLst/>
          </a:prstGeom>
        </p:spPr>
        <p:txBody>
          <a:bodyPr vert="horz" anchor="b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911840" y="173195"/>
            <a:ext cx="670560" cy="301752"/>
          </a:xfrm>
          <a:prstGeom prst="rect">
            <a:avLst/>
          </a:prstGeom>
        </p:spPr>
        <p:txBody>
          <a:bodyPr vert="horz" anchor="b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48AB9DE6-0753-41B5-8DE0-1ECC545E520A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1E45D2D-0469-4652-A090-C4D13F3C1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5307178"/>
            <a:ext cx="1625600" cy="155082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6C04FF8-AE2F-4C75-8657-A2201B9519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21945" y="4545317"/>
            <a:ext cx="1664613" cy="157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3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182880" algn="l" rtl="0" eaLnBrk="1" latinLnBrk="0" hangingPunct="1">
        <a:spcBef>
          <a:spcPct val="0"/>
        </a:spcBef>
        <a:buNone/>
        <a:defRPr sz="4000" b="1" kern="1200">
          <a:ln w="6350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nc.cdc.gov/trave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calc.com/lrinec-score-necrotizing-soft-tissue-infection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20200307/Image048.avi" TargetMode="External"/><Relationship Id="rId7" Type="http://schemas.openxmlformats.org/officeDocument/2006/relationships/hyperlink" Target="20200307/Image053.avi" TargetMode="External"/><Relationship Id="rId2" Type="http://schemas.openxmlformats.org/officeDocument/2006/relationships/hyperlink" Target="20200307/Image045.av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20200307/Image052.avi" TargetMode="External"/><Relationship Id="rId5" Type="http://schemas.openxmlformats.org/officeDocument/2006/relationships/hyperlink" Target="20200307/Image051.avi" TargetMode="External"/><Relationship Id="rId4" Type="http://schemas.openxmlformats.org/officeDocument/2006/relationships/hyperlink" Target="20200307/Image046.avi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20200307/Image079.avi" TargetMode="External"/><Relationship Id="rId3" Type="http://schemas.openxmlformats.org/officeDocument/2006/relationships/hyperlink" Target="20200307/Image063.avi" TargetMode="External"/><Relationship Id="rId7" Type="http://schemas.openxmlformats.org/officeDocument/2006/relationships/hyperlink" Target="20200307/Image078.avi" TargetMode="External"/><Relationship Id="rId2" Type="http://schemas.openxmlformats.org/officeDocument/2006/relationships/hyperlink" Target="20200307/Suprasternal%20view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20200307/Image066.avi" TargetMode="External"/><Relationship Id="rId5" Type="http://schemas.openxmlformats.org/officeDocument/2006/relationships/hyperlink" Target="20200307/Image065.avi" TargetMode="External"/><Relationship Id="rId4" Type="http://schemas.openxmlformats.org/officeDocument/2006/relationships/hyperlink" Target="20200307/Image064.avi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onverted/MOV_0236A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converted/MOV_0239A.mp4" TargetMode="External"/><Relationship Id="rId5" Type="http://schemas.openxmlformats.org/officeDocument/2006/relationships/hyperlink" Target="converted/MOV_0238A.mp4" TargetMode="External"/><Relationship Id="rId4" Type="http://schemas.openxmlformats.org/officeDocument/2006/relationships/hyperlink" Target="converted/MOV_0237A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zh-HK" sz="5400" dirty="0"/>
            </a:br>
            <a:r>
              <a:rPr lang="en-US" altLang="zh-HK" sz="5400" dirty="0"/>
              <a:t>JCM OSCE Q&amp;As</a:t>
            </a:r>
            <a:endParaRPr lang="zh-HK" altLang="en-US" sz="5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zh-HK" dirty="0"/>
              <a:t>NLTH AED </a:t>
            </a:r>
          </a:p>
          <a:p>
            <a:pPr algn="r"/>
            <a:r>
              <a:rPr lang="en-US" altLang="zh-HK" dirty="0"/>
              <a:t>1 April 2020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786213"/>
            <a:ext cx="6080332" cy="60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1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Q1. Name 4 </a:t>
            </a:r>
            <a:r>
              <a:rPr lang="en-US" altLang="zh-HK" b="1" dirty="0" err="1">
                <a:ln w="6350">
                  <a:noFill/>
                </a:ln>
                <a:solidFill>
                  <a:schemeClr val="accent1"/>
                </a:solidFill>
              </a:rPr>
              <a:t>DDx</a:t>
            </a: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 (2 marks)</a:t>
            </a:r>
          </a:p>
          <a:p>
            <a:pPr lvl="1"/>
            <a:r>
              <a:rPr lang="en-US" altLang="zh-HK" dirty="0"/>
              <a:t>Rheumatological: Rheumatoid arthritis</a:t>
            </a:r>
          </a:p>
          <a:p>
            <a:pPr lvl="1"/>
            <a:r>
              <a:rPr lang="en-US" altLang="zh-HK" dirty="0"/>
              <a:t>Degenerative: Osteoarthritis</a:t>
            </a:r>
          </a:p>
          <a:p>
            <a:pPr lvl="1"/>
            <a:r>
              <a:rPr lang="en-US" altLang="zh-HK" dirty="0"/>
              <a:t>Metabolic: Gouty arthritis</a:t>
            </a:r>
          </a:p>
          <a:p>
            <a:pPr lvl="1"/>
            <a:r>
              <a:rPr lang="en-US" altLang="zh-HK" dirty="0"/>
              <a:t>Inherited: </a:t>
            </a:r>
            <a:r>
              <a:rPr lang="en-US" altLang="zh-HK" dirty="0" err="1"/>
              <a:t>Haemophilia</a:t>
            </a:r>
            <a:endParaRPr lang="en-US" altLang="zh-HK" dirty="0"/>
          </a:p>
          <a:p>
            <a:pPr lvl="1"/>
            <a:r>
              <a:rPr lang="en-US" altLang="zh-HK" dirty="0"/>
              <a:t>Infective</a:t>
            </a:r>
          </a:p>
          <a:p>
            <a:pPr lvl="2"/>
            <a:r>
              <a:rPr lang="en-US" altLang="zh-HK" dirty="0"/>
              <a:t>Parasite: Malaria</a:t>
            </a:r>
          </a:p>
          <a:p>
            <a:pPr lvl="2"/>
            <a:r>
              <a:rPr lang="en-US" altLang="zh-HK" dirty="0"/>
              <a:t>Bacterial: Mycoplasma, Gonorrhea, Syphilis, Staphylococcus, Streptococcus</a:t>
            </a:r>
          </a:p>
          <a:p>
            <a:pPr lvl="2"/>
            <a:r>
              <a:rPr lang="en-US" altLang="zh-HK" dirty="0"/>
              <a:t>Virus: HIV……</a:t>
            </a:r>
          </a:p>
          <a:p>
            <a:pPr lvl="2"/>
            <a:endParaRPr lang="en-US" altLang="zh-HK" dirty="0"/>
          </a:p>
          <a:p>
            <a:pPr lvl="2"/>
            <a:endParaRPr lang="en-US" altLang="zh-HK" dirty="0"/>
          </a:p>
          <a:p>
            <a:pPr lvl="2"/>
            <a:endParaRPr lang="en-US" altLang="zh-HK" dirty="0"/>
          </a:p>
          <a:p>
            <a:pPr lvl="2"/>
            <a:endParaRPr lang="en-US" altLang="zh-HK" dirty="0"/>
          </a:p>
          <a:p>
            <a:endParaRPr lang="en-US" altLang="zh-HK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0D453B-F4AD-423E-9FF0-8940BCDB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93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2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Q2. Suggest 5 blood tests to narrow down your </a:t>
            </a:r>
            <a:r>
              <a:rPr lang="en-US" altLang="zh-HK" b="1" dirty="0" err="1">
                <a:ln w="6350">
                  <a:noFill/>
                </a:ln>
                <a:solidFill>
                  <a:schemeClr val="accent1"/>
                </a:solidFill>
              </a:rPr>
              <a:t>DDx</a:t>
            </a: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 (2.5 marks)</a:t>
            </a:r>
          </a:p>
          <a:p>
            <a:pPr lvl="1"/>
            <a:r>
              <a:rPr lang="en-US" altLang="zh-HK" dirty="0"/>
              <a:t>Blood x C/ST</a:t>
            </a:r>
          </a:p>
          <a:p>
            <a:pPr lvl="1"/>
            <a:r>
              <a:rPr lang="en-US" altLang="zh-HK" dirty="0"/>
              <a:t>Blood x Dengue</a:t>
            </a:r>
          </a:p>
          <a:p>
            <a:pPr lvl="1"/>
            <a:r>
              <a:rPr lang="en-US" altLang="zh-HK" dirty="0"/>
              <a:t>Blood x </a:t>
            </a:r>
            <a:r>
              <a:rPr lang="en-US" altLang="zh-HK" dirty="0" err="1"/>
              <a:t>Zika</a:t>
            </a:r>
            <a:endParaRPr lang="en-US" altLang="zh-HK" dirty="0"/>
          </a:p>
          <a:p>
            <a:pPr lvl="1"/>
            <a:r>
              <a:rPr lang="en-US" altLang="zh-HK" dirty="0"/>
              <a:t>Blood x Chikungunya</a:t>
            </a:r>
          </a:p>
          <a:p>
            <a:pPr lvl="1"/>
            <a:r>
              <a:rPr lang="en-US" altLang="zh-HK" dirty="0"/>
              <a:t>Blood x EIA syphilis</a:t>
            </a:r>
          </a:p>
          <a:p>
            <a:pPr lvl="1"/>
            <a:r>
              <a:rPr lang="en-US" altLang="zh-HK" dirty="0"/>
              <a:t>Blood x RF</a:t>
            </a:r>
          </a:p>
          <a:p>
            <a:pPr lvl="1"/>
            <a:r>
              <a:rPr lang="en-US" altLang="zh-HK" dirty="0"/>
              <a:t>Blood x autoimmune markers</a:t>
            </a:r>
          </a:p>
          <a:p>
            <a:pPr lvl="1"/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982678-84B9-4530-85B9-B2814473C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67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59F52E-D4B5-4D14-8C66-CEDE07C9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3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BEFB81-3038-4BC1-9683-5EAFCE2B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74958"/>
            <a:ext cx="10972800" cy="1997241"/>
          </a:xfrm>
        </p:spPr>
        <p:txBody>
          <a:bodyPr/>
          <a:lstStyle/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Q3. Name 4 countries in Asia where this infection has been reported </a:t>
            </a:r>
            <a:r>
              <a:rPr lang="en-US" altLang="zh-TW" b="1" dirty="0">
                <a:ln w="6350">
                  <a:noFill/>
                </a:ln>
                <a:solidFill>
                  <a:schemeClr val="accent1"/>
                </a:solidFill>
              </a:rPr>
              <a:t>(2 marks)</a:t>
            </a:r>
            <a:endParaRPr lang="en-US" altLang="zh-HK" dirty="0"/>
          </a:p>
          <a:p>
            <a:endParaRPr lang="en-GB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625BA96-F0CF-4B83-A038-E5A09781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12</a:t>
            </a:fld>
            <a:endParaRPr lang="zh-HK" altLang="en-US"/>
          </a:p>
        </p:txBody>
      </p:sp>
      <p:pic>
        <p:nvPicPr>
          <p:cNvPr id="7" name="內容版面配置區 5">
            <a:extLst>
              <a:ext uri="{FF2B5EF4-FFF2-40B4-BE49-F238E27FC236}">
                <a16:creationId xmlns:a16="http://schemas.microsoft.com/office/drawing/2014/main" id="{DDDA07E9-D518-4950-881C-40A8F4703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123" y="1064065"/>
            <a:ext cx="6209754" cy="31108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CE1EF45-FE19-444B-B33E-283C3D5B0B27}"/>
              </a:ext>
            </a:extLst>
          </p:cNvPr>
          <p:cNvSpPr/>
          <p:nvPr/>
        </p:nvSpPr>
        <p:spPr>
          <a:xfrm>
            <a:off x="3051281" y="2683042"/>
            <a:ext cx="4982998" cy="799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37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492" y="1550127"/>
            <a:ext cx="6217584" cy="4270106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236618"/>
            <a:ext cx="5996072" cy="486809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61211" y="6252754"/>
            <a:ext cx="235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Ref CDC website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7585165" y="1550126"/>
            <a:ext cx="1166949" cy="301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F84B94B-AD9E-42E4-9F02-46967023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83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64" y="566057"/>
            <a:ext cx="11590497" cy="554736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3CDD9B-8398-43A2-858B-46F9B39D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14</a:t>
            </a:fld>
            <a:endParaRPr lang="zh-HK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9CA07F-5B4E-4DB8-B6F6-97A1A0410B4D}"/>
              </a:ext>
            </a:extLst>
          </p:cNvPr>
          <p:cNvSpPr/>
          <p:nvPr/>
        </p:nvSpPr>
        <p:spPr>
          <a:xfrm>
            <a:off x="8473857" y="6315473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https://wwwnc.cdc.gov/travel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68" y="495753"/>
            <a:ext cx="11791384" cy="5690212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02A3F2-ADDE-41C7-85A9-E8E877C2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96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4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255" y="1358821"/>
            <a:ext cx="7364449" cy="4351338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en-US" altLang="zh-TW" sz="2200" b="1" dirty="0">
                <a:ln w="6350">
                  <a:noFill/>
                </a:ln>
                <a:solidFill>
                  <a:schemeClr val="accent1"/>
                </a:solidFill>
              </a:rPr>
              <a:t>Q4a. </a:t>
            </a:r>
            <a:r>
              <a:rPr lang="en-US" altLang="zh-HK" sz="2200" b="1" dirty="0">
                <a:ln w="6350">
                  <a:noFill/>
                </a:ln>
                <a:solidFill>
                  <a:schemeClr val="accent1"/>
                </a:solidFill>
              </a:rPr>
              <a:t>Name 2 </a:t>
            </a:r>
            <a:r>
              <a:rPr lang="en-US" altLang="zh-HK" sz="2200" b="1" u="sng" dirty="0">
                <a:ln w="6350">
                  <a:noFill/>
                </a:ln>
                <a:solidFill>
                  <a:schemeClr val="accent1"/>
                </a:solidFill>
              </a:rPr>
              <a:t>acute severe</a:t>
            </a:r>
            <a:r>
              <a:rPr lang="en-US" altLang="zh-HK" sz="2200" b="1" dirty="0">
                <a:ln w="6350">
                  <a:noFill/>
                </a:ln>
                <a:solidFill>
                  <a:schemeClr val="accent1"/>
                </a:solidFill>
              </a:rPr>
              <a:t> complications (1 mark) </a:t>
            </a:r>
            <a:endParaRPr lang="en-US" altLang="zh-HK" sz="2200" dirty="0"/>
          </a:p>
          <a:p>
            <a:pPr lvl="1"/>
            <a:r>
              <a:rPr lang="en-US" altLang="zh-HK" dirty="0"/>
              <a:t>CNS: Meningoencephalitis, GBS</a:t>
            </a:r>
          </a:p>
          <a:p>
            <a:pPr lvl="1"/>
            <a:r>
              <a:rPr lang="en-US" altLang="zh-HK" dirty="0"/>
              <a:t>Abd: Acute hepatitis, AKI</a:t>
            </a:r>
          </a:p>
          <a:p>
            <a:pPr marL="64008" indent="0">
              <a:buNone/>
            </a:pPr>
            <a:r>
              <a:rPr lang="en-US" altLang="zh-HK" sz="2200" b="1" dirty="0">
                <a:ln w="6350">
                  <a:noFill/>
                </a:ln>
                <a:solidFill>
                  <a:schemeClr val="accent1"/>
                </a:solidFill>
              </a:rPr>
              <a:t>Q4b. Name 1 </a:t>
            </a:r>
            <a:r>
              <a:rPr lang="en-US" altLang="zh-HK" sz="2200" b="1" u="sng" dirty="0">
                <a:ln w="6350">
                  <a:noFill/>
                </a:ln>
                <a:solidFill>
                  <a:schemeClr val="accent1"/>
                </a:solidFill>
              </a:rPr>
              <a:t>chronic</a:t>
            </a:r>
            <a:r>
              <a:rPr lang="en-US" altLang="zh-HK" sz="2200" b="1" dirty="0">
                <a:ln w="6350">
                  <a:noFill/>
                </a:ln>
                <a:solidFill>
                  <a:schemeClr val="accent1"/>
                </a:solidFill>
              </a:rPr>
              <a:t> complication (1 mark) and 1 treatment option (0.5 marks)</a:t>
            </a:r>
          </a:p>
          <a:p>
            <a:pPr lvl="1"/>
            <a:r>
              <a:rPr lang="en-US" altLang="zh-HK" dirty="0"/>
              <a:t>Chronic arthritis and arthralgia</a:t>
            </a:r>
          </a:p>
          <a:p>
            <a:pPr lvl="1"/>
            <a:r>
              <a:rPr lang="en-US" altLang="zh-HK" dirty="0"/>
              <a:t>Disease-modifying antirheumatic drug (DMARD)</a:t>
            </a:r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84" y="600902"/>
            <a:ext cx="3624353" cy="31991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13695" y="2959531"/>
            <a:ext cx="283120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700" dirty="0">
                <a:solidFill>
                  <a:schemeClr val="bg2"/>
                </a:solidFill>
              </a:rPr>
              <a:t>Rev. Soc. Bras. Med. Trop. vol.50 no.3 Uberaba May/June 2017</a:t>
            </a:r>
            <a:endParaRPr lang="zh-HK" altLang="en-US" sz="700" dirty="0">
              <a:solidFill>
                <a:schemeClr val="bg2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236" y="3926007"/>
            <a:ext cx="4165601" cy="2758797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BACEC3-C6F0-46F3-803D-8E67A261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50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5</a:t>
            </a:r>
            <a:endParaRPr lang="zh-HK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HK" sz="2400" b="1" dirty="0">
                <a:ln w="6350">
                  <a:noFill/>
                </a:ln>
                <a:solidFill>
                  <a:schemeClr val="accent1"/>
                </a:solidFill>
              </a:rPr>
              <a:t>Q5. Name 2 clinical presentations more commonly seen in Chikungunya vs other mosquitoes borne infection (1 mark)</a:t>
            </a:r>
          </a:p>
          <a:p>
            <a:r>
              <a:rPr lang="en-US" altLang="zh-HK" sz="2400" dirty="0"/>
              <a:t>Myalgia/arthralgia</a:t>
            </a:r>
          </a:p>
          <a:p>
            <a:r>
              <a:rPr lang="en-US" altLang="zh-HK" sz="2400" dirty="0"/>
              <a:t>Hepatomegaly</a:t>
            </a:r>
            <a:endParaRPr lang="zh-HK" altLang="en-US" sz="2400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4452" y="1825625"/>
            <a:ext cx="5616404" cy="35801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4" y="5738949"/>
            <a:ext cx="3820455" cy="438014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21625C-3700-4706-A07D-29EFCA54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17</a:t>
            </a:fld>
            <a:endParaRPr lang="zh-HK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F439081-F915-495C-9B5D-3B9FEF6DD63F}"/>
              </a:ext>
            </a:extLst>
          </p:cNvPr>
          <p:cNvGrpSpPr/>
          <p:nvPr/>
        </p:nvGrpSpPr>
        <p:grpSpPr>
          <a:xfrm>
            <a:off x="6224452" y="3269974"/>
            <a:ext cx="5616404" cy="1831974"/>
            <a:chOff x="6224452" y="3269974"/>
            <a:chExt cx="5616404" cy="183197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F304E98-111C-4C08-89C8-770F2C6A950F}"/>
                </a:ext>
              </a:extLst>
            </p:cNvPr>
            <p:cNvSpPr/>
            <p:nvPr/>
          </p:nvSpPr>
          <p:spPr>
            <a:xfrm>
              <a:off x="6224452" y="3269974"/>
              <a:ext cx="5616404" cy="2584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70DD14-EAE0-46CD-92CA-3130997EA3D1}"/>
                </a:ext>
              </a:extLst>
            </p:cNvPr>
            <p:cNvSpPr/>
            <p:nvPr/>
          </p:nvSpPr>
          <p:spPr>
            <a:xfrm>
              <a:off x="6224452" y="4843531"/>
              <a:ext cx="5616404" cy="2584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779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>
            <a:extLst>
              <a:ext uri="{FF2B5EF4-FFF2-40B4-BE49-F238E27FC236}">
                <a16:creationId xmlns:a16="http://schemas.microsoft.com/office/drawing/2014/main" id="{BAD8D854-FCD4-419F-9F2B-D14CA43A0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CASE 3</a:t>
            </a:r>
            <a:endParaRPr lang="zh-TW" altLang="en-US" b="1" dirty="0"/>
          </a:p>
        </p:txBody>
      </p:sp>
      <p:sp>
        <p:nvSpPr>
          <p:cNvPr id="3075" name="內容版面配置區 2">
            <a:extLst>
              <a:ext uri="{FF2B5EF4-FFF2-40B4-BE49-F238E27FC236}">
                <a16:creationId xmlns:a16="http://schemas.microsoft.com/office/drawing/2014/main" id="{7D876243-702B-4396-8CBB-FB0215BD1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81074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altLang="zh-TW" sz="4500"/>
              <a:t>M/53</a:t>
            </a:r>
          </a:p>
          <a:p>
            <a:pPr>
              <a:defRPr/>
            </a:pPr>
            <a:r>
              <a:rPr lang="en-US" altLang="zh-TW" sz="4500"/>
              <a:t>PMHx:</a:t>
            </a:r>
          </a:p>
          <a:p>
            <a:pPr lvl="1">
              <a:defRPr/>
            </a:pPr>
            <a:r>
              <a:rPr lang="en-US" altLang="zh-TW" sz="4500"/>
              <a:t>Alcoholic liver cirrhosis (Child-Pugh B)</a:t>
            </a:r>
          </a:p>
          <a:p>
            <a:pPr lvl="1">
              <a:defRPr/>
            </a:pPr>
            <a:r>
              <a:rPr lang="en-US" altLang="zh-TW" sz="4500"/>
              <a:t>Recent ultrasound showed hepatosplenomegaly with </a:t>
            </a:r>
          </a:p>
          <a:p>
            <a:pPr marL="537210" lvl="1" indent="0">
              <a:buNone/>
              <a:defRPr/>
            </a:pPr>
            <a:r>
              <a:rPr lang="en-US" altLang="zh-TW" sz="4500"/>
              <a:t>	fatty infiltrate and cirrhotic change</a:t>
            </a:r>
          </a:p>
          <a:p>
            <a:pPr lvl="1">
              <a:defRPr/>
            </a:pPr>
            <a:r>
              <a:rPr lang="en-US" altLang="zh-TW" sz="4500"/>
              <a:t>Rheumatoid arthritis (inactive) on prednisolone 5mg daily</a:t>
            </a:r>
          </a:p>
          <a:p>
            <a:pPr lvl="1">
              <a:defRPr/>
            </a:pPr>
            <a:r>
              <a:rPr lang="en-US" altLang="zh-TW" sz="4500"/>
              <a:t>Other usual medications: aldactone and thiamine </a:t>
            </a:r>
          </a:p>
          <a:p>
            <a:pPr>
              <a:defRPr/>
            </a:pPr>
            <a:r>
              <a:rPr lang="en-US" altLang="zh-TW" sz="4500"/>
              <a:t>Attended AED  for right leg swelling &amp; pain x 3/7 </a:t>
            </a:r>
          </a:p>
          <a:p>
            <a:pPr>
              <a:defRPr/>
            </a:pPr>
            <a:r>
              <a:rPr lang="en-US" altLang="zh-TW" sz="4500"/>
              <a:t>Low grade fever+</a:t>
            </a:r>
          </a:p>
          <a:p>
            <a:pPr marL="0" indent="0">
              <a:buNone/>
              <a:defRPr/>
            </a:pPr>
            <a:endParaRPr lang="en-US" altLang="zh-TW" sz="1800"/>
          </a:p>
          <a:p>
            <a:pPr>
              <a:defRPr/>
            </a:pPr>
            <a:endParaRPr lang="en-US" altLang="zh-TW" sz="1800"/>
          </a:p>
          <a:p>
            <a:pPr lvl="1">
              <a:buFont typeface="Arial" panose="020B0604020202020204" pitchFamily="34" charset="0"/>
              <a:buNone/>
              <a:defRPr/>
            </a:pPr>
            <a:r>
              <a:rPr lang="en-US" altLang="zh-TW" sz="1800"/>
              <a:t> </a:t>
            </a:r>
            <a:endParaRPr lang="zh-TW" altLang="en-US" sz="1800" dirty="0"/>
          </a:p>
        </p:txBody>
      </p:sp>
      <p:sp>
        <p:nvSpPr>
          <p:cNvPr id="3076" name="投影片編號版面配置區 3">
            <a:extLst>
              <a:ext uri="{FF2B5EF4-FFF2-40B4-BE49-F238E27FC236}">
                <a16:creationId xmlns:a16="http://schemas.microsoft.com/office/drawing/2014/main" id="{0236A039-E1A3-4B3F-ADD6-E7C0AB94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26EFA8-A744-4FA4-A46E-8B1A2A0B7D05}" type="slidenum">
              <a:rPr lang="zh-TW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077" name="Picture 2">
            <a:extLst>
              <a:ext uri="{FF2B5EF4-FFF2-40B4-BE49-F238E27FC236}">
                <a16:creationId xmlns:a16="http://schemas.microsoft.com/office/drawing/2014/main" id="{F6F5A995-63B7-47AC-B29E-7DBABB1CF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208" y="1600200"/>
            <a:ext cx="3391150" cy="478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5FBD4C3-B8AE-4567-B2D1-A7B26AE3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 of </a:t>
            </a:r>
            <a:r>
              <a:rPr lang="en-US" altLang="zh-TW" dirty="0"/>
              <a:t>R</a:t>
            </a:r>
            <a:r>
              <a:rPr lang="en-GB" altLang="zh-TW" dirty="0" err="1"/>
              <a:t>ight</a:t>
            </a:r>
            <a:r>
              <a:rPr lang="zh-TW" altLang="en-US" dirty="0"/>
              <a:t> </a:t>
            </a:r>
            <a:r>
              <a:rPr lang="en-GB" altLang="zh-TW" dirty="0"/>
              <a:t>Leg</a:t>
            </a:r>
            <a:r>
              <a:rPr lang="zh-TW" altLang="en-US" dirty="0"/>
              <a:t> </a:t>
            </a:r>
            <a:endParaRPr lang="en-GB" dirty="0"/>
          </a:p>
        </p:txBody>
      </p:sp>
      <p:pic>
        <p:nvPicPr>
          <p:cNvPr id="5122" name="內容版面配置區 5" descr="leg.jpg">
            <a:extLst>
              <a:ext uri="{FF2B5EF4-FFF2-40B4-BE49-F238E27FC236}">
                <a16:creationId xmlns:a16="http://schemas.microsoft.com/office/drawing/2014/main" id="{03E1316F-F432-4B01-A398-60316A497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04" y="1236892"/>
            <a:ext cx="4109188" cy="5072587"/>
          </a:xfrm>
        </p:spPr>
      </p:pic>
      <p:sp>
        <p:nvSpPr>
          <p:cNvPr id="5124" name="投影片編號版面配置區 4">
            <a:extLst>
              <a:ext uri="{FF2B5EF4-FFF2-40B4-BE49-F238E27FC236}">
                <a16:creationId xmlns:a16="http://schemas.microsoft.com/office/drawing/2014/main" id="{CEC4DE2B-991C-42E0-9F9C-312F993A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A9C90B-9DC2-4D2D-8DEE-AB68B6AD5FE9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123" name="內容版面配置區 6" descr="leg 2.jpg">
            <a:extLst>
              <a:ext uri="{FF2B5EF4-FFF2-40B4-BE49-F238E27FC236}">
                <a16:creationId xmlns:a16="http://schemas.microsoft.com/office/drawing/2014/main" id="{D5BE6C51-5DA0-4080-9FC9-8E3951374A1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6061" y="1212829"/>
            <a:ext cx="4161272" cy="5072587"/>
          </a:xfrm>
        </p:spPr>
      </p:pic>
      <p:sp>
        <p:nvSpPr>
          <p:cNvPr id="5125" name="文字方塊 7">
            <a:extLst>
              <a:ext uri="{FF2B5EF4-FFF2-40B4-BE49-F238E27FC236}">
                <a16:creationId xmlns:a16="http://schemas.microsoft.com/office/drawing/2014/main" id="{8B118DA6-EC3B-46D0-BFA3-C74848987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6237288"/>
            <a:ext cx="532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panose="020B0604020202020204" pitchFamily="34" charset="0"/>
              </a:rPr>
              <a:t>X-ray of right leg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9" name="文字方塊 7">
            <a:extLst>
              <a:ext uri="{FF2B5EF4-FFF2-40B4-BE49-F238E27FC236}">
                <a16:creationId xmlns:a16="http://schemas.microsoft.com/office/drawing/2014/main" id="{61573BD0-8972-4469-9499-0EEE5D4B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024" y="6357607"/>
            <a:ext cx="5327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Arial" panose="020B0604020202020204" pitchFamily="34" charset="0"/>
              </a:rPr>
              <a:t>X-ray of right leg showed no gas. </a:t>
            </a:r>
            <a:endParaRPr lang="zh-TW" altLang="en-US" sz="24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1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7937" y="1520985"/>
            <a:ext cx="787037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HK" sz="2400" dirty="0"/>
              <a:t>59/M</a:t>
            </a:r>
          </a:p>
          <a:p>
            <a:r>
              <a:rPr lang="en-US" altLang="zh-HK" sz="2400" dirty="0"/>
              <a:t>Known HT</a:t>
            </a:r>
          </a:p>
          <a:p>
            <a:r>
              <a:rPr lang="en-US" altLang="zh-HK" sz="2400" dirty="0"/>
              <a:t>Presented with non exertional precordial chest pain x  1hr</a:t>
            </a:r>
          </a:p>
          <a:p>
            <a:r>
              <a:rPr lang="en-US" altLang="zh-HK" sz="2400" dirty="0"/>
              <a:t>In Triage</a:t>
            </a:r>
          </a:p>
          <a:p>
            <a:pPr lvl="1"/>
            <a:r>
              <a:rPr lang="en-US" altLang="zh-HK" sz="2000" dirty="0"/>
              <a:t>BP 190/110 (L arm) P104 bpm</a:t>
            </a:r>
          </a:p>
          <a:p>
            <a:pPr lvl="1"/>
            <a:r>
              <a:rPr lang="en-US" altLang="zh-HK" sz="2000" dirty="0"/>
              <a:t>BP 181/104 (R arm) P106 bpm</a:t>
            </a:r>
          </a:p>
          <a:p>
            <a:pPr lvl="1"/>
            <a:r>
              <a:rPr lang="en-US" altLang="zh-HK" sz="2000" dirty="0"/>
              <a:t>SpO2 98% (RA)</a:t>
            </a:r>
          </a:p>
          <a:p>
            <a:pPr lvl="1"/>
            <a:r>
              <a:rPr lang="en-US" altLang="zh-HK" sz="2000" dirty="0"/>
              <a:t>Full GCS</a:t>
            </a:r>
          </a:p>
          <a:p>
            <a:pPr lvl="1"/>
            <a:r>
              <a:rPr lang="en-US" altLang="zh-HK" sz="2000" dirty="0"/>
              <a:t>ECG sinus tachycardia with no acute </a:t>
            </a:r>
            <a:r>
              <a:rPr lang="en-US" altLang="zh-HK" sz="2000" dirty="0" err="1"/>
              <a:t>ischaemic</a:t>
            </a:r>
            <a:r>
              <a:rPr lang="en-US" altLang="zh-HK" sz="2000" dirty="0"/>
              <a:t> changes</a:t>
            </a:r>
            <a:endParaRPr lang="zh-HK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545" y="1843203"/>
            <a:ext cx="3372615" cy="2480309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5B1AAC8-30AC-4177-8723-F9F8D3C8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51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B6CFDE-82DF-430A-A46A-070217E7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1 </a:t>
            </a:r>
          </a:p>
        </p:txBody>
      </p:sp>
      <p:sp>
        <p:nvSpPr>
          <p:cNvPr id="9219" name="內容版面配置區 2">
            <a:extLst>
              <a:ext uri="{FF2B5EF4-FFF2-40B4-BE49-F238E27FC236}">
                <a16:creationId xmlns:a16="http://schemas.microsoft.com/office/drawing/2014/main" id="{3861CF30-6F8F-47F4-A833-661E71D67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HK" sz="24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Q1. What clinical predictive score can be used to differentiate simple cellulitis from necrotizing fasciitis? (1 mark)</a:t>
            </a:r>
          </a:p>
          <a:p>
            <a:pPr marL="342900" indent="-342900"/>
            <a:endParaRPr lang="en-US" altLang="zh-HK" sz="2400" dirty="0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5921B5FE-F41A-4B3A-B88F-34B46616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06AB1B-D288-47C6-AE9D-3B7639F302A9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17AD5EFF-580E-4645-8CB3-395AB037FF9C}"/>
              </a:ext>
            </a:extLst>
          </p:cNvPr>
          <p:cNvSpPr txBox="1">
            <a:spLocks/>
          </p:cNvSpPr>
          <p:nvPr/>
        </p:nvSpPr>
        <p:spPr>
          <a:xfrm>
            <a:off x="609600" y="2516520"/>
            <a:ext cx="5384800" cy="4525963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zh-HK" sz="2200" dirty="0"/>
              <a:t>Laboratory Risk Indicator for </a:t>
            </a:r>
            <a:r>
              <a:rPr lang="en-US" altLang="zh-HK" sz="2200" dirty="0" err="1"/>
              <a:t>Necrotizng</a:t>
            </a:r>
            <a:r>
              <a:rPr lang="en-US" altLang="zh-HK" sz="2200" dirty="0"/>
              <a:t> Fasciitis (LRINEC score)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HK" sz="2200" dirty="0"/>
              <a:t>Based on laboratory indictors including WCC, Hb, Na, glucose, creatinine and C-reactive protein  </a:t>
            </a:r>
          </a:p>
          <a:p>
            <a:pPr marL="457200" lvl="1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zh-HK" sz="2200" dirty="0" err="1"/>
              <a:t>Crit</a:t>
            </a:r>
            <a:r>
              <a:rPr lang="en-US" altLang="zh-HK" sz="2200" dirty="0"/>
              <a:t> Care Med. 2004;32(7):1535-41.</a:t>
            </a:r>
            <a:endParaRPr lang="zh-HK" altLang="en-US" sz="2200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B058B52-4616-4600-8578-75F84D015510}"/>
              </a:ext>
            </a:extLst>
          </p:cNvPr>
          <p:cNvGrpSpPr/>
          <p:nvPr/>
        </p:nvGrpSpPr>
        <p:grpSpPr>
          <a:xfrm>
            <a:off x="7112000" y="2090093"/>
            <a:ext cx="7948863" cy="4517606"/>
            <a:chOff x="7112000" y="2090093"/>
            <a:chExt cx="7948863" cy="4517606"/>
          </a:xfrm>
        </p:grpSpPr>
        <p:pic>
          <p:nvPicPr>
            <p:cNvPr id="10" name="圖片 4">
              <a:extLst>
                <a:ext uri="{FF2B5EF4-FFF2-40B4-BE49-F238E27FC236}">
                  <a16:creationId xmlns:a16="http://schemas.microsoft.com/office/drawing/2014/main" id="{6417492D-8A38-43BC-B0C6-5BFD150D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3" t="8160" r="41727" b="29941"/>
            <a:stretch>
              <a:fillRect/>
            </a:stretch>
          </p:blipFill>
          <p:spPr bwMode="auto">
            <a:xfrm>
              <a:off x="7112000" y="2090093"/>
              <a:ext cx="4749923" cy="42406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D58CDFC-D047-4F5C-931E-AB5CAA9EBF2E}"/>
                </a:ext>
              </a:extLst>
            </p:cNvPr>
            <p:cNvSpPr/>
            <p:nvPr/>
          </p:nvSpPr>
          <p:spPr>
            <a:xfrm>
              <a:off x="7112000" y="6330700"/>
              <a:ext cx="79488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>
                  <a:hlinkClick r:id="rId3"/>
                </a:rPr>
                <a:t>https://www.mdcalc.com/lrinec-score-necrotizing-soft-tissue-infection</a:t>
              </a:r>
              <a:endParaRPr lang="en-GB" sz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>
            <a:extLst>
              <a:ext uri="{FF2B5EF4-FFF2-40B4-BE49-F238E27FC236}">
                <a16:creationId xmlns:a16="http://schemas.microsoft.com/office/drawing/2014/main" id="{CFFB135A-DFA4-437E-AB3C-300C60EA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2 </a:t>
            </a:r>
            <a:endParaRPr lang="zh-HK" altLang="en-US" dirty="0"/>
          </a:p>
        </p:txBody>
      </p:sp>
      <p:sp>
        <p:nvSpPr>
          <p:cNvPr id="11267" name="內容版面配置區 2">
            <a:extLst>
              <a:ext uri="{FF2B5EF4-FFF2-40B4-BE49-F238E27FC236}">
                <a16:creationId xmlns:a16="http://schemas.microsoft.com/office/drawing/2014/main" id="{AB7E7176-DD36-47BF-8AC3-799C83209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HK" sz="2400" dirty="0"/>
              <a:t>Patient developed septic shock in AED. </a:t>
            </a:r>
          </a:p>
          <a:p>
            <a:pPr marL="0" indent="0">
              <a:buNone/>
            </a:pPr>
            <a:r>
              <a:rPr lang="en-US" altLang="zh-HK" sz="24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Q2. What are the elements in the Hour-1 Bundle recommended by the Surviving Sepsis Campaign?( 2.5 marks)</a:t>
            </a:r>
          </a:p>
        </p:txBody>
      </p:sp>
      <p:sp>
        <p:nvSpPr>
          <p:cNvPr id="11268" name="投影片編號版面配置區 3">
            <a:extLst>
              <a:ext uri="{FF2B5EF4-FFF2-40B4-BE49-F238E27FC236}">
                <a16:creationId xmlns:a16="http://schemas.microsoft.com/office/drawing/2014/main" id="{0A245ED5-3640-47EC-A393-81004AA5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54FB3B-CAA5-4FDB-90D3-F8D786D49568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>
              <a:ext uri="{FF2B5EF4-FFF2-40B4-BE49-F238E27FC236}">
                <a16:creationId xmlns:a16="http://schemas.microsoft.com/office/drawing/2014/main" id="{5930769C-0FF2-4075-AE24-D00747FB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2D83C3-781F-41EE-A51A-6261D70E8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HK" sz="2000" dirty="0"/>
              <a:t>Measure lactate level, Remeasure lactate if the initial lactate level is </a:t>
            </a:r>
            <a:r>
              <a:rPr lang="en-US" altLang="zh-HK" sz="2000" dirty="0" err="1"/>
              <a:t>levated</a:t>
            </a:r>
            <a:r>
              <a:rPr lang="en-US" altLang="zh-HK" sz="2000" dirty="0"/>
              <a:t> (&gt;2mmol/L)</a:t>
            </a:r>
          </a:p>
          <a:p>
            <a:pPr>
              <a:defRPr/>
            </a:pPr>
            <a:r>
              <a:rPr lang="en-US" altLang="zh-HK" sz="2000" dirty="0"/>
              <a:t>Obtain blood cultures before administering antibiotics</a:t>
            </a:r>
          </a:p>
          <a:p>
            <a:pPr>
              <a:defRPr/>
            </a:pPr>
            <a:r>
              <a:rPr lang="en-US" altLang="zh-HK" sz="2000" dirty="0"/>
              <a:t>Administer broad-spectrum antibiotics </a:t>
            </a:r>
          </a:p>
          <a:p>
            <a:pPr lvl="1">
              <a:defRPr/>
            </a:pPr>
            <a:r>
              <a:rPr lang="en-US" altLang="zh-HK" sz="2000" dirty="0"/>
              <a:t>Augmentin plus Quinolone in this case </a:t>
            </a:r>
          </a:p>
          <a:p>
            <a:pPr>
              <a:defRPr/>
            </a:pPr>
            <a:r>
              <a:rPr lang="en-US" altLang="zh-HK" sz="2000" dirty="0"/>
              <a:t>Begin rapid administration of 30ml/kg crystalloid for hypotension or lactate &gt;=4mmol/L</a:t>
            </a:r>
          </a:p>
          <a:p>
            <a:pPr>
              <a:defRPr/>
            </a:pPr>
            <a:r>
              <a:rPr lang="en-US" altLang="zh-HK" sz="2000" dirty="0"/>
              <a:t>Apply vasopressor if hypotensive during or after fluid resuscitation to maintain a mean arterial pressure &gt;=65mmHg</a:t>
            </a:r>
            <a:endParaRPr lang="zh-HK" altLang="en-US" sz="2000" dirty="0"/>
          </a:p>
        </p:txBody>
      </p:sp>
      <p:sp>
        <p:nvSpPr>
          <p:cNvPr id="12292" name="投影片編號版面配置區 3">
            <a:extLst>
              <a:ext uri="{FF2B5EF4-FFF2-40B4-BE49-F238E27FC236}">
                <a16:creationId xmlns:a16="http://schemas.microsoft.com/office/drawing/2014/main" id="{1630DB25-937A-483D-9C80-9A3882F3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B27464-AA29-4A23-9D26-8D6E0F025176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>
            <a:extLst>
              <a:ext uri="{FF2B5EF4-FFF2-40B4-BE49-F238E27FC236}">
                <a16:creationId xmlns:a16="http://schemas.microsoft.com/office/drawing/2014/main" id="{A3DEB8A8-D5AD-42B7-A114-79A363B1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3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904F97-E9C5-4DC7-9D20-8463A726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4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Q3. If toxic shock syndrome is suspected, what are the possible treatments apart from surgery? (1 mark)</a:t>
            </a:r>
          </a:p>
          <a:p>
            <a:pPr>
              <a:defRPr/>
            </a:pPr>
            <a:r>
              <a:rPr lang="en-US" altLang="zh-HK" sz="1800" dirty="0"/>
              <a:t>Combination of Clindamycin and IVIG   (Clin Infect Disc 2018;67(9):1434 -36) </a:t>
            </a:r>
          </a:p>
          <a:p>
            <a:pPr>
              <a:defRPr/>
            </a:pPr>
            <a:r>
              <a:rPr lang="en-US" altLang="zh-HK" sz="1800" dirty="0"/>
              <a:t>Alternative agent: Linezolid </a:t>
            </a:r>
          </a:p>
          <a:p>
            <a:pPr marL="0" indent="0">
              <a:buNone/>
              <a:defRPr/>
            </a:pPr>
            <a:endParaRPr lang="en-US" altLang="zh-HK" sz="1800" dirty="0"/>
          </a:p>
          <a:p>
            <a:pPr marL="0" indent="0">
              <a:buNone/>
              <a:defRPr/>
            </a:pPr>
            <a:r>
              <a:rPr lang="en-US" altLang="zh-HK" sz="1800" dirty="0">
                <a:solidFill>
                  <a:schemeClr val="accent2"/>
                </a:solidFill>
              </a:rPr>
              <a:t>**For patients with NF complicated with Streptococcal Toxic Shock Syndrome **</a:t>
            </a:r>
            <a:endParaRPr lang="zh-HK" altLang="en-US" sz="1800" dirty="0">
              <a:solidFill>
                <a:schemeClr val="accent2"/>
              </a:solidFill>
            </a:endParaRPr>
          </a:p>
        </p:txBody>
      </p:sp>
      <p:sp>
        <p:nvSpPr>
          <p:cNvPr id="14340" name="投影片編號版面配置區 3">
            <a:extLst>
              <a:ext uri="{FF2B5EF4-FFF2-40B4-BE49-F238E27FC236}">
                <a16:creationId xmlns:a16="http://schemas.microsoft.com/office/drawing/2014/main" id="{66C4D9C2-3CBC-4769-A027-5372F42E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57AB3B-1D5E-41E5-B62C-549B906E6C88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>
            <a:extLst>
              <a:ext uri="{FF2B5EF4-FFF2-40B4-BE49-F238E27FC236}">
                <a16:creationId xmlns:a16="http://schemas.microsoft.com/office/drawing/2014/main" id="{53428B15-4560-4516-9B14-E9D72306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Progress</a:t>
            </a:r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7171" name="內容版面配置區 2">
            <a:extLst>
              <a:ext uri="{FF2B5EF4-FFF2-40B4-BE49-F238E27FC236}">
                <a16:creationId xmlns:a16="http://schemas.microsoft.com/office/drawing/2014/main" id="{AFF1E975-7428-4984-9EBF-0827C82E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150768" cy="457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2400" dirty="0"/>
              <a:t>BP supported by Dopamine infusion</a:t>
            </a:r>
          </a:p>
          <a:p>
            <a:pPr>
              <a:defRPr/>
            </a:pPr>
            <a:r>
              <a:rPr lang="en-US" altLang="zh-TW" sz="2400" dirty="0"/>
              <a:t>Blood culture taken and given IV Augmentin in AED</a:t>
            </a:r>
          </a:p>
          <a:p>
            <a:pPr>
              <a:defRPr/>
            </a:pPr>
            <a:r>
              <a:rPr lang="en-US" altLang="zh-TW" sz="2400" dirty="0"/>
              <a:t>Admitted to Orthopedic ward </a:t>
            </a:r>
          </a:p>
          <a:p>
            <a:pPr>
              <a:defRPr/>
            </a:pPr>
            <a:r>
              <a:rPr lang="en-US" altLang="zh-TW" sz="2400" dirty="0"/>
              <a:t>Noticed increasing swelling and erythema over right lower limb progressing to lateral thigh </a:t>
            </a:r>
          </a:p>
          <a:p>
            <a:pPr>
              <a:defRPr/>
            </a:pPr>
            <a:r>
              <a:rPr lang="en-US" altLang="zh-TW" sz="2400" dirty="0"/>
              <a:t>Needle aspiration of right foot dorsum and medial malleolus by Orthopedic surgeon on admission, revealed no frank pus</a:t>
            </a:r>
          </a:p>
          <a:p>
            <a:pPr marL="0" indent="0">
              <a:buNone/>
              <a:defRPr/>
            </a:pPr>
            <a:endParaRPr lang="en-US" altLang="zh-TW" sz="2000" dirty="0"/>
          </a:p>
          <a:p>
            <a:pPr>
              <a:defRPr/>
            </a:pPr>
            <a:endParaRPr lang="zh-TW" altLang="en-US" dirty="0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55C538DC-C791-4C2E-BF6C-315882FB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F4652E-5FA0-40E3-B9E9-99C619A6CE75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5873A551-169D-4E6B-B73A-F591E3AD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842" y="1471814"/>
            <a:ext cx="3589253" cy="514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>
            <a:extLst>
              <a:ext uri="{FF2B5EF4-FFF2-40B4-BE49-F238E27FC236}">
                <a16:creationId xmlns:a16="http://schemas.microsoft.com/office/drawing/2014/main" id="{0EBC6005-3A2B-4E10-8CB4-7A3F9FD1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Progress</a:t>
            </a:r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17411" name="內容版面配置區 2">
            <a:extLst>
              <a:ext uri="{FF2B5EF4-FFF2-40B4-BE49-F238E27FC236}">
                <a16:creationId xmlns:a16="http://schemas.microsoft.com/office/drawing/2014/main" id="{E7ED82F9-72B2-401A-8253-933C19C5B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057274" cy="4572000"/>
          </a:xfrm>
        </p:spPr>
        <p:txBody>
          <a:bodyPr/>
          <a:lstStyle/>
          <a:p>
            <a:r>
              <a:rPr lang="en-US" altLang="zh-TW" sz="2400" dirty="0"/>
              <a:t>Emergency operation done </a:t>
            </a:r>
            <a:endParaRPr lang="en-US" altLang="zh-TW" sz="2400" dirty="0">
              <a:solidFill>
                <a:srgbClr val="0070C0"/>
              </a:solidFill>
            </a:endParaRPr>
          </a:p>
          <a:p>
            <a:r>
              <a:rPr lang="en-US" altLang="zh-TW" sz="2400" dirty="0"/>
              <a:t>Post-op transferred to ICU</a:t>
            </a:r>
          </a:p>
          <a:p>
            <a:r>
              <a:rPr lang="en-US" altLang="zh-TW" sz="24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Needle aspirate and blood culture showed a </a:t>
            </a:r>
            <a:r>
              <a:rPr lang="en-US" altLang="zh-HK" sz="2400" b="1" u="sng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non-Vibrio vulnificus species</a:t>
            </a:r>
            <a:endParaRPr lang="en-US" altLang="zh-TW" sz="2400" b="1" u="sng" dirty="0">
              <a:ln w="6350">
                <a:noFill/>
              </a:ln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en-US" altLang="zh-TW" sz="2400" dirty="0"/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:a16="http://schemas.microsoft.com/office/drawing/2014/main" id="{399736BA-BEF8-4060-9EDB-8E998E51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C44CB9-F931-4124-BD96-BB774806C826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7413" name="Picture 2">
            <a:extLst>
              <a:ext uri="{FF2B5EF4-FFF2-40B4-BE49-F238E27FC236}">
                <a16:creationId xmlns:a16="http://schemas.microsoft.com/office/drawing/2014/main" id="{52761C4B-0DDC-4F7B-BF40-1EC710A8E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47" y="474947"/>
            <a:ext cx="5915526" cy="628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BCA048E-D265-453C-B38D-F643D9E68DB1}"/>
              </a:ext>
            </a:extLst>
          </p:cNvPr>
          <p:cNvSpPr/>
          <p:nvPr/>
        </p:nvSpPr>
        <p:spPr>
          <a:xfrm>
            <a:off x="5723314" y="3216610"/>
            <a:ext cx="3143959" cy="1006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>
            <a:extLst>
              <a:ext uri="{FF2B5EF4-FFF2-40B4-BE49-F238E27FC236}">
                <a16:creationId xmlns:a16="http://schemas.microsoft.com/office/drawing/2014/main" id="{6FC04D93-4B1B-4169-A7A6-6B0FB10C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4 &amp; 5</a:t>
            </a:r>
            <a:endParaRPr lang="zh-HK" altLang="en-US" dirty="0"/>
          </a:p>
        </p:txBody>
      </p:sp>
      <p:sp>
        <p:nvSpPr>
          <p:cNvPr id="19459" name="內容版面配置區 2">
            <a:extLst>
              <a:ext uri="{FF2B5EF4-FFF2-40B4-BE49-F238E27FC236}">
                <a16:creationId xmlns:a16="http://schemas.microsoft.com/office/drawing/2014/main" id="{C33134BC-5B08-436C-92C0-0CA25BA05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HK" sz="2400" dirty="0"/>
              <a:t>The patient reported raw seafood consumption and episode of diarrhea before the onset of right leg infection. There was </a:t>
            </a:r>
            <a:r>
              <a:rPr lang="en-US" altLang="zh-HK" sz="2400" u="sng" dirty="0"/>
              <a:t>no injury, no fresh/sea water contact </a:t>
            </a:r>
            <a:r>
              <a:rPr lang="en-US" altLang="zh-HK" sz="2400" dirty="0"/>
              <a:t>and </a:t>
            </a:r>
            <a:r>
              <a:rPr lang="en-US" altLang="zh-HK" sz="2400" u="sng" dirty="0"/>
              <a:t>no external wound over right leg</a:t>
            </a:r>
            <a:r>
              <a:rPr lang="en-US" altLang="zh-HK" sz="2400" dirty="0"/>
              <a:t>. </a:t>
            </a:r>
          </a:p>
          <a:p>
            <a:pPr marL="0" indent="0">
              <a:buNone/>
            </a:pPr>
            <a:r>
              <a:rPr lang="en-US" altLang="zh-HK" sz="24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Q4. What is the mostly likely Vibrio species causing the infection in the patient? (1 mark) </a:t>
            </a:r>
          </a:p>
          <a:p>
            <a:pPr marL="0" indent="0">
              <a:buNone/>
            </a:pPr>
            <a:r>
              <a:rPr lang="en-US" altLang="zh-HK" sz="24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Q5. Name 3 other Vibrio species (apart from Vibrio vulnificus and the species mentioned in Q4) which are related to necrotizing fasciitis?  (1.5 marks)</a:t>
            </a:r>
            <a:endParaRPr lang="zh-HK" altLang="en-US" sz="24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826ACD39-5631-4A69-AD76-4A7845AE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ED537C-CE4F-4E94-B0E3-0E7DB9A1A5DA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B64E8225-C0D5-4119-95DF-032BFDC4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000" dirty="0"/>
              <a:t>Necrotizing Fasciitis related to Marine Bacteria </a:t>
            </a:r>
            <a:endParaRPr lang="zh-TW" altLang="en-US" sz="20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1F00DDE-8C47-4790-8C87-9C49BC145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486" name="投影片編號版面配置區 6">
            <a:extLst>
              <a:ext uri="{FF2B5EF4-FFF2-40B4-BE49-F238E27FC236}">
                <a16:creationId xmlns:a16="http://schemas.microsoft.com/office/drawing/2014/main" id="{46D233FB-0A2C-4B55-B90F-050C1BFE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D82B20-1C1B-4649-9E41-850BE837068D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5C9CD8BC-52EE-45CB-AACB-91A276D4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80" y="1954546"/>
            <a:ext cx="4260516" cy="47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71C19A97-3D98-48CD-94C4-09977F9B5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111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B26AE5A-810F-44CC-8FF4-BCB2EFE9B21C}"/>
              </a:ext>
            </a:extLst>
          </p:cNvPr>
          <p:cNvSpPr/>
          <p:nvPr/>
        </p:nvSpPr>
        <p:spPr>
          <a:xfrm>
            <a:off x="4323473" y="4018547"/>
            <a:ext cx="3870032" cy="445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>
            <a:extLst>
              <a:ext uri="{FF2B5EF4-FFF2-40B4-BE49-F238E27FC236}">
                <a16:creationId xmlns:a16="http://schemas.microsoft.com/office/drawing/2014/main" id="{20ECFA48-31BE-4B2B-8038-50D3E497A90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z="2400" dirty="0"/>
              <a:t>Necrotizing fasciitis by </a:t>
            </a:r>
            <a:r>
              <a:rPr lang="en-US" altLang="zh-TW" sz="2400" i="1" dirty="0"/>
              <a:t>Vibrio</a:t>
            </a:r>
            <a:r>
              <a:rPr lang="en-US" altLang="zh-TW" sz="2400" dirty="0"/>
              <a:t> species</a:t>
            </a:r>
            <a:endParaRPr lang="zh-TW" altLang="en-US" sz="2400" dirty="0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57BEFCDF-45CF-4B43-B3C8-BFAF5ABB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54" y="999453"/>
            <a:ext cx="9919619" cy="28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D9291F03-B0BB-4F0F-89A2-B5262C70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08" y="3842425"/>
            <a:ext cx="9356307" cy="28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8541E96-1C2D-40CB-BC54-EF7DD95F2EB3}"/>
              </a:ext>
            </a:extLst>
          </p:cNvPr>
          <p:cNvSpPr/>
          <p:nvPr/>
        </p:nvSpPr>
        <p:spPr>
          <a:xfrm>
            <a:off x="6625390" y="2018769"/>
            <a:ext cx="2554705" cy="3634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DA5D1D-DC9E-426A-93C4-21CB099D3888}"/>
              </a:ext>
            </a:extLst>
          </p:cNvPr>
          <p:cNvSpPr/>
          <p:nvPr/>
        </p:nvSpPr>
        <p:spPr>
          <a:xfrm>
            <a:off x="7102373" y="4316217"/>
            <a:ext cx="3809468" cy="3400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2535" name="投影片編號版面配置區 6">
            <a:extLst>
              <a:ext uri="{FF2B5EF4-FFF2-40B4-BE49-F238E27FC236}">
                <a16:creationId xmlns:a16="http://schemas.microsoft.com/office/drawing/2014/main" id="{1D05F7F1-2190-4E3B-B0BD-E7B4EE14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1804F3-349A-44B0-AD9B-74CDD60137F0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>
            <a:extLst>
              <a:ext uri="{FF2B5EF4-FFF2-40B4-BE49-F238E27FC236}">
                <a16:creationId xmlns:a16="http://schemas.microsoft.com/office/drawing/2014/main" id="{4B9A40F0-BE59-45B4-9C83-7AF8C1CCD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z="2400" dirty="0"/>
              <a:t>Necrotizing fasciitis by </a:t>
            </a:r>
            <a:r>
              <a:rPr lang="en-US" altLang="zh-TW" sz="2400" i="1" dirty="0"/>
              <a:t>Vibrio</a:t>
            </a:r>
            <a:r>
              <a:rPr lang="en-US" altLang="zh-TW" sz="2400" dirty="0"/>
              <a:t> species</a:t>
            </a:r>
            <a:endParaRPr lang="zh-TW" altLang="en-US" sz="2400" dirty="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852F680F-0219-423E-A9C3-72681923E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628776"/>
            <a:ext cx="25812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D8DF1A13-8C61-491C-831D-340E4345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989138"/>
            <a:ext cx="58912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文字方塊 4">
            <a:extLst>
              <a:ext uri="{FF2B5EF4-FFF2-40B4-BE49-F238E27FC236}">
                <a16:creationId xmlns:a16="http://schemas.microsoft.com/office/drawing/2014/main" id="{9E4638DF-9E7A-4B0D-B50C-7F26CFF86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6381751"/>
            <a:ext cx="2916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latin typeface="Arial" panose="020B0604020202020204" pitchFamily="34" charset="0"/>
              </a:rPr>
              <a:t>Orthopedics 1999;12:443-4</a:t>
            </a:r>
            <a:endParaRPr lang="zh-TW" altLang="en-US" sz="1400">
              <a:latin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644107-A8FE-4F72-9499-441BE5348403}"/>
              </a:ext>
            </a:extLst>
          </p:cNvPr>
          <p:cNvSpPr/>
          <p:nvPr/>
        </p:nvSpPr>
        <p:spPr>
          <a:xfrm>
            <a:off x="5735639" y="2852738"/>
            <a:ext cx="1944687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C03F3A9-C7A6-4BA6-B163-46FADA1E68BD}"/>
              </a:ext>
            </a:extLst>
          </p:cNvPr>
          <p:cNvSpPr/>
          <p:nvPr/>
        </p:nvSpPr>
        <p:spPr>
          <a:xfrm>
            <a:off x="8759825" y="3500439"/>
            <a:ext cx="1296988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584" name="投影片編號版面配置區 7">
            <a:extLst>
              <a:ext uri="{FF2B5EF4-FFF2-40B4-BE49-F238E27FC236}">
                <a16:creationId xmlns:a16="http://schemas.microsoft.com/office/drawing/2014/main" id="{E61815F6-735A-433B-87A8-2404570D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16CDFE-495A-4144-BFA0-11289A8E1600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1</a:t>
            </a: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8" y="1690688"/>
            <a:ext cx="5261040" cy="5167312"/>
          </a:xfrm>
        </p:spPr>
      </p:pic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6012154" y="1690688"/>
            <a:ext cx="6092760" cy="4351338"/>
          </a:xfrm>
        </p:spPr>
        <p:txBody>
          <a:bodyPr/>
          <a:lstStyle/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Q1. What is the normal mediastinum width in CXR? </a:t>
            </a:r>
            <a:r>
              <a:rPr lang="en-US" altLang="zh-TW" b="1" dirty="0">
                <a:ln w="6350">
                  <a:noFill/>
                </a:ln>
                <a:solidFill>
                  <a:schemeClr val="accent1"/>
                </a:solidFill>
              </a:rPr>
              <a:t>(1 </a:t>
            </a:r>
            <a:r>
              <a:rPr lang="en-GB" altLang="zh-TW" b="1" dirty="0">
                <a:ln w="6350">
                  <a:noFill/>
                </a:ln>
                <a:solidFill>
                  <a:schemeClr val="accent1"/>
                </a:solidFill>
              </a:rPr>
              <a:t>mark</a:t>
            </a:r>
            <a:r>
              <a:rPr lang="en-US" altLang="zh-TW" b="1" dirty="0">
                <a:ln w="6350">
                  <a:noFill/>
                </a:ln>
                <a:solidFill>
                  <a:schemeClr val="accent1"/>
                </a:solidFill>
              </a:rPr>
              <a:t>)</a:t>
            </a:r>
            <a:endParaRPr lang="en-US" altLang="zh-HK" b="1" dirty="0">
              <a:ln w="6350">
                <a:noFill/>
              </a:ln>
              <a:solidFill>
                <a:schemeClr val="accent1"/>
              </a:solidFill>
            </a:endParaRPr>
          </a:p>
          <a:p>
            <a:r>
              <a:rPr lang="en-US" altLang="zh-HK" sz="2400" dirty="0"/>
              <a:t>&lt;8 cm or &lt;1/3rd the transthoracic distance at the level of the aortic knob on a supine AP film</a:t>
            </a:r>
          </a:p>
          <a:p>
            <a:pPr marL="448056" lvl="1" indent="-384048">
              <a:buSzPct val="80000"/>
            </a:pPr>
            <a:r>
              <a:rPr lang="en-US" altLang="zh-HK" dirty="0"/>
              <a:t>&lt;6cm in a standing PA film</a:t>
            </a:r>
          </a:p>
          <a:p>
            <a:endParaRPr lang="zh-HK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2847703" y="3099027"/>
            <a:ext cx="940526" cy="17421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048000" y="2729695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6cm</a:t>
            </a:r>
            <a:endParaRPr lang="zh-HK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D1435B3-2E16-48C8-8294-A0C85563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5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>
            <a:extLst>
              <a:ext uri="{FF2B5EF4-FFF2-40B4-BE49-F238E27FC236}">
                <a16:creationId xmlns:a16="http://schemas.microsoft.com/office/drawing/2014/main" id="{115483EC-0C13-48FB-BEBA-556E1641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2A6FE-9ABF-4345-9F89-5B66F0162612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7" name="圖片 4">
            <a:extLst>
              <a:ext uri="{FF2B5EF4-FFF2-40B4-BE49-F238E27FC236}">
                <a16:creationId xmlns:a16="http://schemas.microsoft.com/office/drawing/2014/main" id="{8B879F77-6B95-4745-95F8-090585F66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1" y="63228"/>
            <a:ext cx="6397125" cy="2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圖片 5">
            <a:extLst>
              <a:ext uri="{FF2B5EF4-FFF2-40B4-BE49-F238E27FC236}">
                <a16:creationId xmlns:a16="http://schemas.microsoft.com/office/drawing/2014/main" id="{7AA38858-DC8B-40B0-92FD-511EFDC23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22" y="2075700"/>
            <a:ext cx="7794503" cy="460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0E0D7A-3EDC-462D-AC9D-A4AE8CC1FD3C}"/>
              </a:ext>
            </a:extLst>
          </p:cNvPr>
          <p:cNvSpPr/>
          <p:nvPr/>
        </p:nvSpPr>
        <p:spPr>
          <a:xfrm>
            <a:off x="6547872" y="2851484"/>
            <a:ext cx="3787253" cy="36094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CABE80F9-E29E-4D66-93B6-A4388A5E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4 &amp; 5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82A272-1760-4B5B-B783-027D7D8A7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Q4. What is the mostly likely Vibrio species causing the infection in the patient?  (1 mark)</a:t>
            </a:r>
          </a:p>
          <a:p>
            <a:pPr>
              <a:defRPr/>
            </a:pPr>
            <a:r>
              <a:rPr lang="en-US" altLang="zh-TW" sz="2000" dirty="0">
                <a:latin typeface="Arial" charset="0"/>
              </a:rPr>
              <a:t>Vibrio cholera </a:t>
            </a:r>
            <a:r>
              <a:rPr lang="en-US" altLang="zh-TW" sz="2000" b="1" u="sng" dirty="0">
                <a:latin typeface="Arial" charset="0"/>
              </a:rPr>
              <a:t>Non-O1, Non-0139</a:t>
            </a:r>
          </a:p>
          <a:p>
            <a:pPr marL="0" indent="0">
              <a:buNone/>
              <a:defRPr/>
            </a:pPr>
            <a:endParaRPr lang="en-US" altLang="zh-HK" sz="2400" dirty="0"/>
          </a:p>
          <a:p>
            <a:pPr marL="0" indent="0">
              <a:buNone/>
              <a:defRPr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Q5. Name 3 other Vibrio species (apart from Vibrio vulnificus and the species mentioned in Q4) which are related to necrotizing fasciitis?  (1.5 marks)</a:t>
            </a:r>
          </a:p>
          <a:p>
            <a:pPr>
              <a:defRPr/>
            </a:pPr>
            <a:r>
              <a:rPr lang="en-US" altLang="zh-HK" sz="2000" dirty="0"/>
              <a:t>Vibrio </a:t>
            </a:r>
            <a:r>
              <a:rPr lang="en-US" altLang="zh-HK" sz="2000" dirty="0" err="1"/>
              <a:t>parahemolyticus</a:t>
            </a:r>
            <a:r>
              <a:rPr lang="en-US" altLang="zh-HK" sz="2000" dirty="0"/>
              <a:t> </a:t>
            </a:r>
          </a:p>
          <a:p>
            <a:pPr>
              <a:defRPr/>
            </a:pPr>
            <a:r>
              <a:rPr lang="en-US" altLang="zh-HK" sz="2000" dirty="0"/>
              <a:t>Vibrio </a:t>
            </a:r>
            <a:r>
              <a:rPr lang="en-US" altLang="zh-HK" sz="2000" dirty="0" err="1"/>
              <a:t>alginalyticus</a:t>
            </a:r>
            <a:r>
              <a:rPr lang="en-US" altLang="zh-HK" sz="2000" dirty="0"/>
              <a:t> </a:t>
            </a:r>
          </a:p>
          <a:p>
            <a:pPr>
              <a:defRPr/>
            </a:pPr>
            <a:r>
              <a:rPr lang="en-US" altLang="zh-HK" sz="2000" dirty="0"/>
              <a:t>Vibrio </a:t>
            </a:r>
            <a:r>
              <a:rPr lang="en-US" altLang="zh-HK" sz="2000" dirty="0" err="1"/>
              <a:t>damsela</a:t>
            </a:r>
            <a:endParaRPr lang="zh-HK" altLang="en-US" sz="2000" dirty="0"/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95F70945-DB2F-4A2D-93F5-2CC8B288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A6227-5D5D-4EB8-B216-528F3F229EDA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3BF16A7-4DB1-4264-AFF0-8E52FA76C514}"/>
              </a:ext>
            </a:extLst>
          </p:cNvPr>
          <p:cNvSpPr/>
          <p:nvPr/>
        </p:nvSpPr>
        <p:spPr>
          <a:xfrm>
            <a:off x="1655009" y="6169439"/>
            <a:ext cx="10292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HK" dirty="0">
                <a:solidFill>
                  <a:schemeClr val="accent2"/>
                </a:solidFill>
              </a:rPr>
              <a:t>**Reported cases in literature of NF due to V. </a:t>
            </a:r>
            <a:r>
              <a:rPr lang="en-US" altLang="zh-HK" dirty="0" err="1">
                <a:solidFill>
                  <a:schemeClr val="accent2"/>
                </a:solidFill>
              </a:rPr>
              <a:t>parahemolyticus</a:t>
            </a:r>
            <a:r>
              <a:rPr lang="en-US" altLang="zh-HK" dirty="0">
                <a:solidFill>
                  <a:schemeClr val="accent2"/>
                </a:solidFill>
              </a:rPr>
              <a:t>, V. </a:t>
            </a:r>
            <a:r>
              <a:rPr lang="en-US" altLang="zh-HK" dirty="0" err="1">
                <a:solidFill>
                  <a:schemeClr val="accent2"/>
                </a:solidFill>
              </a:rPr>
              <a:t>alginalyticus</a:t>
            </a:r>
            <a:r>
              <a:rPr lang="en-US" altLang="zh-HK" dirty="0">
                <a:solidFill>
                  <a:schemeClr val="accent2"/>
                </a:solidFill>
              </a:rPr>
              <a:t> and V. </a:t>
            </a:r>
            <a:r>
              <a:rPr lang="en-US" altLang="zh-HK" dirty="0" err="1">
                <a:solidFill>
                  <a:schemeClr val="accent2"/>
                </a:solidFill>
              </a:rPr>
              <a:t>damsela</a:t>
            </a:r>
            <a:r>
              <a:rPr lang="en-US" altLang="zh-HK" dirty="0">
                <a:solidFill>
                  <a:schemeClr val="accent2"/>
                </a:solidFill>
              </a:rPr>
              <a:t> were related to injuries by marine animals or wound infection**</a:t>
            </a:r>
            <a:endParaRPr lang="zh-HK" altLang="en-US" dirty="0">
              <a:solidFill>
                <a:schemeClr val="accent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EEC634-1FC6-43FC-A46D-89231FA1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aspirate &amp; Blood C/ST of the patient </a:t>
            </a:r>
            <a:endParaRPr lang="en-GB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AA11831-0206-4457-984A-1595F5787B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"/>
          <a:stretch>
            <a:fillRect/>
          </a:stretch>
        </p:blipFill>
        <p:spPr bwMode="auto">
          <a:xfrm>
            <a:off x="609600" y="2674803"/>
            <a:ext cx="5384800" cy="384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2186BA8-59BD-453C-A2F2-86ADDAE151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27108"/>
            <a:ext cx="5384800" cy="351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94A4530-4463-42CA-B582-C01052A9C025}"/>
              </a:ext>
            </a:extLst>
          </p:cNvPr>
          <p:cNvSpPr/>
          <p:nvPr/>
        </p:nvSpPr>
        <p:spPr>
          <a:xfrm>
            <a:off x="2574758" y="4379492"/>
            <a:ext cx="2045368" cy="372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95F32F-73D3-4444-A29B-942E32B0EE84}"/>
              </a:ext>
            </a:extLst>
          </p:cNvPr>
          <p:cNvSpPr/>
          <p:nvPr/>
        </p:nvSpPr>
        <p:spPr>
          <a:xfrm>
            <a:off x="7251031" y="3549312"/>
            <a:ext cx="2085473" cy="372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24AE2AB-3EA0-44AA-95C4-3F62F0E67C04}"/>
              </a:ext>
            </a:extLst>
          </p:cNvPr>
          <p:cNvSpPr/>
          <p:nvPr/>
        </p:nvSpPr>
        <p:spPr>
          <a:xfrm>
            <a:off x="2038737" y="1512020"/>
            <a:ext cx="8317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>
              <a:defRPr/>
            </a:pPr>
            <a:r>
              <a:rPr lang="en-US" altLang="zh-TW" sz="40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Vibrio</a:t>
            </a:r>
            <a:r>
              <a:rPr lang="en-US" altLang="zh-TW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zh-TW" sz="4000" b="1" dirty="0">
                <a:ln w="6350">
                  <a:noFill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cholera Non-O1, Non-0139</a:t>
            </a: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D610B731-2409-4F6F-98C9-CD7E2BBE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32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973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:a16="http://schemas.microsoft.com/office/drawing/2014/main" id="{CB59BDD9-A968-4FFC-8C4D-857497F3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6</a:t>
            </a:r>
            <a:endParaRPr lang="zh-HK" altLang="en-US" dirty="0"/>
          </a:p>
        </p:txBody>
      </p:sp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72F87D7A-9431-40C1-B0D7-F1A4C44BB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Q6. What are the risk factors for infections due to this Vibrio species? (1 mark)</a:t>
            </a:r>
            <a:endParaRPr lang="zh-HK" altLang="en-US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24" name="投影片編號版面配置區 3">
            <a:extLst>
              <a:ext uri="{FF2B5EF4-FFF2-40B4-BE49-F238E27FC236}">
                <a16:creationId xmlns:a16="http://schemas.microsoft.com/office/drawing/2014/main" id="{8AF2B4E4-13DB-47F5-9359-170823D9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787D35-11D7-49EC-919B-DFEE4517E5CD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3">
            <a:extLst>
              <a:ext uri="{FF2B5EF4-FFF2-40B4-BE49-F238E27FC236}">
                <a16:creationId xmlns:a16="http://schemas.microsoft.com/office/drawing/2014/main" id="{435CC5EC-4745-460F-94C0-F5334FA3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A31E33-0A37-4C9C-8E87-444CE54667C7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1747" name="圖片 4">
            <a:extLst>
              <a:ext uri="{FF2B5EF4-FFF2-40B4-BE49-F238E27FC236}">
                <a16:creationId xmlns:a16="http://schemas.microsoft.com/office/drawing/2014/main" id="{80215E66-C001-44D3-8919-93250A890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87947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圖片 5">
            <a:extLst>
              <a:ext uri="{FF2B5EF4-FFF2-40B4-BE49-F238E27FC236}">
                <a16:creationId xmlns:a16="http://schemas.microsoft.com/office/drawing/2014/main" id="{B1B53073-DCF1-426C-B0D3-C3904E8DD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289176"/>
            <a:ext cx="65532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C186F33-327D-4589-AE95-C90D2D4A418C}"/>
              </a:ext>
            </a:extLst>
          </p:cNvPr>
          <p:cNvSpPr/>
          <p:nvPr/>
        </p:nvSpPr>
        <p:spPr>
          <a:xfrm>
            <a:off x="2208213" y="4437063"/>
            <a:ext cx="6335712" cy="4318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31750" name="文字方塊 1">
            <a:extLst>
              <a:ext uri="{FF2B5EF4-FFF2-40B4-BE49-F238E27FC236}">
                <a16:creationId xmlns:a16="http://schemas.microsoft.com/office/drawing/2014/main" id="{337C4379-AF30-4F5E-B020-535D0941C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388" y="4317207"/>
            <a:ext cx="33198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HK" sz="1800" dirty="0">
                <a:solidFill>
                  <a:schemeClr val="bg1"/>
                </a:solidFill>
                <a:latin typeface="Arial" panose="020B0604020202020204" pitchFamily="34" charset="0"/>
              </a:rPr>
              <a:t>Infection can be caused </a:t>
            </a:r>
            <a:r>
              <a:rPr lang="en-US" altLang="zh-HK" sz="1800" dirty="0">
                <a:solidFill>
                  <a:srgbClr val="0070C0"/>
                </a:solidFill>
                <a:latin typeface="Arial" panose="020B0604020202020204" pitchFamily="34" charset="0"/>
              </a:rPr>
              <a:t>cutaneous contact </a:t>
            </a:r>
            <a:r>
              <a:rPr lang="en-US" altLang="zh-HK" sz="1800" dirty="0">
                <a:solidFill>
                  <a:schemeClr val="bg1"/>
                </a:solidFill>
                <a:latin typeface="Arial" panose="020B0604020202020204" pitchFamily="34" charset="0"/>
              </a:rPr>
              <a:t>or </a:t>
            </a:r>
            <a:r>
              <a:rPr lang="en-US" altLang="zh-HK" sz="1800" dirty="0">
                <a:solidFill>
                  <a:srgbClr val="0070C0"/>
                </a:solidFill>
                <a:latin typeface="Arial" panose="020B0604020202020204" pitchFamily="34" charset="0"/>
              </a:rPr>
              <a:t>consumption of raw seafood</a:t>
            </a:r>
            <a:endParaRPr lang="zh-HK" altLang="en-US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內容版面配置區 2">
            <a:extLst>
              <a:ext uri="{FF2B5EF4-FFF2-40B4-BE49-F238E27FC236}">
                <a16:creationId xmlns:a16="http://schemas.microsoft.com/office/drawing/2014/main" id="{7721DB02-2ADB-48F6-AB06-31010A9EB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63" y="2378076"/>
            <a:ext cx="3636962" cy="2333625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000" dirty="0">
                <a:solidFill>
                  <a:srgbClr val="0070C0"/>
                </a:solidFill>
              </a:rPr>
              <a:t>Higher incident of bacteremia </a:t>
            </a:r>
            <a:r>
              <a:rPr lang="en-US" altLang="zh-TW" sz="2000" dirty="0"/>
              <a:t>(compared with </a:t>
            </a:r>
            <a:r>
              <a:rPr lang="en-US" altLang="zh-TW" sz="2000" i="1" dirty="0"/>
              <a:t>Vibrio vulnificus</a:t>
            </a:r>
            <a:r>
              <a:rPr lang="en-US" altLang="zh-TW" sz="2000" dirty="0"/>
              <a:t>)</a:t>
            </a:r>
          </a:p>
          <a:p>
            <a:r>
              <a:rPr lang="en-US" altLang="zh-TW" sz="2000" dirty="0"/>
              <a:t>Blood culture positive in 52% of patients with V. vulnificus infection Vs 86% of patients with V. cholera non-O1 infections </a:t>
            </a:r>
            <a:endParaRPr lang="zh-TW" altLang="en-US" sz="2000" dirty="0"/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63ABB6F5-0EE9-4C0E-8C9C-6B34BAE2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713288"/>
            <a:ext cx="5075238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76420D33-B5EA-4AD0-8FEF-A751F8F0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341438"/>
            <a:ext cx="489743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投影片編號版面配置區 4">
            <a:extLst>
              <a:ext uri="{FF2B5EF4-FFF2-40B4-BE49-F238E27FC236}">
                <a16:creationId xmlns:a16="http://schemas.microsoft.com/office/drawing/2014/main" id="{1A449247-3BD4-4E2A-ABF7-A6ABB9CE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B69979-1E15-4B1D-916B-3228A0B90F03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2774" name="Picture 2">
            <a:extLst>
              <a:ext uri="{FF2B5EF4-FFF2-40B4-BE49-F238E27FC236}">
                <a16:creationId xmlns:a16="http://schemas.microsoft.com/office/drawing/2014/main" id="{BA58980E-5735-42BC-9C24-64D31C79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0"/>
            <a:ext cx="82089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>
            <a:extLst>
              <a:ext uri="{FF2B5EF4-FFF2-40B4-BE49-F238E27FC236}">
                <a16:creationId xmlns:a16="http://schemas.microsoft.com/office/drawing/2014/main" id="{850C3913-6814-4C05-84D9-CC1B4303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65395"/>
            <a:ext cx="6898106" cy="799306"/>
          </a:xfrm>
        </p:spPr>
        <p:txBody>
          <a:bodyPr/>
          <a:lstStyle/>
          <a:p>
            <a:r>
              <a:rPr lang="en-US" altLang="zh-TW" sz="3600" dirty="0"/>
              <a:t>Non-O1, non-O139 V. cholerae Vs V. vulnificus</a:t>
            </a:r>
            <a:endParaRPr lang="zh-TW" altLang="en-US" sz="36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5213AB-37A4-4422-95F9-147D9E104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823" name="投影片編號版面配置區 8">
            <a:extLst>
              <a:ext uri="{FF2B5EF4-FFF2-40B4-BE49-F238E27FC236}">
                <a16:creationId xmlns:a16="http://schemas.microsoft.com/office/drawing/2014/main" id="{0BCFA16C-8944-4D12-832B-8E167DB7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2BA5B6-C446-4D6D-8846-0B4B61E2CE8C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68BBC4E-64E4-4173-892D-D2346B45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6" y="1345938"/>
            <a:ext cx="7695409" cy="53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710979B-3995-4156-B5C3-F3DE2CC37093}"/>
              </a:ext>
            </a:extLst>
          </p:cNvPr>
          <p:cNvSpPr/>
          <p:nvPr/>
        </p:nvSpPr>
        <p:spPr>
          <a:xfrm>
            <a:off x="1041608" y="3728742"/>
            <a:ext cx="7516540" cy="72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34821" name="Picture 6">
            <a:extLst>
              <a:ext uri="{FF2B5EF4-FFF2-40B4-BE49-F238E27FC236}">
                <a16:creationId xmlns:a16="http://schemas.microsoft.com/office/drawing/2014/main" id="{51616396-6BC4-4A90-813E-2D671227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27" y="1823671"/>
            <a:ext cx="3024252" cy="407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>
            <a:extLst>
              <a:ext uri="{FF2B5EF4-FFF2-40B4-BE49-F238E27FC236}">
                <a16:creationId xmlns:a16="http://schemas.microsoft.com/office/drawing/2014/main" id="{5B4A664D-35A3-4CCF-8BD0-503F6AD4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6202364"/>
            <a:ext cx="417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400">
                <a:latin typeface="Arial" panose="020B0604020202020204" pitchFamily="34" charset="0"/>
              </a:rPr>
              <a:t>Lancet Infect Dis 2008;8:399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>
            <a:extLst>
              <a:ext uri="{FF2B5EF4-FFF2-40B4-BE49-F238E27FC236}">
                <a16:creationId xmlns:a16="http://schemas.microsoft.com/office/drawing/2014/main" id="{27318EB1-414B-468C-B259-1CA1AF18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6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26AB97-ECE8-4E9E-B5B7-F4A65AA83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Q6. What are the risk factors for infection due to this Vibrio species? (1 mark)</a:t>
            </a:r>
          </a:p>
          <a:p>
            <a:pPr>
              <a:defRPr/>
            </a:pPr>
            <a:r>
              <a:rPr lang="en-US" altLang="zh-HK" sz="2400" dirty="0"/>
              <a:t>Liver cirrhosis/ chronic liver disease </a:t>
            </a:r>
          </a:p>
          <a:p>
            <a:pPr>
              <a:defRPr/>
            </a:pPr>
            <a:r>
              <a:rPr lang="en-US" altLang="zh-HK" sz="2400" dirty="0"/>
              <a:t>Alcoholism </a:t>
            </a:r>
          </a:p>
          <a:p>
            <a:pPr marL="0" indent="0">
              <a:buNone/>
              <a:defRPr/>
            </a:pPr>
            <a:endParaRPr lang="zh-HK" altLang="en-US" dirty="0"/>
          </a:p>
        </p:txBody>
      </p:sp>
      <p:sp>
        <p:nvSpPr>
          <p:cNvPr id="36868" name="投影片編號版面配置區 3">
            <a:extLst>
              <a:ext uri="{FF2B5EF4-FFF2-40B4-BE49-F238E27FC236}">
                <a16:creationId xmlns:a16="http://schemas.microsoft.com/office/drawing/2014/main" id="{04B7E32E-9D87-4D13-95B3-887BF58A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BC5FB7-24EC-4D28-92B3-5229AD4CFE00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>
            <a:extLst>
              <a:ext uri="{FF2B5EF4-FFF2-40B4-BE49-F238E27FC236}">
                <a16:creationId xmlns:a16="http://schemas.microsoft.com/office/drawing/2014/main" id="{58777F11-4891-4013-99A1-9EB506B51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7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D67ED7-70B8-4434-954C-626ABD8A1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Q7. What are the prognostic factors of mortality in this patient particular for infections from this Vibrio species? ( 1 mark)</a:t>
            </a:r>
          </a:p>
          <a:p>
            <a:pPr>
              <a:defRPr/>
            </a:pPr>
            <a:endParaRPr lang="zh-HK" altLang="en-US" dirty="0"/>
          </a:p>
        </p:txBody>
      </p:sp>
      <p:sp>
        <p:nvSpPr>
          <p:cNvPr id="37892" name="投影片編號版面配置區 3">
            <a:extLst>
              <a:ext uri="{FF2B5EF4-FFF2-40B4-BE49-F238E27FC236}">
                <a16:creationId xmlns:a16="http://schemas.microsoft.com/office/drawing/2014/main" id="{47BE5398-C95A-4E53-B956-31C1E485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9BC37-0848-4A2E-8BAD-32F9B26083AF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內容版面配置區 2">
            <a:extLst>
              <a:ext uri="{FF2B5EF4-FFF2-40B4-BE49-F238E27FC236}">
                <a16:creationId xmlns:a16="http://schemas.microsoft.com/office/drawing/2014/main" id="{D4B5304E-059E-4824-B7EE-D822B19F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744" y="2668044"/>
            <a:ext cx="5322887" cy="3732755"/>
          </a:xfrm>
        </p:spPr>
        <p:txBody>
          <a:bodyPr/>
          <a:lstStyle/>
          <a:p>
            <a:r>
              <a:rPr lang="en-US" altLang="zh-TW" sz="2400" dirty="0"/>
              <a:t>Retrospective study of invasive </a:t>
            </a:r>
            <a:r>
              <a:rPr lang="en-US" altLang="zh-TW" sz="2400" dirty="0" err="1"/>
              <a:t>V.cholerae</a:t>
            </a:r>
            <a:r>
              <a:rPr lang="en-US" altLang="zh-TW" sz="2400" dirty="0"/>
              <a:t> non-O1 infections between 1998 to 2001 </a:t>
            </a:r>
          </a:p>
          <a:p>
            <a:r>
              <a:rPr lang="en-US" altLang="zh-TW" sz="2400" dirty="0"/>
              <a:t>73 patients with a total 75 episodes of infections</a:t>
            </a:r>
          </a:p>
          <a:p>
            <a:r>
              <a:rPr lang="en-US" altLang="zh-TW" sz="2400" dirty="0"/>
              <a:t>Overall mortality rate: 36%</a:t>
            </a:r>
          </a:p>
          <a:p>
            <a:endParaRPr lang="zh-TW" altLang="en-US" sz="2400" dirty="0"/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CB6E2CCE-F250-47DC-928E-90C38287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45" y="173195"/>
            <a:ext cx="8944524" cy="222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>
            <a:extLst>
              <a:ext uri="{FF2B5EF4-FFF2-40B4-BE49-F238E27FC236}">
                <a16:creationId xmlns:a16="http://schemas.microsoft.com/office/drawing/2014/main" id="{9D82B9E7-60B3-432C-BF32-0B2DC0C25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21" y="2828676"/>
            <a:ext cx="4888773" cy="24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投影片編號版面配置區 4">
            <a:extLst>
              <a:ext uri="{FF2B5EF4-FFF2-40B4-BE49-F238E27FC236}">
                <a16:creationId xmlns:a16="http://schemas.microsoft.com/office/drawing/2014/main" id="{D764D158-79F2-4F9B-80D8-76A70663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05CBBF-2DB8-4B86-967F-CF8FCC640F02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8F26E2-7D98-428D-A114-922C30C5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2</a:t>
            </a:r>
            <a:endParaRPr lang="en-GB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DF0F54-4ADE-4084-9472-14796AA1C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57124"/>
            <a:ext cx="5588000" cy="5191278"/>
          </a:xfrm>
        </p:spPr>
        <p:txBody>
          <a:bodyPr>
            <a:normAutofit fontScale="70000" lnSpcReduction="20000"/>
          </a:bodyPr>
          <a:lstStyle/>
          <a:p>
            <a:pPr marL="64008" indent="0">
              <a:buNone/>
            </a:pPr>
            <a:r>
              <a:rPr lang="en-US" altLang="zh-HK" sz="2900" b="1" dirty="0">
                <a:ln w="6350">
                  <a:noFill/>
                </a:ln>
                <a:solidFill>
                  <a:schemeClr val="accent1"/>
                </a:solidFill>
              </a:rPr>
              <a:t>Q2. Name 5 causes of widened mediastinum on CXR.  (2.5 marks)</a:t>
            </a:r>
          </a:p>
          <a:p>
            <a:r>
              <a:rPr lang="en-US" altLang="zh-HK" sz="2900" dirty="0"/>
              <a:t>Technical</a:t>
            </a:r>
          </a:p>
          <a:p>
            <a:pPr lvl="1"/>
            <a:r>
              <a:rPr lang="en-US" altLang="zh-HK" sz="2900" dirty="0"/>
              <a:t>Rotation, incomplete inspiration, or an AP view</a:t>
            </a:r>
          </a:p>
          <a:p>
            <a:r>
              <a:rPr lang="en-US" altLang="zh-HK" sz="2900" dirty="0"/>
              <a:t>Aorta</a:t>
            </a:r>
          </a:p>
          <a:p>
            <a:pPr lvl="1"/>
            <a:r>
              <a:rPr lang="en-US" altLang="zh-HK" sz="2900" dirty="0"/>
              <a:t>Aortic dissection/aneurysm, atherosclerotic unfolding</a:t>
            </a:r>
          </a:p>
          <a:p>
            <a:r>
              <a:rPr lang="en-US" altLang="zh-HK" sz="2900" dirty="0"/>
              <a:t>Retrosternal </a:t>
            </a:r>
            <a:r>
              <a:rPr lang="en-US" altLang="zh-HK" sz="2900" dirty="0" err="1"/>
              <a:t>goitre</a:t>
            </a:r>
            <a:endParaRPr lang="en-US" altLang="zh-HK" sz="2900" dirty="0"/>
          </a:p>
          <a:p>
            <a:r>
              <a:rPr lang="en-US" altLang="zh-HK" sz="2900" dirty="0" err="1"/>
              <a:t>Tumour</a:t>
            </a:r>
            <a:r>
              <a:rPr lang="en-US" altLang="zh-HK" sz="2900" dirty="0"/>
              <a:t> </a:t>
            </a:r>
          </a:p>
          <a:p>
            <a:pPr lvl="1"/>
            <a:r>
              <a:rPr lang="en-US" altLang="zh-HK" sz="2900" dirty="0"/>
              <a:t>Lymphoma, thymoma, teratoma</a:t>
            </a:r>
          </a:p>
          <a:p>
            <a:r>
              <a:rPr lang="en-US" altLang="zh-HK" sz="2900" dirty="0"/>
              <a:t>Infection/inflammation</a:t>
            </a:r>
          </a:p>
          <a:p>
            <a:pPr lvl="1"/>
            <a:r>
              <a:rPr lang="en-US" altLang="zh-HK" sz="2900" dirty="0"/>
              <a:t>Mediastinitis</a:t>
            </a:r>
          </a:p>
          <a:p>
            <a:endParaRPr lang="en-GB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A95B41-40B6-4096-9069-5B9369C7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4</a:t>
            </a:fld>
            <a:endParaRPr lang="zh-HK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DEC3764-937B-4BDC-B30D-EC0F42F9C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189747"/>
            <a:ext cx="5876936" cy="331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1AB5170-46A9-4324-B9EC-A471BEAB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88914"/>
            <a:ext cx="835342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DB90398-4AE5-4BB6-B89A-8AF0F7F94F47}"/>
              </a:ext>
            </a:extLst>
          </p:cNvPr>
          <p:cNvSpPr/>
          <p:nvPr/>
        </p:nvSpPr>
        <p:spPr>
          <a:xfrm>
            <a:off x="1992314" y="1844675"/>
            <a:ext cx="820737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30526D-A0EF-484A-AB65-D1AC3B83CC61}"/>
              </a:ext>
            </a:extLst>
          </p:cNvPr>
          <p:cNvSpPr/>
          <p:nvPr/>
        </p:nvSpPr>
        <p:spPr>
          <a:xfrm>
            <a:off x="1919288" y="3141664"/>
            <a:ext cx="8280400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1989" name="文字方塊 5">
            <a:extLst>
              <a:ext uri="{FF2B5EF4-FFF2-40B4-BE49-F238E27FC236}">
                <a16:creationId xmlns:a16="http://schemas.microsoft.com/office/drawing/2014/main" id="{71BB002C-4DE9-4E9C-91DE-8B8B6DFF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225" y="4961189"/>
            <a:ext cx="56181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Arial" charset="0"/>
                <a:ea typeface="新細明體" charset="-120"/>
              </a:rPr>
              <a:t>Independent risk factors for fatality:</a:t>
            </a:r>
          </a:p>
          <a:p>
            <a:pPr eaLnBrk="1" hangingPunct="1">
              <a:defRPr/>
            </a:pPr>
            <a:r>
              <a:rPr lang="en-US" altLang="zh-TW" sz="2400" dirty="0">
                <a:solidFill>
                  <a:schemeClr val="bg2"/>
                </a:solidFill>
                <a:latin typeface="Arial" charset="0"/>
                <a:ea typeface="新細明體" charset="-120"/>
                <a:sym typeface="Wingdings" pitchFamily="2" charset="2"/>
              </a:rPr>
              <a:t> L</a:t>
            </a:r>
            <a:r>
              <a:rPr lang="en-US" altLang="zh-TW" sz="2400" dirty="0">
                <a:solidFill>
                  <a:schemeClr val="bg2"/>
                </a:solidFill>
                <a:latin typeface="Arial" charset="0"/>
                <a:ea typeface="新細明體" charset="-120"/>
              </a:rPr>
              <a:t>iver cirrhosis (OR 14)</a:t>
            </a:r>
          </a:p>
          <a:p>
            <a:pPr eaLnBrk="1" hangingPunct="1">
              <a:defRPr/>
            </a:pPr>
            <a:r>
              <a:rPr lang="en-US" altLang="zh-TW" sz="2400" dirty="0">
                <a:solidFill>
                  <a:schemeClr val="bg2"/>
                </a:solidFill>
                <a:latin typeface="Arial" charset="0"/>
                <a:ea typeface="新細明體" charset="-120"/>
                <a:sym typeface="Wingdings" pitchFamily="2" charset="2"/>
              </a:rPr>
              <a:t> Underlying </a:t>
            </a:r>
            <a:r>
              <a:rPr lang="en-US" altLang="zh-TW" sz="2400" dirty="0">
                <a:solidFill>
                  <a:schemeClr val="bg2"/>
                </a:solidFill>
                <a:latin typeface="Arial" charset="0"/>
                <a:ea typeface="新細明體" charset="-120"/>
              </a:rPr>
              <a:t>malignancy (OR 3.9)</a:t>
            </a:r>
          </a:p>
          <a:p>
            <a:pPr eaLnBrk="1" hangingPunct="1">
              <a:defRPr/>
            </a:pPr>
            <a:r>
              <a:rPr lang="en-US" altLang="zh-TW" sz="2400" dirty="0">
                <a:solidFill>
                  <a:schemeClr val="bg2"/>
                </a:solidFill>
                <a:latin typeface="Arial" charset="0"/>
                <a:ea typeface="新細明體" charset="-120"/>
                <a:sym typeface="Wingdings" pitchFamily="2" charset="2"/>
              </a:rPr>
              <a:t> S</a:t>
            </a:r>
            <a:r>
              <a:rPr lang="en-US" altLang="zh-TW" sz="2400" dirty="0">
                <a:solidFill>
                  <a:schemeClr val="bg2"/>
                </a:solidFill>
                <a:latin typeface="Arial" charset="0"/>
                <a:ea typeface="新細明體" charset="-120"/>
              </a:rPr>
              <a:t>teroid use (OR 12)</a:t>
            </a:r>
            <a:endParaRPr lang="zh-TW" altLang="en-US" sz="2400" dirty="0">
              <a:solidFill>
                <a:schemeClr val="bg2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40966" name="投影片編號版面配置區 5">
            <a:extLst>
              <a:ext uri="{FF2B5EF4-FFF2-40B4-BE49-F238E27FC236}">
                <a16:creationId xmlns:a16="http://schemas.microsoft.com/office/drawing/2014/main" id="{5E5900DB-6568-45A8-B19D-45D852AB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2D0DB5-A764-4E34-9D96-1BBE0523B028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>
            <a:extLst>
              <a:ext uri="{FF2B5EF4-FFF2-40B4-BE49-F238E27FC236}">
                <a16:creationId xmlns:a16="http://schemas.microsoft.com/office/drawing/2014/main" id="{829CC2CF-33F5-476E-BE59-17629BF9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7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0A0BAD-F988-4A24-8382-EEBD13AB5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Q7. What are the prognostic factors of mortality in this patient particular for the infections from this Vibrio species? (1 mark)</a:t>
            </a:r>
          </a:p>
          <a:p>
            <a:pPr>
              <a:defRPr/>
            </a:pPr>
            <a:r>
              <a:rPr lang="en-US" altLang="zh-HK" sz="2000" dirty="0"/>
              <a:t>Underlying liver cirrhosis</a:t>
            </a:r>
          </a:p>
          <a:p>
            <a:pPr>
              <a:defRPr/>
            </a:pPr>
            <a:r>
              <a:rPr lang="en-US" altLang="zh-HK" sz="2000" dirty="0"/>
              <a:t>Use of steroid   </a:t>
            </a:r>
          </a:p>
          <a:p>
            <a:pPr>
              <a:defRPr/>
            </a:pPr>
            <a:endParaRPr lang="zh-HK" altLang="en-US" dirty="0"/>
          </a:p>
        </p:txBody>
      </p:sp>
      <p:sp>
        <p:nvSpPr>
          <p:cNvPr id="43012" name="投影片編號版面配置區 3">
            <a:extLst>
              <a:ext uri="{FF2B5EF4-FFF2-40B4-BE49-F238E27FC236}">
                <a16:creationId xmlns:a16="http://schemas.microsoft.com/office/drawing/2014/main" id="{891AA942-A4C2-4AC4-8D59-123A9430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60DDD9-A6B3-4008-81D4-FF7C470DCC9E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>
            <a:extLst>
              <a:ext uri="{FF2B5EF4-FFF2-40B4-BE49-F238E27FC236}">
                <a16:creationId xmlns:a16="http://schemas.microsoft.com/office/drawing/2014/main" id="{5E85B9FE-046F-4DD1-96E5-A506F09E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8</a:t>
            </a:r>
            <a:endParaRPr lang="zh-HK" altLang="en-US" dirty="0"/>
          </a:p>
        </p:txBody>
      </p:sp>
      <p:sp>
        <p:nvSpPr>
          <p:cNvPr id="44035" name="內容版面配置區 2">
            <a:extLst>
              <a:ext uri="{FF2B5EF4-FFF2-40B4-BE49-F238E27FC236}">
                <a16:creationId xmlns:a16="http://schemas.microsoft.com/office/drawing/2014/main" id="{DDECE6F8-95C4-46A1-BA71-D130ADD69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Q8. What is/are other potential complications from bacteremia of this Vibrio species? (1 mark)</a:t>
            </a:r>
            <a:endParaRPr lang="zh-HK" altLang="en-US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036" name="投影片編號版面配置區 3">
            <a:extLst>
              <a:ext uri="{FF2B5EF4-FFF2-40B4-BE49-F238E27FC236}">
                <a16:creationId xmlns:a16="http://schemas.microsoft.com/office/drawing/2014/main" id="{352353F9-E093-41CD-B8D1-ED1A533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33608-D9DA-40FC-A7AF-055A86773BAB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57E16D-7F60-45B9-AB2E-CACD4D91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800" dirty="0"/>
              <a:t>CNS complications from non-serogroup O1 V. cholerae </a:t>
            </a:r>
            <a:r>
              <a:rPr lang="en-US" altLang="zh-TW" sz="2800" dirty="0" err="1"/>
              <a:t>bactermia</a:t>
            </a:r>
            <a:endParaRPr lang="en-GB" sz="28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87B92C-8429-4054-95CC-3CB2F0BC2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061" name="投影片編號版面配置區 6">
            <a:extLst>
              <a:ext uri="{FF2B5EF4-FFF2-40B4-BE49-F238E27FC236}">
                <a16:creationId xmlns:a16="http://schemas.microsoft.com/office/drawing/2014/main" id="{C9077430-296F-448E-9EBD-C4F85981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431F8B-FEAE-4001-9375-C7CA701BA93A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974940F2-30B1-4CB3-8A8A-5891ACE5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86" y="2859088"/>
            <a:ext cx="5776028" cy="379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6">
            <a:extLst>
              <a:ext uri="{FF2B5EF4-FFF2-40B4-BE49-F238E27FC236}">
                <a16:creationId xmlns:a16="http://schemas.microsoft.com/office/drawing/2014/main" id="{E8C415A9-77A0-4EC5-834B-681FFB33E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6381750"/>
            <a:ext cx="331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panose="020B0604020202020204" pitchFamily="34" charset="0"/>
              </a:rPr>
              <a:t>Clinical Infectious Disease 2001;32:e117-9</a:t>
            </a:r>
          </a:p>
        </p:txBody>
      </p:sp>
      <p:pic>
        <p:nvPicPr>
          <p:cNvPr id="45062" name="Picture 8">
            <a:extLst>
              <a:ext uri="{FF2B5EF4-FFF2-40B4-BE49-F238E27FC236}">
                <a16:creationId xmlns:a16="http://schemas.microsoft.com/office/drawing/2014/main" id="{A2E873B7-55FA-4D0D-887F-22456881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301751"/>
            <a:ext cx="61452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>
            <a:extLst>
              <a:ext uri="{FF2B5EF4-FFF2-40B4-BE49-F238E27FC236}">
                <a16:creationId xmlns:a16="http://schemas.microsoft.com/office/drawing/2014/main" id="{89BF5C94-BDE1-42BB-8676-957F15F9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8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5516FF-6A4E-4F78-BCA3-144CEE457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Q8. What is/are other potential complications from bacteremia of this Vibrio species? (1 mark)</a:t>
            </a:r>
          </a:p>
          <a:p>
            <a:pPr>
              <a:defRPr/>
            </a:pPr>
            <a:r>
              <a:rPr lang="en-US" altLang="zh-HK" sz="2000" dirty="0"/>
              <a:t>CNS infections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zh-HK" sz="1600" dirty="0"/>
              <a:t>Meningitis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zh-HK" sz="1600" dirty="0" err="1"/>
              <a:t>Cerebritis</a:t>
            </a:r>
            <a:endParaRPr lang="en-US" altLang="zh-HK" sz="1600" dirty="0"/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zh-HK" sz="1600" dirty="0" err="1"/>
              <a:t>Ventriculitis</a:t>
            </a:r>
            <a:r>
              <a:rPr lang="en-US" altLang="zh-HK" sz="1600" dirty="0"/>
              <a:t> 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zh-HK" sz="1600" dirty="0"/>
              <a:t>Cerebral abscess</a:t>
            </a:r>
            <a:endParaRPr lang="zh-HK" altLang="en-US" sz="1600" dirty="0"/>
          </a:p>
        </p:txBody>
      </p:sp>
      <p:sp>
        <p:nvSpPr>
          <p:cNvPr id="47108" name="投影片編號版面配置區 3">
            <a:extLst>
              <a:ext uri="{FF2B5EF4-FFF2-40B4-BE49-F238E27FC236}">
                <a16:creationId xmlns:a16="http://schemas.microsoft.com/office/drawing/2014/main" id="{C8653C15-DD07-4A2C-9883-639389A2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513799-551E-41DA-B93C-9A24B65A7AC3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F38DA63-2ACB-4034-A90F-1D30A207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Progress of the pateint</a:t>
            </a:r>
            <a:endParaRPr lang="en-US" altLang="zh-TW" sz="2000">
              <a:solidFill>
                <a:schemeClr val="accent2"/>
              </a:solidFill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AB0BD6D-37D2-4512-AA2F-F4A2B43E6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851358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2400" dirty="0"/>
              <a:t>Repeated debridement done </a:t>
            </a:r>
          </a:p>
          <a:p>
            <a:r>
              <a:rPr lang="en-US" altLang="zh-TW" sz="2400" dirty="0"/>
              <a:t>Condition improved and hemodynamic stabilized with antibiotic therapy and surgical treatment </a:t>
            </a:r>
            <a:endParaRPr lang="zh-TW" altLang="en-US" sz="2400" dirty="0"/>
          </a:p>
          <a:p>
            <a:pPr>
              <a:lnSpc>
                <a:spcPct val="80000"/>
              </a:lnSpc>
            </a:pPr>
            <a:endParaRPr lang="en-US" altLang="zh-TW" sz="1800" dirty="0"/>
          </a:p>
        </p:txBody>
      </p:sp>
      <p:sp>
        <p:nvSpPr>
          <p:cNvPr id="48132" name="投影片編號版面配置區 4">
            <a:extLst>
              <a:ext uri="{FF2B5EF4-FFF2-40B4-BE49-F238E27FC236}">
                <a16:creationId xmlns:a16="http://schemas.microsoft.com/office/drawing/2014/main" id="{6726A27E-B399-4E04-B960-33648273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8A6553-4646-40FC-9B48-FC63ADFF2975}" type="slidenum">
              <a:rPr lang="zh-TW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8133" name="Picture 2">
            <a:extLst>
              <a:ext uri="{FF2B5EF4-FFF2-40B4-BE49-F238E27FC236}">
                <a16:creationId xmlns:a16="http://schemas.microsoft.com/office/drawing/2014/main" id="{60C2059F-1FC7-4317-889B-650EC7217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32" y="2045368"/>
            <a:ext cx="4811500" cy="318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>
            <a:extLst>
              <a:ext uri="{FF2B5EF4-FFF2-40B4-BE49-F238E27FC236}">
                <a16:creationId xmlns:a16="http://schemas.microsoft.com/office/drawing/2014/main" id="{0264E2BB-6B8C-43F3-B938-B1481A6D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/>
              <a:t>CASE 4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ADB5DD-BD70-45AF-A986-715C770A0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300" y="1166018"/>
            <a:ext cx="5658184" cy="4693361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altLang="zh-HK" dirty="0"/>
              <a:t>M/69</a:t>
            </a:r>
          </a:p>
          <a:p>
            <a:pPr>
              <a:defRPr/>
            </a:pPr>
            <a:r>
              <a:rPr lang="en-US" altLang="zh-HK" dirty="0"/>
              <a:t>PMHx:</a:t>
            </a:r>
          </a:p>
          <a:p>
            <a:pPr lvl="1">
              <a:defRPr/>
            </a:pPr>
            <a:r>
              <a:rPr lang="en-US" altLang="zh-HK" dirty="0"/>
              <a:t>HBV cirrhosis </a:t>
            </a:r>
          </a:p>
          <a:p>
            <a:pPr lvl="1">
              <a:defRPr/>
            </a:pPr>
            <a:r>
              <a:rPr lang="en-US" altLang="zh-HK" dirty="0"/>
              <a:t>HCC with wedge resection done, latest CT: no recurrence </a:t>
            </a:r>
          </a:p>
          <a:p>
            <a:pPr>
              <a:defRPr/>
            </a:pPr>
            <a:r>
              <a:rPr lang="en-US" altLang="zh-HK" dirty="0"/>
              <a:t>Attended AED for chills and left chest wall pain x 4/7</a:t>
            </a:r>
          </a:p>
          <a:p>
            <a:pPr>
              <a:defRPr/>
            </a:pPr>
            <a:r>
              <a:rPr lang="en-US" altLang="zh-HK" dirty="0"/>
              <a:t>No fever</a:t>
            </a:r>
          </a:p>
          <a:p>
            <a:pPr>
              <a:defRPr/>
            </a:pPr>
            <a:r>
              <a:rPr lang="en-US" altLang="zh-HK" dirty="0"/>
              <a:t>No cough/ SOB</a:t>
            </a:r>
          </a:p>
          <a:p>
            <a:pPr>
              <a:defRPr/>
            </a:pPr>
            <a:r>
              <a:rPr lang="en-US" altLang="zh-HK" dirty="0"/>
              <a:t>No injury </a:t>
            </a:r>
          </a:p>
          <a:p>
            <a:pPr>
              <a:defRPr/>
            </a:pPr>
            <a:r>
              <a:rPr lang="en-US" altLang="zh-HK" dirty="0"/>
              <a:t>No TOCC </a:t>
            </a:r>
          </a:p>
          <a:p>
            <a:pPr>
              <a:defRPr/>
            </a:pPr>
            <a:endParaRPr lang="zh-HK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C38447-039F-487E-91BF-27A92482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1436" y="1166017"/>
            <a:ext cx="5384800" cy="452596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altLang="zh-HK" dirty="0"/>
              <a:t>Vital signs in AED:</a:t>
            </a:r>
          </a:p>
          <a:p>
            <a:pPr lvl="1">
              <a:defRPr/>
            </a:pPr>
            <a:r>
              <a:rPr lang="en-US" altLang="zh-HK" dirty="0"/>
              <a:t>BP 123/85</a:t>
            </a:r>
          </a:p>
          <a:p>
            <a:pPr lvl="1">
              <a:defRPr/>
            </a:pPr>
            <a:r>
              <a:rPr lang="en-US" altLang="zh-HK" dirty="0"/>
              <a:t>Pulse 139 bpm</a:t>
            </a:r>
          </a:p>
          <a:p>
            <a:pPr lvl="1">
              <a:defRPr/>
            </a:pPr>
            <a:r>
              <a:rPr lang="en-US" altLang="zh-HK" dirty="0"/>
              <a:t>Temp 36.5C</a:t>
            </a:r>
          </a:p>
          <a:p>
            <a:pPr lvl="1">
              <a:defRPr/>
            </a:pPr>
            <a:r>
              <a:rPr lang="en-US" altLang="zh-HK" dirty="0"/>
              <a:t>RR 22</a:t>
            </a:r>
          </a:p>
          <a:p>
            <a:pPr lvl="1">
              <a:defRPr/>
            </a:pPr>
            <a:r>
              <a:rPr lang="en-US" altLang="zh-HK" dirty="0"/>
              <a:t>SpO2 96% on RA</a:t>
            </a:r>
          </a:p>
          <a:p>
            <a:pPr lvl="1">
              <a:defRPr/>
            </a:pPr>
            <a:r>
              <a:rPr lang="en-US" altLang="zh-HK" dirty="0"/>
              <a:t>GCS full</a:t>
            </a:r>
          </a:p>
          <a:p>
            <a:pPr>
              <a:defRPr/>
            </a:pPr>
            <a:endParaRPr lang="en-US" altLang="zh-HK" dirty="0"/>
          </a:p>
          <a:p>
            <a:pPr>
              <a:defRPr/>
            </a:pPr>
            <a:r>
              <a:rPr lang="en-US" altLang="zh-HK" dirty="0"/>
              <a:t>POCT:</a:t>
            </a:r>
          </a:p>
          <a:p>
            <a:pPr lvl="1">
              <a:defRPr/>
            </a:pPr>
            <a:r>
              <a:rPr lang="en-US" altLang="zh-HK" dirty="0" err="1"/>
              <a:t>H’stix</a:t>
            </a:r>
            <a:r>
              <a:rPr lang="en-US" altLang="zh-HK" dirty="0"/>
              <a:t> high </a:t>
            </a:r>
          </a:p>
          <a:p>
            <a:pPr lvl="1">
              <a:defRPr/>
            </a:pPr>
            <a:r>
              <a:rPr lang="en-US" altLang="zh-HK" dirty="0"/>
              <a:t>pH 7.38, BE-2.0</a:t>
            </a:r>
            <a:endParaRPr lang="zh-HK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530D80-01EA-4BD7-8FFC-8A5BB1AA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46</a:t>
            </a:fld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>
            <a:extLst>
              <a:ext uri="{FF2B5EF4-FFF2-40B4-BE49-F238E27FC236}">
                <a16:creationId xmlns:a16="http://schemas.microsoft.com/office/drawing/2014/main" id="{4071863B-DDEB-4BB5-8343-9E1F7103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ECG </a:t>
            </a:r>
            <a:endParaRPr lang="zh-HK" altLang="en-US"/>
          </a:p>
        </p:txBody>
      </p:sp>
      <p:pic>
        <p:nvPicPr>
          <p:cNvPr id="51203" name="圖片 3">
            <a:extLst>
              <a:ext uri="{FF2B5EF4-FFF2-40B4-BE49-F238E27FC236}">
                <a16:creationId xmlns:a16="http://schemas.microsoft.com/office/drawing/2014/main" id="{F5F4DF20-5368-457A-832F-5E0D0633A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15" y="1164701"/>
            <a:ext cx="9232925" cy="550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B447934-64B7-4E15-9FEA-5CF3E4CA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47</a:t>
            </a:fld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>
            <a:extLst>
              <a:ext uri="{FF2B5EF4-FFF2-40B4-BE49-F238E27FC236}">
                <a16:creationId xmlns:a16="http://schemas.microsoft.com/office/drawing/2014/main" id="{657DF349-E717-447D-91A3-DEF2CA9F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Please describe the CXR.</a:t>
            </a:r>
            <a:endParaRPr lang="zh-HK" altLang="en-US" dirty="0"/>
          </a:p>
        </p:txBody>
      </p:sp>
      <p:pic>
        <p:nvPicPr>
          <p:cNvPr id="52227" name="內容版面配置區 3">
            <a:extLst>
              <a:ext uri="{FF2B5EF4-FFF2-40B4-BE49-F238E27FC236}">
                <a16:creationId xmlns:a16="http://schemas.microsoft.com/office/drawing/2014/main" id="{352A2741-A1AF-4121-AF78-279850D36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6" y="1164701"/>
            <a:ext cx="6737647" cy="5531893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C93596A-F550-44B2-8737-975BB15E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48</a:t>
            </a:fld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>
            <a:extLst>
              <a:ext uri="{FF2B5EF4-FFF2-40B4-BE49-F238E27FC236}">
                <a16:creationId xmlns:a16="http://schemas.microsoft.com/office/drawing/2014/main" id="{657DF349-E717-447D-91A3-DEF2CA9F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CXR</a:t>
            </a:r>
            <a:endParaRPr lang="zh-HK" altLang="en-US" dirty="0"/>
          </a:p>
        </p:txBody>
      </p:sp>
      <p:pic>
        <p:nvPicPr>
          <p:cNvPr id="52227" name="內容版面配置區 3">
            <a:extLst>
              <a:ext uri="{FF2B5EF4-FFF2-40B4-BE49-F238E27FC236}">
                <a16:creationId xmlns:a16="http://schemas.microsoft.com/office/drawing/2014/main" id="{352A2741-A1AF-4121-AF78-279850D36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6" y="1164701"/>
            <a:ext cx="6737647" cy="5531893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C93596A-F550-44B2-8737-975BB15E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49</a:t>
            </a:fld>
            <a:endParaRPr lang="zh-HK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CCF3228-72A1-4732-9119-650B5CDF995F}"/>
              </a:ext>
            </a:extLst>
          </p:cNvPr>
          <p:cNvGrpSpPr/>
          <p:nvPr/>
        </p:nvGrpSpPr>
        <p:grpSpPr>
          <a:xfrm>
            <a:off x="7728870" y="2709859"/>
            <a:ext cx="4463130" cy="1619936"/>
            <a:chOff x="7728870" y="2709859"/>
            <a:chExt cx="4463130" cy="1619936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5BEA0920-5C5C-4A2D-BDE9-18ADF877243E}"/>
                </a:ext>
              </a:extLst>
            </p:cNvPr>
            <p:cNvSpPr/>
            <p:nvPr/>
          </p:nvSpPr>
          <p:spPr>
            <a:xfrm>
              <a:off x="7728870" y="2709859"/>
              <a:ext cx="1523414" cy="153728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/>
            </a:p>
          </p:txBody>
        </p:sp>
        <p:sp>
          <p:nvSpPr>
            <p:cNvPr id="6" name="文字方塊 4">
              <a:extLst>
                <a:ext uri="{FF2B5EF4-FFF2-40B4-BE49-F238E27FC236}">
                  <a16:creationId xmlns:a16="http://schemas.microsoft.com/office/drawing/2014/main" id="{8431E8CC-351B-4BAB-8AB6-71E339615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0313" y="3129466"/>
              <a:ext cx="315168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lvl="1"/>
              <a:r>
                <a:rPr lang="en-US" altLang="zh-HK" sz="2400" dirty="0">
                  <a:solidFill>
                    <a:schemeClr val="accent1"/>
                  </a:solidFill>
                  <a:cs typeface="Arial" panose="020B0604020202020204" pitchFamily="34" charset="0"/>
                </a:rPr>
                <a:t>Subcutaneous emphysema over left side chest wall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6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3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68357" y="1722438"/>
            <a:ext cx="7464286" cy="4525963"/>
          </a:xfrm>
        </p:spPr>
        <p:txBody>
          <a:bodyPr>
            <a:normAutofit fontScale="92500"/>
          </a:bodyPr>
          <a:lstStyle/>
          <a:p>
            <a:pPr marL="64008" indent="0">
              <a:buNone/>
            </a:pPr>
            <a:r>
              <a:rPr lang="en-US" altLang="zh-HK" dirty="0"/>
              <a:t>Bedside echo was performed. </a:t>
            </a:r>
          </a:p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Q3a. Name the Echo views (2 marks) </a:t>
            </a:r>
            <a:endParaRPr lang="en-US" altLang="zh-HK" dirty="0"/>
          </a:p>
          <a:p>
            <a:pPr lvl="1"/>
            <a:r>
              <a:rPr lang="en-US" altLang="zh-HK" dirty="0">
                <a:solidFill>
                  <a:schemeClr val="bg1"/>
                </a:solidFill>
              </a:rPr>
              <a:t>Parasternal Long Axis (PLAX)</a:t>
            </a:r>
          </a:p>
          <a:p>
            <a:pPr lvl="1"/>
            <a:r>
              <a:rPr lang="en-US" altLang="zh-HK" dirty="0">
                <a:solidFill>
                  <a:schemeClr val="bg1"/>
                </a:solidFill>
              </a:rPr>
              <a:t>Parasternal Short </a:t>
            </a:r>
            <a:r>
              <a:rPr lang="en-GB" altLang="zh-TW" dirty="0">
                <a:solidFill>
                  <a:schemeClr val="bg1"/>
                </a:solidFill>
              </a:rPr>
              <a:t>Axis (</a:t>
            </a:r>
            <a:r>
              <a:rPr lang="en-US" altLang="zh-HK" dirty="0">
                <a:solidFill>
                  <a:schemeClr val="bg1"/>
                </a:solidFill>
              </a:rPr>
              <a:t>PSAX), aortic valve level</a:t>
            </a:r>
          </a:p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Q3b. Name 3 abnormalities from Echo </a:t>
            </a:r>
            <a:r>
              <a:rPr lang="en-US" altLang="zh-TW" b="1" dirty="0">
                <a:ln w="6350">
                  <a:noFill/>
                </a:ln>
                <a:solidFill>
                  <a:schemeClr val="accent1"/>
                </a:solidFill>
              </a:rPr>
              <a:t>(1.5 marks)</a:t>
            </a:r>
            <a:endParaRPr lang="en-US" altLang="zh-HK" b="1" dirty="0">
              <a:ln w="6350">
                <a:noFill/>
              </a:ln>
              <a:solidFill>
                <a:schemeClr val="accent1"/>
              </a:solidFill>
            </a:endParaRPr>
          </a:p>
          <a:p>
            <a:pPr lvl="1"/>
            <a:r>
              <a:rPr lang="en-US" altLang="zh-HK" dirty="0">
                <a:solidFill>
                  <a:schemeClr val="bg1"/>
                </a:solidFill>
              </a:rPr>
              <a:t>Dilated aortic root</a:t>
            </a:r>
          </a:p>
          <a:p>
            <a:pPr lvl="1"/>
            <a:r>
              <a:rPr lang="en-US" altLang="zh-HK" dirty="0">
                <a:solidFill>
                  <a:schemeClr val="bg1"/>
                </a:solidFill>
              </a:rPr>
              <a:t>Trivial AR</a:t>
            </a:r>
          </a:p>
          <a:p>
            <a:pPr lvl="1"/>
            <a:r>
              <a:rPr lang="en-US" altLang="zh-HK" dirty="0">
                <a:solidFill>
                  <a:schemeClr val="bg1"/>
                </a:solidFill>
              </a:rPr>
              <a:t>Bicuspid aortic valve</a:t>
            </a:r>
          </a:p>
          <a:p>
            <a:endParaRPr lang="zh-HK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040756" y="1960976"/>
            <a:ext cx="3657601" cy="4525963"/>
          </a:xfrm>
        </p:spPr>
        <p:txBody>
          <a:bodyPr>
            <a:normAutofit fontScale="92500"/>
          </a:bodyPr>
          <a:lstStyle/>
          <a:p>
            <a:r>
              <a:rPr lang="en-US" altLang="zh-HK" dirty="0">
                <a:hlinkClick r:id="rId2" action="ppaction://hlinkfile"/>
              </a:rPr>
              <a:t>Clip 1a: Image045.avi</a:t>
            </a:r>
            <a:endParaRPr lang="en-US" altLang="zh-HK" dirty="0"/>
          </a:p>
          <a:p>
            <a:r>
              <a:rPr lang="en-US" altLang="zh-HK" dirty="0">
                <a:hlinkClick r:id="rId3" action="ppaction://hlinkfile"/>
              </a:rPr>
              <a:t>Clip 1b: Image048.avi</a:t>
            </a:r>
            <a:endParaRPr lang="en-US" altLang="zh-HK" dirty="0"/>
          </a:p>
          <a:p>
            <a:r>
              <a:rPr lang="en-US" altLang="zh-HK" dirty="0">
                <a:hlinkClick r:id="rId4" action="ppaction://hlinkfile"/>
              </a:rPr>
              <a:t>Clip 1c: Image046.avi</a:t>
            </a:r>
            <a:endParaRPr lang="en-US" altLang="zh-HK" dirty="0"/>
          </a:p>
          <a:p>
            <a:endParaRPr lang="en-US" altLang="zh-HK" dirty="0"/>
          </a:p>
          <a:p>
            <a:r>
              <a:rPr lang="en-US" altLang="zh-HK" dirty="0">
                <a:hlinkClick r:id="rId5" action="ppaction://hlinkfile"/>
              </a:rPr>
              <a:t>Clip 2a:</a:t>
            </a:r>
            <a:r>
              <a:rPr lang="en-US" altLang="zh-HK" dirty="0"/>
              <a:t> </a:t>
            </a:r>
            <a:r>
              <a:rPr lang="en-US" altLang="zh-HK" dirty="0">
                <a:hlinkClick r:id="rId5" action="ppaction://hlinkfile"/>
              </a:rPr>
              <a:t>Image051.avi</a:t>
            </a:r>
            <a:endParaRPr lang="en-US" altLang="zh-HK" dirty="0"/>
          </a:p>
          <a:p>
            <a:r>
              <a:rPr lang="en-US" altLang="zh-HK" dirty="0">
                <a:hlinkClick r:id="rId6" action="ppaction://hlinkfile"/>
              </a:rPr>
              <a:t>Clip 2b: Image052.avi</a:t>
            </a:r>
            <a:endParaRPr lang="en-US" altLang="zh-HK" dirty="0"/>
          </a:p>
          <a:p>
            <a:r>
              <a:rPr lang="en-US" altLang="zh-HK" dirty="0">
                <a:hlinkClick r:id="rId7" action="ppaction://hlinkfile"/>
              </a:rPr>
              <a:t>Clip 2c: Image053.avi</a:t>
            </a:r>
            <a:endParaRPr lang="en-US" altLang="zh-HK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20B5656-2A73-44FF-9013-BEDB8879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25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>
            <a:extLst>
              <a:ext uri="{FF2B5EF4-FFF2-40B4-BE49-F238E27FC236}">
                <a16:creationId xmlns:a16="http://schemas.microsoft.com/office/drawing/2014/main" id="{025C4102-34F3-436F-9916-A1CF0EA0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K" dirty="0"/>
              <a:t>Question 1 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7805F0-DAB4-4E59-B1BA-CF71D7E78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Q1. What are the possible causes of the abnormal finding in the CXR? (1.5 marks)</a:t>
            </a:r>
          </a:p>
          <a:p>
            <a:pPr>
              <a:defRPr/>
            </a:pPr>
            <a:r>
              <a:rPr lang="en-US" altLang="zh-HK" sz="2400" dirty="0"/>
              <a:t>Penetrating injury</a:t>
            </a:r>
          </a:p>
          <a:p>
            <a:pPr>
              <a:defRPr/>
            </a:pPr>
            <a:r>
              <a:rPr lang="en-US" altLang="zh-HK" sz="2400" dirty="0"/>
              <a:t>Secondary to pneumothorax </a:t>
            </a:r>
          </a:p>
          <a:p>
            <a:pPr>
              <a:defRPr/>
            </a:pPr>
            <a:r>
              <a:rPr lang="en-US" altLang="zh-HK" sz="2400" dirty="0"/>
              <a:t>Gas-forming bacteria infection </a:t>
            </a:r>
          </a:p>
          <a:p>
            <a:pPr marL="0" indent="0">
              <a:buNone/>
              <a:defRPr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zh-HK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A31DAA-130A-442C-A9BE-684A3713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50</a:t>
            </a:fld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>
            <a:extLst>
              <a:ext uri="{FF2B5EF4-FFF2-40B4-BE49-F238E27FC236}">
                <a16:creationId xmlns:a16="http://schemas.microsoft.com/office/drawing/2014/main" id="{17458F0C-0E45-4012-856E-D17DB511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6323" name="內容版面配置區 2">
            <a:extLst>
              <a:ext uri="{FF2B5EF4-FFF2-40B4-BE49-F238E27FC236}">
                <a16:creationId xmlns:a16="http://schemas.microsoft.com/office/drawing/2014/main" id="{27E05E04-48BD-4872-B14E-D619FE7AF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HK" dirty="0"/>
              <a:t>The patient developed fever and septic shock soon after admission and CT thorax was performed.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C7DA38-A162-4203-B056-21CAEAFA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51</a:t>
            </a:fld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A7A94A2-521B-48C6-9405-22DFF9B6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92DC-862E-416C-A39D-1D8F18BEEAA5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3" name="內容版面配置區 4">
            <a:extLst>
              <a:ext uri="{FF2B5EF4-FFF2-40B4-BE49-F238E27FC236}">
                <a16:creationId xmlns:a16="http://schemas.microsoft.com/office/drawing/2014/main" id="{367F5363-8625-4B19-9E91-E341B773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7" b="11095"/>
          <a:stretch>
            <a:fillRect/>
          </a:stretch>
        </p:blipFill>
        <p:spPr>
          <a:xfrm>
            <a:off x="1740819" y="324070"/>
            <a:ext cx="4403558" cy="2919625"/>
          </a:xfrm>
          <a:prstGeom prst="rect">
            <a:avLst/>
          </a:prstGeom>
        </p:spPr>
      </p:pic>
      <p:pic>
        <p:nvPicPr>
          <p:cNvPr id="4" name="內容版面配置區 5">
            <a:extLst>
              <a:ext uri="{FF2B5EF4-FFF2-40B4-BE49-F238E27FC236}">
                <a16:creationId xmlns:a16="http://schemas.microsoft.com/office/drawing/2014/main" id="{84330CCB-9ADC-49C8-8A1A-AAC54135C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22734" r="-381" b="11739"/>
          <a:stretch>
            <a:fillRect/>
          </a:stretch>
        </p:blipFill>
        <p:spPr>
          <a:xfrm>
            <a:off x="6402395" y="324071"/>
            <a:ext cx="4355181" cy="2919625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526762B-BAD5-4962-9DBB-A1C267B1C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8" b="10374"/>
          <a:stretch>
            <a:fillRect/>
          </a:stretch>
        </p:blipFill>
        <p:spPr bwMode="auto">
          <a:xfrm>
            <a:off x="1740819" y="3429000"/>
            <a:ext cx="4355181" cy="303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A464CE7-6539-492F-B733-2BD9C50DD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3" b="10608"/>
          <a:stretch>
            <a:fillRect/>
          </a:stretch>
        </p:blipFill>
        <p:spPr bwMode="auto">
          <a:xfrm>
            <a:off x="6402396" y="3429000"/>
            <a:ext cx="4355181" cy="300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476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2ACE6-83EF-43E0-AEE6-C49644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2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4A5028-8197-4FFC-8B95-8C03E01AE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TW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Q2. </a:t>
            </a: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Describe the findings in the CT thorax. (1.5 marks)</a:t>
            </a:r>
          </a:p>
          <a:p>
            <a:pPr>
              <a:defRPr/>
            </a:pPr>
            <a:r>
              <a:rPr lang="en-US" altLang="zh-HK" sz="2400" dirty="0"/>
              <a:t>Extensive subcutaneous emphysema over left side chest wall</a:t>
            </a:r>
          </a:p>
          <a:p>
            <a:pPr>
              <a:defRPr/>
            </a:pPr>
            <a:r>
              <a:rPr lang="en-US" altLang="zh-HK" sz="2400" dirty="0"/>
              <a:t>Air </a:t>
            </a:r>
            <a:r>
              <a:rPr lang="en-US" altLang="zh-HK" sz="2400" dirty="0" err="1"/>
              <a:t>lucencies</a:t>
            </a:r>
            <a:r>
              <a:rPr lang="en-US" altLang="zh-HK" sz="2400" dirty="0"/>
              <a:t> over the anterior mediastinum </a:t>
            </a:r>
          </a:p>
          <a:p>
            <a:pPr>
              <a:defRPr/>
            </a:pPr>
            <a:r>
              <a:rPr lang="en-US" altLang="zh-HK" sz="2400" dirty="0"/>
              <a:t>Air </a:t>
            </a:r>
            <a:r>
              <a:rPr lang="en-US" altLang="zh-HK" sz="2400" dirty="0" err="1"/>
              <a:t>lucencies</a:t>
            </a:r>
            <a:r>
              <a:rPr lang="en-US" altLang="zh-HK" sz="2400" dirty="0"/>
              <a:t> also present in the marrow cavity of the manubrium of the sternum and  the left sternoclavicular joint  </a:t>
            </a:r>
          </a:p>
          <a:p>
            <a:pPr>
              <a:defRPr/>
            </a:pPr>
            <a:r>
              <a:rPr lang="en-US" altLang="zh-HK" sz="2400" dirty="0"/>
              <a:t>Suspected bony </a:t>
            </a:r>
            <a:r>
              <a:rPr lang="en-US" altLang="zh-HK" sz="2400" dirty="0" err="1"/>
              <a:t>distruction</a:t>
            </a:r>
            <a:r>
              <a:rPr lang="en-US" altLang="zh-HK" sz="2400" dirty="0"/>
              <a:t> of the left sternoclavicular joint </a:t>
            </a:r>
          </a:p>
          <a:p>
            <a:pPr>
              <a:defRPr/>
            </a:pPr>
            <a:r>
              <a:rPr lang="en-US" altLang="zh-HK" sz="2400" dirty="0"/>
              <a:t>No pneumothorax </a:t>
            </a:r>
          </a:p>
          <a:p>
            <a:pPr marL="64008" indent="0">
              <a:buNone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1957-D6A4-4C4D-8222-ED3D84D0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47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2ACE6-83EF-43E0-AEE6-C49644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</a:t>
            </a:r>
            <a:r>
              <a:rPr lang="en-US" altLang="zh-TW" dirty="0"/>
              <a:t>3</a:t>
            </a:r>
            <a:endParaRPr lang="en-GB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4A5028-8197-4FFC-8B95-8C03E01AE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en-US" altLang="zh-TW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Q3. </a:t>
            </a: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Please give 2 most likely diagnoses for the radiological findings. (1 mark)</a:t>
            </a:r>
          </a:p>
          <a:p>
            <a:pPr>
              <a:defRPr/>
            </a:pPr>
            <a:r>
              <a:rPr lang="en-US" altLang="zh-HK" sz="2400" dirty="0"/>
              <a:t>Chest wall intramuscular abscess</a:t>
            </a:r>
          </a:p>
          <a:p>
            <a:pPr>
              <a:defRPr/>
            </a:pPr>
            <a:r>
              <a:rPr lang="en-US" altLang="zh-HK" sz="2400" dirty="0"/>
              <a:t>Necrotizing fasciitis of chest wall </a:t>
            </a:r>
          </a:p>
          <a:p>
            <a:pPr marL="64008" indent="0">
              <a:buNone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1957-D6A4-4C4D-8222-ED3D84D0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331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42ACE6-83EF-43E0-AEE6-C49644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</a:t>
            </a:r>
            <a:r>
              <a:rPr lang="en-US" altLang="zh-TW" dirty="0"/>
              <a:t>4</a:t>
            </a:r>
            <a:endParaRPr lang="en-GB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4A5028-8197-4FFC-8B95-8C03E01AE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Q4. What is the mostly source of the infection? (1 mark</a:t>
            </a:r>
            <a:r>
              <a:rPr lang="en-US" altLang="zh-TW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altLang="zh-HK" sz="2400" dirty="0"/>
              <a:t>Spread from left sternoclavicular joint infection</a:t>
            </a:r>
          </a:p>
          <a:p>
            <a:pPr marL="64008" indent="0">
              <a:buNone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1957-D6A4-4C4D-8222-ED3D84D0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19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176D9-77E3-4A97-B8FA-437EB1D4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dirty="0"/>
              <a:t>Question</a:t>
            </a:r>
            <a:r>
              <a:rPr lang="zh-TW" altLang="en-US" dirty="0"/>
              <a:t> </a:t>
            </a:r>
            <a:r>
              <a:rPr lang="en-GB" altLang="zh-TW" dirty="0"/>
              <a:t>5</a:t>
            </a:r>
            <a:endParaRPr lang="en-GB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012F8-9B0E-408E-8637-DCD67612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Q5. What are other the potential complications from this condition? (2 marks)</a:t>
            </a:r>
          </a:p>
          <a:p>
            <a:pPr>
              <a:defRPr/>
            </a:pPr>
            <a:r>
              <a:rPr lang="en-US" altLang="zh-HK" sz="2400" dirty="0"/>
              <a:t>Mediastinitis </a:t>
            </a:r>
          </a:p>
          <a:p>
            <a:pPr>
              <a:defRPr/>
            </a:pPr>
            <a:r>
              <a:rPr lang="en-US" altLang="zh-HK" sz="2400" dirty="0"/>
              <a:t>Empyema</a:t>
            </a:r>
          </a:p>
          <a:p>
            <a:pPr marL="0" indent="0">
              <a:buNone/>
              <a:defRPr/>
            </a:pPr>
            <a:r>
              <a:rPr lang="en-US" altLang="zh-HK" sz="2000" dirty="0">
                <a:solidFill>
                  <a:schemeClr val="accent2"/>
                </a:solidFill>
              </a:rPr>
              <a:t>**Because of the joint capsule is unable to distend, infection can quickly spread beyond joint to the adjacent structures**</a:t>
            </a:r>
          </a:p>
          <a:p>
            <a:pPr marL="64008" indent="0">
              <a:buNone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985623-A478-47AC-86C9-6F52E615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45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176D9-77E3-4A97-B8FA-437EB1D4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dirty="0"/>
              <a:t>Question</a:t>
            </a:r>
            <a:r>
              <a:rPr lang="zh-TW" altLang="en-US" dirty="0"/>
              <a:t> </a:t>
            </a:r>
            <a:r>
              <a:rPr lang="en-GB" altLang="zh-TW" dirty="0"/>
              <a:t>6</a:t>
            </a:r>
            <a:endParaRPr lang="en-GB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012F8-9B0E-408E-8637-DCD67612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Q6. What are the risk factors for this infectious condition? (1 mark)</a:t>
            </a:r>
          </a:p>
          <a:p>
            <a:pPr>
              <a:defRPr/>
            </a:pPr>
            <a:r>
              <a:rPr lang="en-US" altLang="zh-HK" sz="2400" dirty="0"/>
              <a:t>Diabetes mellitus</a:t>
            </a:r>
          </a:p>
          <a:p>
            <a:pPr>
              <a:defRPr/>
            </a:pPr>
            <a:r>
              <a:rPr lang="en-US" altLang="zh-HK" sz="2400" dirty="0"/>
              <a:t>Chronic steroid use and other immunosuppression states </a:t>
            </a:r>
          </a:p>
          <a:p>
            <a:pPr>
              <a:defRPr/>
            </a:pPr>
            <a:r>
              <a:rPr lang="en-US" altLang="zh-HK" sz="2400" dirty="0"/>
              <a:t>Intravenous drug abuse </a:t>
            </a:r>
          </a:p>
          <a:p>
            <a:pPr>
              <a:defRPr/>
            </a:pPr>
            <a:r>
              <a:rPr lang="en-US" altLang="zh-HK" sz="2400" dirty="0"/>
              <a:t>Central venous catheter insertion  </a:t>
            </a:r>
          </a:p>
          <a:p>
            <a:pPr marL="64008" indent="0">
              <a:buNone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985623-A478-47AC-86C9-6F52E615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15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176D9-77E3-4A97-B8FA-437EB1D4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dirty="0"/>
              <a:t>Question</a:t>
            </a:r>
            <a:r>
              <a:rPr lang="zh-TW" altLang="en-US" dirty="0"/>
              <a:t> </a:t>
            </a:r>
            <a:r>
              <a:rPr lang="en-GB" altLang="zh-TW" dirty="0"/>
              <a:t>7</a:t>
            </a:r>
            <a:endParaRPr lang="en-GB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012F8-9B0E-408E-8637-DCD67612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Q7. What are the treatments for the patient? (2 marks)</a:t>
            </a:r>
          </a:p>
          <a:p>
            <a:pPr>
              <a:defRPr/>
            </a:pPr>
            <a:r>
              <a:rPr lang="en-US" altLang="zh-HK" sz="2400" dirty="0"/>
              <a:t>Fluid resuscitation and hemodynamic support with inotropes  </a:t>
            </a:r>
          </a:p>
          <a:p>
            <a:pPr>
              <a:defRPr/>
            </a:pPr>
            <a:r>
              <a:rPr lang="en-US" altLang="zh-HK" sz="2400" dirty="0"/>
              <a:t>Early board spectrum antibiotics </a:t>
            </a:r>
          </a:p>
          <a:p>
            <a:pPr>
              <a:defRPr/>
            </a:pPr>
            <a:r>
              <a:rPr lang="en-US" altLang="zh-HK" sz="2400" dirty="0"/>
              <a:t>Control blood glucose level</a:t>
            </a:r>
          </a:p>
          <a:p>
            <a:pPr>
              <a:defRPr/>
            </a:pPr>
            <a:r>
              <a:rPr lang="en-US" altLang="zh-HK" sz="2400" dirty="0"/>
              <a:t>Surgical debridement</a:t>
            </a:r>
          </a:p>
          <a:p>
            <a:pPr>
              <a:defRPr/>
            </a:pPr>
            <a:r>
              <a:rPr lang="en-US" altLang="zh-HK" sz="2400" dirty="0"/>
              <a:t>Surgical resection of </a:t>
            </a:r>
            <a:r>
              <a:rPr lang="en-US" altLang="zh-HK" sz="2400" dirty="0" err="1"/>
              <a:t>sternoclavular</a:t>
            </a:r>
            <a:r>
              <a:rPr lang="en-US" altLang="zh-HK" sz="2400" dirty="0"/>
              <a:t> joint for infection complicated with osteomyelitis/ uncontrolled sepsis </a:t>
            </a:r>
          </a:p>
          <a:p>
            <a:pPr marL="64008" indent="0">
              <a:buNone/>
            </a:pPr>
            <a:r>
              <a:rPr lang="en-US" altLang="zh-HK" sz="2600" b="1" dirty="0">
                <a:ln w="6350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64008" indent="0">
              <a:buNone/>
            </a:pPr>
            <a:endParaRPr lang="en-US" altLang="zh-HK" sz="2600" b="1" dirty="0">
              <a:ln w="6350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0985623-A478-47AC-86C9-6F52E6156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58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236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圖片 1">
            <a:extLst>
              <a:ext uri="{FF2B5EF4-FFF2-40B4-BE49-F238E27FC236}">
                <a16:creationId xmlns:a16="http://schemas.microsoft.com/office/drawing/2014/main" id="{BE57E69E-1249-4403-A2E4-F54E9747D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5" y="0"/>
            <a:ext cx="920415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圖片 2">
            <a:extLst>
              <a:ext uri="{FF2B5EF4-FFF2-40B4-BE49-F238E27FC236}">
                <a16:creationId xmlns:a16="http://schemas.microsoft.com/office/drawing/2014/main" id="{62FAB702-B57A-4BA0-9C47-5DB8D2236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8450"/>
            <a:ext cx="4697897" cy="47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圖片 3">
            <a:extLst>
              <a:ext uri="{FF2B5EF4-FFF2-40B4-BE49-F238E27FC236}">
                <a16:creationId xmlns:a16="http://schemas.microsoft.com/office/drawing/2014/main" id="{AEF2AE9A-23D5-4D2D-9B35-DDFF5B1FE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6524625"/>
            <a:ext cx="39211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C40C42D-6371-4890-BC2E-14A9FE0C7D04}"/>
              </a:ext>
            </a:extLst>
          </p:cNvPr>
          <p:cNvSpPr txBox="1">
            <a:spLocks/>
          </p:cNvSpPr>
          <p:nvPr/>
        </p:nvSpPr>
        <p:spPr>
          <a:xfrm>
            <a:off x="1564105" y="1577391"/>
            <a:ext cx="4585871" cy="473133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HK" sz="2100" dirty="0">
                <a:solidFill>
                  <a:schemeClr val="accent1"/>
                </a:solidFill>
              </a:rPr>
              <a:t>SCJ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Synovial lined 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Composed of:</a:t>
            </a:r>
          </a:p>
          <a:p>
            <a:pPr lvl="2">
              <a:defRPr/>
            </a:pPr>
            <a:r>
              <a:rPr lang="en-US" altLang="zh-HK" sz="1500" dirty="0">
                <a:solidFill>
                  <a:schemeClr val="bg1"/>
                </a:solidFill>
              </a:rPr>
              <a:t>Inferior, medial clavicular head</a:t>
            </a:r>
          </a:p>
          <a:p>
            <a:pPr lvl="2">
              <a:defRPr/>
            </a:pPr>
            <a:r>
              <a:rPr lang="en-US" altLang="zh-HK" sz="1500" dirty="0">
                <a:solidFill>
                  <a:schemeClr val="bg1"/>
                </a:solidFill>
              </a:rPr>
              <a:t>Superior </a:t>
            </a:r>
            <a:r>
              <a:rPr lang="en-US" altLang="zh-HK" sz="1500" dirty="0" err="1">
                <a:solidFill>
                  <a:schemeClr val="bg1"/>
                </a:solidFill>
              </a:rPr>
              <a:t>lacteral</a:t>
            </a:r>
            <a:r>
              <a:rPr lang="en-US" altLang="zh-HK" sz="1500" dirty="0">
                <a:solidFill>
                  <a:schemeClr val="bg1"/>
                </a:solidFill>
              </a:rPr>
              <a:t> </a:t>
            </a:r>
            <a:r>
              <a:rPr lang="en-US" altLang="zh-HK" sz="1500" dirty="0" err="1">
                <a:solidFill>
                  <a:schemeClr val="bg1"/>
                </a:solidFill>
              </a:rPr>
              <a:t>notce</a:t>
            </a:r>
            <a:r>
              <a:rPr lang="en-US" altLang="zh-HK" sz="1500" dirty="0">
                <a:solidFill>
                  <a:schemeClr val="bg1"/>
                </a:solidFill>
              </a:rPr>
              <a:t> of manubrium</a:t>
            </a:r>
          </a:p>
          <a:p>
            <a:pPr lvl="2">
              <a:defRPr/>
            </a:pPr>
            <a:r>
              <a:rPr lang="en-US" altLang="zh-HK" sz="1500" dirty="0">
                <a:solidFill>
                  <a:schemeClr val="bg1"/>
                </a:solidFill>
              </a:rPr>
              <a:t>Cartilage of first</a:t>
            </a:r>
          </a:p>
          <a:p>
            <a:pPr>
              <a:defRPr/>
            </a:pPr>
            <a:r>
              <a:rPr lang="en-US" altLang="zh-HK" sz="2100" dirty="0">
                <a:solidFill>
                  <a:schemeClr val="accent1"/>
                </a:solidFill>
              </a:rPr>
              <a:t>SCJ infections 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Rare form of septic arthritis 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Believed to be secondary infection from hematogenous spread 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As the joint capsule is unable to distend, infection can quickly spreads beyond the joint to subcutaneous tissue, mediastinum and pleural cavity 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Reported in association with CVC insertion, IVDA, local trauma, immunocompromised due to DM, steroid use and HIV infection</a:t>
            </a:r>
          </a:p>
          <a:p>
            <a:pPr lvl="1">
              <a:defRPr/>
            </a:pPr>
            <a:r>
              <a:rPr lang="en-US" altLang="zh-HK" sz="1800" dirty="0">
                <a:solidFill>
                  <a:schemeClr val="bg1"/>
                </a:solidFill>
              </a:rPr>
              <a:t>Most common organism: </a:t>
            </a:r>
            <a:r>
              <a:rPr lang="en-US" altLang="zh-HK" sz="1800" i="1" dirty="0">
                <a:solidFill>
                  <a:schemeClr val="bg1"/>
                </a:solidFill>
              </a:rPr>
              <a:t>Staphylococcus aureus  </a:t>
            </a:r>
            <a:endParaRPr lang="zh-HK" altLang="en-US" sz="1800" i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1B6145B-811B-4D9B-BDE6-DF5E7363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92DC-862E-416C-A39D-1D8F18BEEAA5}" type="slidenum">
              <a:rPr lang="zh-TW" altLang="en-US" smtClean="0">
                <a:solidFill>
                  <a:schemeClr val="bg1"/>
                </a:solidFill>
              </a:rPr>
              <a:pPr/>
              <a:t>59</a:t>
            </a:fld>
            <a:endParaRPr lang="zh-TW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4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Q4. Suggest 2 additional USG views that can be helpful to make the diagnosis (2 marks)</a:t>
            </a:r>
          </a:p>
          <a:p>
            <a:r>
              <a:rPr lang="en-US" altLang="zh-HK" dirty="0">
                <a:solidFill>
                  <a:schemeClr val="bg1"/>
                </a:solidFill>
              </a:rPr>
              <a:t>Suprasternal view</a:t>
            </a:r>
          </a:p>
          <a:p>
            <a:pPr lvl="2"/>
            <a:r>
              <a:rPr lang="en-US" altLang="zh-HK" dirty="0">
                <a:solidFill>
                  <a:srgbClr val="FF0000"/>
                </a:solidFill>
                <a:hlinkClick r:id="rId2" action="ppaction://hlinkfile"/>
              </a:rPr>
              <a:t>Suprasternal view.mp4</a:t>
            </a:r>
            <a:endParaRPr lang="en-US" altLang="zh-HK" dirty="0">
              <a:solidFill>
                <a:srgbClr val="FF0000"/>
              </a:solidFill>
            </a:endParaRPr>
          </a:p>
          <a:p>
            <a:pPr marL="448056" lvl="1" indent="-384048">
              <a:buSzPct val="80000"/>
            </a:pPr>
            <a:r>
              <a:rPr lang="en-US" altLang="zh-HK" sz="2600" dirty="0">
                <a:solidFill>
                  <a:schemeClr val="bg1"/>
                </a:solidFill>
              </a:rPr>
              <a:t>Abdominal USG</a:t>
            </a:r>
            <a:endParaRPr lang="zh-HK" altLang="en-US" sz="2600" dirty="0">
              <a:solidFill>
                <a:schemeClr val="bg1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767982" y="1934128"/>
            <a:ext cx="3920435" cy="4525963"/>
          </a:xfrm>
        </p:spPr>
        <p:txBody>
          <a:bodyPr/>
          <a:lstStyle/>
          <a:p>
            <a:r>
              <a:rPr lang="en-US" altLang="zh-HK" dirty="0">
                <a:hlinkClick r:id="rId3" action="ppaction://hlinkfile"/>
              </a:rPr>
              <a:t>Clip 3a: Image063.avi</a:t>
            </a:r>
            <a:endParaRPr lang="en-US" altLang="zh-HK" dirty="0"/>
          </a:p>
          <a:p>
            <a:r>
              <a:rPr lang="en-US" altLang="zh-HK" dirty="0">
                <a:hlinkClick r:id="rId4" action="ppaction://hlinkfile"/>
              </a:rPr>
              <a:t>Clip 3b</a:t>
            </a:r>
            <a:r>
              <a:rPr lang="en-US" altLang="zh-TW" dirty="0">
                <a:hlinkClick r:id="rId4" action="ppaction://hlinkfile"/>
              </a:rPr>
              <a:t>: </a:t>
            </a:r>
            <a:r>
              <a:rPr lang="en-US" altLang="zh-HK" dirty="0">
                <a:hlinkClick r:id="rId4" action="ppaction://hlinkfile"/>
              </a:rPr>
              <a:t>Image064.avi</a:t>
            </a:r>
            <a:endParaRPr lang="en-US" altLang="zh-HK" dirty="0"/>
          </a:p>
          <a:p>
            <a:r>
              <a:rPr lang="en-US" altLang="zh-HK" dirty="0">
                <a:hlinkClick r:id="rId5" action="ppaction://hlinkfile"/>
              </a:rPr>
              <a:t>Clip 3c: Image065.avi</a:t>
            </a:r>
            <a:endParaRPr lang="en-US" altLang="zh-HK" dirty="0"/>
          </a:p>
          <a:p>
            <a:r>
              <a:rPr lang="en-US" altLang="zh-HK" dirty="0">
                <a:hlinkClick r:id="rId6" action="ppaction://hlinkfile"/>
              </a:rPr>
              <a:t>Clip 3d</a:t>
            </a:r>
            <a:r>
              <a:rPr lang="en-US" altLang="zh-TW" dirty="0">
                <a:hlinkClick r:id="rId6" action="ppaction://hlinkfile"/>
              </a:rPr>
              <a:t>: </a:t>
            </a:r>
            <a:r>
              <a:rPr lang="en-US" altLang="zh-HK" dirty="0">
                <a:hlinkClick r:id="rId6" action="ppaction://hlinkfile"/>
              </a:rPr>
              <a:t>Image066.avi</a:t>
            </a:r>
            <a:endParaRPr lang="en-US" altLang="zh-HK" dirty="0"/>
          </a:p>
          <a:p>
            <a:r>
              <a:rPr lang="en-US" altLang="zh-HK" dirty="0">
                <a:hlinkClick r:id="rId7" action="ppaction://hlinkfile"/>
              </a:rPr>
              <a:t>Clip 3e: Image078.avi</a:t>
            </a:r>
            <a:endParaRPr lang="en-US" altLang="zh-HK" dirty="0"/>
          </a:p>
          <a:p>
            <a:r>
              <a:rPr lang="en-US" altLang="zh-HK" dirty="0">
                <a:hlinkClick r:id="rId8" action="ppaction://hlinkfile"/>
              </a:rPr>
              <a:t>Clip 3f: Image079.avi</a:t>
            </a:r>
            <a:endParaRPr lang="zh-HK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A3C6D6-7E4A-48B3-B5D7-CDD7A265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549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>
            <a:extLst>
              <a:ext uri="{FF2B5EF4-FFF2-40B4-BE49-F238E27FC236}">
                <a16:creationId xmlns:a16="http://schemas.microsoft.com/office/drawing/2014/main" id="{15D905C0-64AD-498E-B445-5D937EB1F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2800" dirty="0"/>
              <a:t>Sternoclavicular joint (SCJ) infection</a:t>
            </a:r>
            <a:endParaRPr lang="zh-HK" altLang="en-US" sz="2800" dirty="0"/>
          </a:p>
        </p:txBody>
      </p:sp>
      <p:sp>
        <p:nvSpPr>
          <p:cNvPr id="64515" name="內容版面配置區 2">
            <a:extLst>
              <a:ext uri="{FF2B5EF4-FFF2-40B4-BE49-F238E27FC236}">
                <a16:creationId xmlns:a16="http://schemas.microsoft.com/office/drawing/2014/main" id="{00CCF685-7CE3-43B7-AF83-04D1E34E6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HK" sz="2400" dirty="0"/>
              <a:t>Clinical presentations:</a:t>
            </a:r>
          </a:p>
          <a:p>
            <a:pPr lvl="1"/>
            <a:r>
              <a:rPr lang="en-US" altLang="zh-HK" dirty="0"/>
              <a:t>Chest wall pain </a:t>
            </a:r>
          </a:p>
          <a:p>
            <a:pPr lvl="1"/>
            <a:r>
              <a:rPr lang="en-US" altLang="zh-HK" dirty="0"/>
              <a:t>Localized swelling </a:t>
            </a:r>
          </a:p>
          <a:p>
            <a:pPr lvl="1"/>
            <a:r>
              <a:rPr lang="en-US" altLang="zh-HK" dirty="0"/>
              <a:t>Fever </a:t>
            </a:r>
          </a:p>
          <a:p>
            <a:pPr lvl="1"/>
            <a:r>
              <a:rPr lang="en-US" altLang="zh-HK" dirty="0"/>
              <a:t>+/- draining sinus tract </a:t>
            </a:r>
          </a:p>
          <a:p>
            <a:r>
              <a:rPr lang="en-US" altLang="zh-HK" sz="2400" dirty="0"/>
              <a:t>CT imaging: </a:t>
            </a:r>
          </a:p>
          <a:p>
            <a:pPr lvl="1"/>
            <a:r>
              <a:rPr lang="en-US" altLang="zh-HK" dirty="0"/>
              <a:t>Increased joint fluid </a:t>
            </a:r>
          </a:p>
          <a:p>
            <a:pPr lvl="1"/>
            <a:r>
              <a:rPr lang="en-US" altLang="zh-HK" dirty="0"/>
              <a:t>Air and abscess in surrounding tissues </a:t>
            </a:r>
          </a:p>
          <a:p>
            <a:pPr lvl="1"/>
            <a:r>
              <a:rPr lang="en-US" altLang="zh-HK" dirty="0"/>
              <a:t>Bone destruction </a:t>
            </a:r>
          </a:p>
          <a:p>
            <a:pPr lvl="1"/>
            <a:endParaRPr lang="zh-HK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7F57A0-17DE-4D57-A121-DB99A6B0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60</a:t>
            </a:fld>
            <a:endParaRPr lang="zh-HK" altLang="en-US"/>
          </a:p>
        </p:txBody>
      </p:sp>
      <p:pic>
        <p:nvPicPr>
          <p:cNvPr id="64516" name="圖片 3">
            <a:extLst>
              <a:ext uri="{FF2B5EF4-FFF2-40B4-BE49-F238E27FC236}">
                <a16:creationId xmlns:a16="http://schemas.microsoft.com/office/drawing/2014/main" id="{4FDB2573-0632-45ED-A1EC-0BA335882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38" y="1248922"/>
            <a:ext cx="6296662" cy="370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>
            <a:extLst>
              <a:ext uri="{FF2B5EF4-FFF2-40B4-BE49-F238E27FC236}">
                <a16:creationId xmlns:a16="http://schemas.microsoft.com/office/drawing/2014/main" id="{81B32BD8-338C-45BA-946E-597FFAAF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Management</a:t>
            </a:r>
            <a:r>
              <a:rPr lang="en-US" altLang="zh-HK" sz="3000" dirty="0"/>
              <a:t> </a:t>
            </a:r>
            <a:endParaRPr lang="zh-HK" altLang="en-US" sz="3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D3B71A-A3D0-47A3-BE72-780D1B8B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765758" cy="4572000"/>
          </a:xfrm>
        </p:spPr>
        <p:txBody>
          <a:bodyPr>
            <a:normAutofit fontScale="92500"/>
          </a:bodyPr>
          <a:lstStyle/>
          <a:p>
            <a:r>
              <a:rPr lang="en-US" altLang="zh-HK" sz="2600" dirty="0"/>
              <a:t>Rare condition</a:t>
            </a:r>
          </a:p>
          <a:p>
            <a:r>
              <a:rPr lang="en-US" altLang="zh-HK" sz="2600" dirty="0"/>
              <a:t>Optimal treatment based on expert opinion, e.g. conservative management with antibiotic therapy, surgical resection of SCJ</a:t>
            </a:r>
          </a:p>
          <a:p>
            <a:r>
              <a:rPr lang="en-US" altLang="zh-HK" sz="2600" dirty="0"/>
              <a:t>Surgical resection of SCJ with muscle flap reconstruction is purposed in some overseas centers</a:t>
            </a:r>
          </a:p>
          <a:p>
            <a:r>
              <a:rPr lang="en-US" altLang="zh-HK" sz="2600" dirty="0"/>
              <a:t>Case series showed minimal functional impairment at long-term follow-up after surgery</a:t>
            </a:r>
            <a:endParaRPr lang="zh-HK" altLang="en-US" sz="2600" dirty="0"/>
          </a:p>
          <a:p>
            <a:endParaRPr lang="en-GB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CA5F9A2-64D5-44EC-A532-13BF0F24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61</a:t>
            </a:fld>
            <a:endParaRPr lang="zh-HK" altLang="en-US"/>
          </a:p>
        </p:txBody>
      </p:sp>
      <p:pic>
        <p:nvPicPr>
          <p:cNvPr id="65539" name="圖片 3">
            <a:extLst>
              <a:ext uri="{FF2B5EF4-FFF2-40B4-BE49-F238E27FC236}">
                <a16:creationId xmlns:a16="http://schemas.microsoft.com/office/drawing/2014/main" id="{D3DBE27D-2766-4B0B-A6ED-1F01D8E41E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774" y="747447"/>
            <a:ext cx="42735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圖片 4">
            <a:extLst>
              <a:ext uri="{FF2B5EF4-FFF2-40B4-BE49-F238E27FC236}">
                <a16:creationId xmlns:a16="http://schemas.microsoft.com/office/drawing/2014/main" id="{848D8618-A896-4B54-B7C5-81911F12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87" y="6537891"/>
            <a:ext cx="27670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圖片 5">
            <a:extLst>
              <a:ext uri="{FF2B5EF4-FFF2-40B4-BE49-F238E27FC236}">
                <a16:creationId xmlns:a16="http://schemas.microsoft.com/office/drawing/2014/main" id="{19ED8EC6-B8EA-47BC-AD31-6C74C13C9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575" y="1869559"/>
            <a:ext cx="37941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圖片 6">
            <a:extLst>
              <a:ext uri="{FF2B5EF4-FFF2-40B4-BE49-F238E27FC236}">
                <a16:creationId xmlns:a16="http://schemas.microsoft.com/office/drawing/2014/main" id="{B96297F2-BA75-4227-8C59-9CB5B29E4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525" y="4300538"/>
            <a:ext cx="36861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>
            <a:extLst>
              <a:ext uri="{FF2B5EF4-FFF2-40B4-BE49-F238E27FC236}">
                <a16:creationId xmlns:a16="http://schemas.microsoft.com/office/drawing/2014/main" id="{E773D7BC-AB2D-4471-A080-532DD0B1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Progress of the patient</a:t>
            </a:r>
            <a:endParaRPr lang="zh-HK" altLang="en-US" dirty="0"/>
          </a:p>
        </p:txBody>
      </p:sp>
      <p:sp>
        <p:nvSpPr>
          <p:cNvPr id="66563" name="內容版面配置區 2">
            <a:extLst>
              <a:ext uri="{FF2B5EF4-FFF2-40B4-BE49-F238E27FC236}">
                <a16:creationId xmlns:a16="http://schemas.microsoft.com/office/drawing/2014/main" id="{2D6D78E0-4F45-4748-A984-9831EE0D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HK" sz="2400" dirty="0"/>
              <a:t>Emergency operation done </a:t>
            </a:r>
          </a:p>
          <a:p>
            <a:pPr lvl="1"/>
            <a:r>
              <a:rPr lang="en-US" altLang="zh-HK" dirty="0"/>
              <a:t>Intraoperative findings: multiple intramuscular abscesses in left pectoralis major muscle</a:t>
            </a:r>
          </a:p>
          <a:p>
            <a:pPr lvl="1"/>
            <a:r>
              <a:rPr lang="en-US" altLang="zh-HK" dirty="0"/>
              <a:t>Incision and drainage done  </a:t>
            </a:r>
          </a:p>
          <a:p>
            <a:pPr lvl="1"/>
            <a:r>
              <a:rPr lang="en-US" altLang="zh-HK" dirty="0"/>
              <a:t>No SCJ resection done </a:t>
            </a:r>
          </a:p>
          <a:p>
            <a:r>
              <a:rPr lang="en-US" altLang="zh-HK" sz="2400" dirty="0"/>
              <a:t>Subsequently multiple debridement performed  </a:t>
            </a:r>
          </a:p>
          <a:p>
            <a:r>
              <a:rPr lang="en-US" altLang="zh-HK" sz="2400" dirty="0"/>
              <a:t>Sepsis under control with antibiotic treatment after operation</a:t>
            </a:r>
          </a:p>
          <a:p>
            <a:r>
              <a:rPr lang="en-US" altLang="zh-HK" sz="2400" dirty="0"/>
              <a:t>Flap reconstruction of left chest wall subsequently performed </a:t>
            </a:r>
          </a:p>
          <a:p>
            <a:r>
              <a:rPr lang="en-US" altLang="zh-HK" sz="2400" dirty="0"/>
              <a:t>Eventually discharged with total length of stay about 2 months </a:t>
            </a:r>
            <a:endParaRPr lang="zh-HK" altLang="en-US" sz="2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8D7A036-4DEC-4A18-AB80-4F36ED29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62</a:t>
            </a:fld>
            <a:endParaRPr lang="zh-HK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altLang="zh-HK" sz="5400" dirty="0"/>
            </a:br>
            <a:r>
              <a:rPr lang="en-US" altLang="zh-HK" sz="5400" dirty="0"/>
              <a:t>JCM OSCE Q&amp;As</a:t>
            </a:r>
            <a:endParaRPr lang="zh-HK" altLang="en-US" sz="5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altLang="zh-HK" dirty="0"/>
              <a:t>NLTH AED </a:t>
            </a:r>
          </a:p>
          <a:p>
            <a:pPr algn="r"/>
            <a:r>
              <a:rPr lang="en-US" altLang="zh-HK" dirty="0"/>
              <a:t>1 April 2020</a:t>
            </a:r>
            <a:endParaRPr lang="zh-HK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786213"/>
            <a:ext cx="6080332" cy="60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Question 5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zh-HK" b="1" dirty="0">
                <a:ln w="6350">
                  <a:noFill/>
                </a:ln>
                <a:solidFill>
                  <a:schemeClr val="accent1"/>
                </a:solidFill>
              </a:rPr>
              <a:t>Q5. What is the radiological diagnosis in CT thorax? (1 mark) </a:t>
            </a:r>
          </a:p>
          <a:p>
            <a:r>
              <a:rPr lang="en-US" altLang="zh-HK" dirty="0">
                <a:solidFill>
                  <a:schemeClr val="bg1"/>
                </a:solidFill>
              </a:rPr>
              <a:t>Ascending aortic aneurysm</a:t>
            </a:r>
          </a:p>
          <a:p>
            <a:endParaRPr lang="zh-HK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HK" dirty="0">
                <a:hlinkClick r:id="rId3" action="ppaction://hlinkfile"/>
              </a:rPr>
              <a:t>Clip 4a: MOV_0236A.mp4</a:t>
            </a:r>
          </a:p>
          <a:p>
            <a:r>
              <a:rPr lang="en-US" altLang="zh-HK" dirty="0">
                <a:hlinkClick r:id="rId4" action="ppaction://hlinkfile"/>
              </a:rPr>
              <a:t>Clip 4b</a:t>
            </a:r>
            <a:r>
              <a:rPr lang="en-US" altLang="zh-TW" dirty="0">
                <a:hlinkClick r:id="rId4" action="ppaction://hlinkfile"/>
              </a:rPr>
              <a:t>: </a:t>
            </a:r>
            <a:r>
              <a:rPr lang="en-US" altLang="zh-HK" dirty="0">
                <a:hlinkClick r:id="rId4" action="ppaction://hlinkfile"/>
              </a:rPr>
              <a:t>MOV_0237A.mp4</a:t>
            </a:r>
            <a:endParaRPr lang="en-US" altLang="zh-HK" dirty="0"/>
          </a:p>
          <a:p>
            <a:r>
              <a:rPr lang="en-US" altLang="zh-HK" dirty="0">
                <a:hlinkClick r:id="rId5" action="ppaction://hlinkfile"/>
              </a:rPr>
              <a:t>Clip 4c: MOV_0238A.mp4</a:t>
            </a:r>
            <a:endParaRPr lang="en-US" altLang="zh-HK" dirty="0"/>
          </a:p>
          <a:p>
            <a:r>
              <a:rPr lang="en-US" altLang="zh-HK" dirty="0">
                <a:hlinkClick r:id="rId6" action="ppaction://hlinkfile"/>
              </a:rPr>
              <a:t>Clip 4d: MOV_0239A.mp4</a:t>
            </a:r>
            <a:endParaRPr lang="en-US" altLang="zh-HK" dirty="0"/>
          </a:p>
          <a:p>
            <a:endParaRPr lang="zh-HK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CB1C04-C062-40EE-B5BD-048B6D0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4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CASE 2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34/F Domestic helper from Philippines</a:t>
            </a:r>
          </a:p>
          <a:p>
            <a:r>
              <a:rPr lang="en-US" altLang="zh-HK" dirty="0"/>
              <a:t>Good past health</a:t>
            </a:r>
          </a:p>
          <a:p>
            <a:r>
              <a:rPr lang="en-US" altLang="zh-HK" dirty="0"/>
              <a:t>Date of admission 16/1/2020</a:t>
            </a:r>
          </a:p>
          <a:p>
            <a:r>
              <a:rPr lang="en-US" altLang="zh-HK" dirty="0"/>
              <a:t>Presented with fever, multiple joint pain, cough and RN for few days</a:t>
            </a:r>
          </a:p>
          <a:p>
            <a:r>
              <a:rPr lang="en-US" altLang="zh-HK" dirty="0"/>
              <a:t>Back from Philippines 3/1/2020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BE0DDE-F5E7-4007-A143-AD99D658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0554" y="2187852"/>
            <a:ext cx="3265135" cy="579991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13" y="54888"/>
            <a:ext cx="5810663" cy="32711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00"/>
            <a:ext cx="5809931" cy="327077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3CF88DA-9AAC-4E94-9CB9-500F972F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B9DE6-0753-41B5-8DE0-1ECC545E520A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1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神韻">
  <a:themeElements>
    <a:clrScheme name="Custom 48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C94C25"/>
      </a:accent1>
      <a:accent2>
        <a:srgbClr val="EA8640"/>
      </a:accent2>
      <a:accent3>
        <a:srgbClr val="99D9E7"/>
      </a:accent3>
      <a:accent4>
        <a:srgbClr val="FAB17B"/>
      </a:accent4>
      <a:accent5>
        <a:srgbClr val="21B8B3"/>
      </a:accent5>
      <a:accent6>
        <a:srgbClr val="F3786E"/>
      </a:accent6>
      <a:hlink>
        <a:srgbClr val="646567"/>
      </a:hlink>
      <a:folHlink>
        <a:srgbClr val="646567"/>
      </a:folHlink>
    </a:clrScheme>
    <a:fontScheme name="Custom 27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神韻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110000" t="250000" r="110000" b="40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110000" t="250000" r="110000" b="40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30000"/>
              </a:schemeClr>
              <a:schemeClr val="phClr">
                <a:tint val="70000"/>
                <a:satMod val="1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0167107 - Reporting progress or status presentation - NEW.potx" id="{24ADC811-FCB2-4A9B-852A-BB14EA0B4C87}" vid="{F865C24B-81F8-4D59-BA13-A775229E76B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8">
    <a:dk1>
      <a:sysClr val="windowText" lastClr="000000"/>
    </a:dk1>
    <a:lt1>
      <a:sysClr val="window" lastClr="FFFFFF"/>
    </a:lt1>
    <a:dk2>
      <a:srgbClr val="262626"/>
    </a:dk2>
    <a:lt2>
      <a:srgbClr val="F2F2F2"/>
    </a:lt2>
    <a:accent1>
      <a:srgbClr val="C94C25"/>
    </a:accent1>
    <a:accent2>
      <a:srgbClr val="EA8640"/>
    </a:accent2>
    <a:accent3>
      <a:srgbClr val="99D9E7"/>
    </a:accent3>
    <a:accent4>
      <a:srgbClr val="FAB17B"/>
    </a:accent4>
    <a:accent5>
      <a:srgbClr val="21B8B3"/>
    </a:accent5>
    <a:accent6>
      <a:srgbClr val="F3786E"/>
    </a:accent6>
    <a:hlink>
      <a:srgbClr val="646567"/>
    </a:hlink>
    <a:folHlink>
      <a:srgbClr val="64656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2241</Words>
  <Application>Microsoft Office PowerPoint</Application>
  <PresentationFormat>寬螢幕</PresentationFormat>
  <Paragraphs>390</Paragraphs>
  <Slides>63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9" baseType="lpstr">
      <vt:lpstr>Arial</vt:lpstr>
      <vt:lpstr>Calibri</vt:lpstr>
      <vt:lpstr>Segoe UI</vt:lpstr>
      <vt:lpstr>Wingdings</vt:lpstr>
      <vt:lpstr>Wingdings 2</vt:lpstr>
      <vt:lpstr>神韻</vt:lpstr>
      <vt:lpstr> JCM OSCE Q&amp;As</vt:lpstr>
      <vt:lpstr>CASE 1</vt:lpstr>
      <vt:lpstr>Question 1</vt:lpstr>
      <vt:lpstr>Question 2</vt:lpstr>
      <vt:lpstr>Question 3</vt:lpstr>
      <vt:lpstr>Question 4</vt:lpstr>
      <vt:lpstr>Question 5</vt:lpstr>
      <vt:lpstr>CASE 2</vt:lpstr>
      <vt:lpstr>PowerPoint 簡報</vt:lpstr>
      <vt:lpstr>Question 1</vt:lpstr>
      <vt:lpstr>Question 2</vt:lpstr>
      <vt:lpstr>Question 3</vt:lpstr>
      <vt:lpstr>PowerPoint 簡報</vt:lpstr>
      <vt:lpstr>PowerPoint 簡報</vt:lpstr>
      <vt:lpstr>PowerPoint 簡報</vt:lpstr>
      <vt:lpstr>Question 4</vt:lpstr>
      <vt:lpstr>Question 5</vt:lpstr>
      <vt:lpstr>CASE 3</vt:lpstr>
      <vt:lpstr>X-ray of Right Leg </vt:lpstr>
      <vt:lpstr>Question 1 </vt:lpstr>
      <vt:lpstr>Question 2 </vt:lpstr>
      <vt:lpstr>PowerPoint 簡報</vt:lpstr>
      <vt:lpstr>Question 3</vt:lpstr>
      <vt:lpstr>Progress</vt:lpstr>
      <vt:lpstr>Progress</vt:lpstr>
      <vt:lpstr>Question 4 &amp; 5</vt:lpstr>
      <vt:lpstr>Necrotizing Fasciitis related to Marine Bacteria </vt:lpstr>
      <vt:lpstr>Necrotizing fasciitis by Vibrio species</vt:lpstr>
      <vt:lpstr>Necrotizing fasciitis by Vibrio species</vt:lpstr>
      <vt:lpstr>PowerPoint 簡報</vt:lpstr>
      <vt:lpstr>Question 4 &amp; 5</vt:lpstr>
      <vt:lpstr>Needle aspirate &amp; Blood C/ST of the patient </vt:lpstr>
      <vt:lpstr>Question 6</vt:lpstr>
      <vt:lpstr>PowerPoint 簡報</vt:lpstr>
      <vt:lpstr>PowerPoint 簡報</vt:lpstr>
      <vt:lpstr>Non-O1, non-O139 V. cholerae Vs V. vulnificus</vt:lpstr>
      <vt:lpstr>Question 6</vt:lpstr>
      <vt:lpstr>Question 7</vt:lpstr>
      <vt:lpstr>PowerPoint 簡報</vt:lpstr>
      <vt:lpstr>PowerPoint 簡報</vt:lpstr>
      <vt:lpstr>Question 7</vt:lpstr>
      <vt:lpstr>Question 8</vt:lpstr>
      <vt:lpstr>CNS complications from non-serogroup O1 V. cholerae bactermia</vt:lpstr>
      <vt:lpstr>Question 8</vt:lpstr>
      <vt:lpstr>Progress of the pateint</vt:lpstr>
      <vt:lpstr>CASE 4</vt:lpstr>
      <vt:lpstr>ECG </vt:lpstr>
      <vt:lpstr>Please describe the CXR.</vt:lpstr>
      <vt:lpstr>CXR</vt:lpstr>
      <vt:lpstr>Question 1 </vt:lpstr>
      <vt:lpstr>PowerPoint 簡報</vt:lpstr>
      <vt:lpstr>PowerPoint 簡報</vt:lpstr>
      <vt:lpstr>Question 2</vt:lpstr>
      <vt:lpstr>Question 3</vt:lpstr>
      <vt:lpstr>Question 4</vt:lpstr>
      <vt:lpstr>Question 5</vt:lpstr>
      <vt:lpstr>Question 6</vt:lpstr>
      <vt:lpstr>Question 7</vt:lpstr>
      <vt:lpstr>PowerPoint 簡報</vt:lpstr>
      <vt:lpstr>Sternoclavicular joint (SCJ) infection</vt:lpstr>
      <vt:lpstr>Management </vt:lpstr>
      <vt:lpstr>Progress of the patient</vt:lpstr>
      <vt:lpstr> JCM OSCE Q&amp;As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JCM OSCE Q&amp;As</dc:title>
  <dc:creator>Kevin Wong</dc:creator>
  <cp:lastModifiedBy>Kevin Wong</cp:lastModifiedBy>
  <cp:revision>39</cp:revision>
  <dcterms:created xsi:type="dcterms:W3CDTF">2020-03-29T04:43:40Z</dcterms:created>
  <dcterms:modified xsi:type="dcterms:W3CDTF">2020-03-31T19:19:25Z</dcterms:modified>
</cp:coreProperties>
</file>