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7" r:id="rId9"/>
    <p:sldId id="263" r:id="rId10"/>
    <p:sldId id="264" r:id="rId11"/>
    <p:sldId id="270" r:id="rId12"/>
    <p:sldId id="272" r:id="rId13"/>
    <p:sldId id="277" r:id="rId14"/>
    <p:sldId id="273" r:id="rId15"/>
    <p:sldId id="274" r:id="rId16"/>
    <p:sldId id="275" r:id="rId17"/>
    <p:sldId id="278" r:id="rId18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9FB-B22E-48E8-AD89-D755A2FD1811}" type="datetimeFigureOut">
              <a:rPr lang="zh-HK" altLang="en-US" smtClean="0"/>
              <a:t>31/5/2020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4DFF-305B-4F1B-94D1-52007E02FB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934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9FB-B22E-48E8-AD89-D755A2FD1811}" type="datetimeFigureOut">
              <a:rPr lang="zh-HK" altLang="en-US" smtClean="0"/>
              <a:t>31/5/2020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4DFF-305B-4F1B-94D1-52007E02FB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94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9FB-B22E-48E8-AD89-D755A2FD1811}" type="datetimeFigureOut">
              <a:rPr lang="zh-HK" altLang="en-US" smtClean="0"/>
              <a:t>31/5/2020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4DFF-305B-4F1B-94D1-52007E02FB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086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9FB-B22E-48E8-AD89-D755A2FD1811}" type="datetimeFigureOut">
              <a:rPr lang="zh-HK" altLang="en-US" smtClean="0"/>
              <a:t>31/5/2020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4DFF-305B-4F1B-94D1-52007E02FB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478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9FB-B22E-48E8-AD89-D755A2FD1811}" type="datetimeFigureOut">
              <a:rPr lang="zh-HK" altLang="en-US" smtClean="0"/>
              <a:t>31/5/2020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4DFF-305B-4F1B-94D1-52007E02FB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581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9FB-B22E-48E8-AD89-D755A2FD1811}" type="datetimeFigureOut">
              <a:rPr lang="zh-HK" altLang="en-US" smtClean="0"/>
              <a:t>31/5/2020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4DFF-305B-4F1B-94D1-52007E02FB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282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9FB-B22E-48E8-AD89-D755A2FD1811}" type="datetimeFigureOut">
              <a:rPr lang="zh-HK" altLang="en-US" smtClean="0"/>
              <a:t>31/5/2020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4DFF-305B-4F1B-94D1-52007E02FB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20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9FB-B22E-48E8-AD89-D755A2FD1811}" type="datetimeFigureOut">
              <a:rPr lang="zh-HK" altLang="en-US" smtClean="0"/>
              <a:t>31/5/2020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4DFF-305B-4F1B-94D1-52007E02FB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165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9FB-B22E-48E8-AD89-D755A2FD1811}" type="datetimeFigureOut">
              <a:rPr lang="zh-HK" altLang="en-US" smtClean="0"/>
              <a:t>31/5/2020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4DFF-305B-4F1B-94D1-52007E02FB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045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9FB-B22E-48E8-AD89-D755A2FD1811}" type="datetimeFigureOut">
              <a:rPr lang="zh-HK" altLang="en-US" smtClean="0"/>
              <a:t>31/5/2020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4DFF-305B-4F1B-94D1-52007E02FB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608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9FB-B22E-48E8-AD89-D755A2FD1811}" type="datetimeFigureOut">
              <a:rPr lang="zh-HK" altLang="en-US" smtClean="0"/>
              <a:t>31/5/2020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4DFF-305B-4F1B-94D1-52007E02FB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434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CF9FB-B22E-48E8-AD89-D755A2FD1811}" type="datetimeFigureOut">
              <a:rPr lang="zh-HK" altLang="en-US" smtClean="0"/>
              <a:t>31/5/2020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A4DFF-305B-4F1B-94D1-52007E02FB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33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3100" b="1" dirty="0" smtClean="0"/>
              <a:t>Joint Clinical Meeting &amp; Didactic Lectures (JCM)</a:t>
            </a:r>
            <a:r>
              <a:rPr lang="en-US" altLang="zh-HK" b="1" dirty="0" smtClean="0"/>
              <a:t/>
            </a:r>
            <a:br>
              <a:rPr lang="en-US" altLang="zh-HK" b="1" dirty="0" smtClean="0"/>
            </a:br>
            <a:r>
              <a:rPr lang="en-US" altLang="zh-HK" b="1" dirty="0" smtClean="0"/>
              <a:t>OSCE </a:t>
            </a:r>
            <a:r>
              <a:rPr lang="en-US" altLang="zh-HK" b="1" dirty="0" smtClean="0"/>
              <a:t>Questions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3 Jun, 2020</a:t>
            </a:r>
          </a:p>
          <a:p>
            <a:r>
              <a:rPr lang="en-US" altLang="zh-HK" dirty="0" smtClean="0"/>
              <a:t>Prepared by KWH AED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54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HK" sz="3600" dirty="0" smtClean="0"/>
              <a:t>Describe the </a:t>
            </a:r>
            <a:r>
              <a:rPr lang="en-US" altLang="zh-HK" sz="3600" dirty="0" smtClean="0"/>
              <a:t>abnormalities </a:t>
            </a:r>
            <a:r>
              <a:rPr lang="en-US" altLang="zh-HK" sz="3600" dirty="0" smtClean="0"/>
              <a:t>of the ECG.</a:t>
            </a:r>
            <a:endParaRPr lang="zh-HK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2050" name="Picture 2" descr="C:\Users\kwhuser\AppData\Local\Microsoft\Windows\Temporary Internet Files\Content.IE5\GKZN5HF8\20200529_235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3745"/>
            <a:ext cx="7726181" cy="590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2</a:t>
            </a:r>
            <a:r>
              <a:rPr lang="en-US" altLang="zh-HK" sz="2400" baseline="30000" dirty="0" smtClean="0"/>
              <a:t>nd</a:t>
            </a:r>
            <a:r>
              <a:rPr lang="en-US" altLang="zh-HK" sz="2400" dirty="0" smtClean="0"/>
              <a:t> ECG is performed less than 1 hour later in CCU</a:t>
            </a:r>
            <a:br>
              <a:rPr lang="en-US" altLang="zh-HK" sz="2400" dirty="0" smtClean="0"/>
            </a:br>
            <a:r>
              <a:rPr lang="en-US" altLang="zh-HK" sz="2400" dirty="0" smtClean="0"/>
              <a:t>What is the difference?</a:t>
            </a:r>
            <a:endParaRPr lang="zh-HK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3074" name="Picture 2" descr="C:\Users\kwhuser\AppData\Local\Microsoft\Windows\Temporary Internet Files\Content.IE5\AP9T5HG5\20200528_1518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5"/>
          <a:stretch/>
        </p:blipFill>
        <p:spPr bwMode="auto">
          <a:xfrm>
            <a:off x="467544" y="1556792"/>
            <a:ext cx="8348505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Name one recreational drug that is well known to cause the above complication?</a:t>
            </a:r>
          </a:p>
          <a:p>
            <a:r>
              <a:rPr lang="en-US" altLang="zh-HK" dirty="0" smtClean="0"/>
              <a:t>What </a:t>
            </a:r>
            <a:r>
              <a:rPr lang="en-US" altLang="zh-HK" dirty="0" smtClean="0"/>
              <a:t>are the mechanisms of this drug in causing </a:t>
            </a:r>
            <a:r>
              <a:rPr lang="en-US" altLang="zh-HK" dirty="0" smtClean="0"/>
              <a:t>MI?</a:t>
            </a:r>
            <a:endParaRPr lang="en-US" altLang="zh-HK" dirty="0" smtClean="0"/>
          </a:p>
          <a:p>
            <a:r>
              <a:rPr lang="en-US" altLang="zh-HK" dirty="0" smtClean="0"/>
              <a:t>According </a:t>
            </a:r>
            <a:r>
              <a:rPr lang="en-US" altLang="zh-HK" dirty="0" smtClean="0"/>
              <a:t>to </a:t>
            </a:r>
            <a:r>
              <a:rPr lang="en-US" altLang="zh-HK" dirty="0"/>
              <a:t>Universal </a:t>
            </a:r>
            <a:r>
              <a:rPr lang="en-US" altLang="zh-HK" dirty="0" smtClean="0"/>
              <a:t>Definition </a:t>
            </a:r>
            <a:r>
              <a:rPr lang="en-US" altLang="zh-HK" dirty="0"/>
              <a:t>of </a:t>
            </a:r>
            <a:r>
              <a:rPr lang="en-US" altLang="zh-HK" dirty="0" smtClean="0"/>
              <a:t>MI, Which Type of MI does this case belongs to</a:t>
            </a:r>
            <a:r>
              <a:rPr lang="en-US" altLang="zh-HK" dirty="0" smtClean="0"/>
              <a:t>?</a:t>
            </a: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119284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72/M, history of CA rectum, refused operation</a:t>
            </a:r>
          </a:p>
          <a:p>
            <a:r>
              <a:rPr lang="en-US" altLang="zh-HK" dirty="0" smtClean="0"/>
              <a:t>c/o decrease GC, </a:t>
            </a:r>
            <a:r>
              <a:rPr lang="en-US" altLang="zh-HK" dirty="0" err="1" smtClean="0"/>
              <a:t>abd</a:t>
            </a:r>
            <a:r>
              <a:rPr lang="en-US" altLang="zh-HK" dirty="0" smtClean="0"/>
              <a:t> pain and vomiting x 1 day</a:t>
            </a:r>
          </a:p>
          <a:p>
            <a:r>
              <a:rPr lang="en-US" altLang="zh-HK" dirty="0" smtClean="0"/>
              <a:t>PE: </a:t>
            </a:r>
            <a:r>
              <a:rPr lang="en-US" altLang="zh-HK" dirty="0"/>
              <a:t>BP 96/60, P 113, afebrile</a:t>
            </a:r>
            <a:endParaRPr lang="zh-HK" altLang="en-US" dirty="0"/>
          </a:p>
          <a:p>
            <a:r>
              <a:rPr lang="en-US" altLang="zh-HK" dirty="0" smtClean="0"/>
              <a:t>abdomen tenderness and guarding +</a:t>
            </a:r>
          </a:p>
        </p:txBody>
      </p:sp>
    </p:spTree>
    <p:extLst>
      <p:ext uri="{BB962C8B-B14F-4D97-AF65-F5344CB8AC3E}">
        <p14:creationId xmlns:p14="http://schemas.microsoft.com/office/powerpoint/2010/main" val="290716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2736304" cy="5170586"/>
          </a:xfrm>
        </p:spPr>
        <p:txBody>
          <a:bodyPr>
            <a:normAutofit/>
          </a:bodyPr>
          <a:lstStyle/>
          <a:p>
            <a:pPr algn="l"/>
            <a:r>
              <a:rPr lang="en-US" altLang="zh-HK" sz="3200" dirty="0" smtClean="0"/>
              <a:t>Name 2 abnormalities in this CXR.</a:t>
            </a:r>
            <a:br>
              <a:rPr lang="en-US" altLang="zh-HK" sz="3200" dirty="0" smtClean="0"/>
            </a:br>
            <a:endParaRPr lang="zh-HK" altLang="en-US" sz="2400" dirty="0"/>
          </a:p>
        </p:txBody>
      </p:sp>
      <p:pic>
        <p:nvPicPr>
          <p:cNvPr id="1026" name="Picture 2" descr="C:\Users\kwhuser\AppData\Local\Microsoft\Windows\Temporary Internet Files\Content.IE5\N9N47JQX\image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881"/>
            <a:ext cx="5544616" cy="675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93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4882554"/>
          </a:xfrm>
        </p:spPr>
        <p:txBody>
          <a:bodyPr>
            <a:normAutofit/>
          </a:bodyPr>
          <a:lstStyle/>
          <a:p>
            <a:r>
              <a:rPr lang="en-US" altLang="zh-HK" sz="3200" dirty="0" smtClean="0"/>
              <a:t>Name one additional sign in this AXR.</a:t>
            </a:r>
            <a:br>
              <a:rPr lang="en-US" altLang="zh-HK" sz="3200" dirty="0" smtClean="0"/>
            </a:br>
            <a:endParaRPr lang="zh-HK" altLang="en-US" sz="3200" dirty="0"/>
          </a:p>
        </p:txBody>
      </p:sp>
      <p:pic>
        <p:nvPicPr>
          <p:cNvPr id="2050" name="Picture 2" descr="C:\Users\kwhuser\AppData\Local\Microsoft\Windows\Temporary Internet Files\Content.IE5\YDB40131\image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0"/>
            <a:ext cx="5616625" cy="68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1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"/>
            <a:ext cx="8352928" cy="1412776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What </a:t>
            </a:r>
            <a:r>
              <a:rPr lang="en-US" altLang="zh-HK" dirty="0" smtClean="0"/>
              <a:t>are</a:t>
            </a:r>
            <a:r>
              <a:rPr lang="en-US" altLang="zh-HK" dirty="0" smtClean="0"/>
              <a:t> </a:t>
            </a:r>
            <a:r>
              <a:rPr lang="en-US" altLang="zh-HK" dirty="0" smtClean="0"/>
              <a:t>the </a:t>
            </a:r>
            <a:r>
              <a:rPr lang="en-US" altLang="zh-HK" dirty="0" smtClean="0"/>
              <a:t>abnormalities </a:t>
            </a:r>
            <a:r>
              <a:rPr lang="en-US" altLang="zh-HK" dirty="0" smtClean="0"/>
              <a:t>in this </a:t>
            </a:r>
            <a:r>
              <a:rPr lang="en-US" altLang="zh-HK" dirty="0" smtClean="0"/>
              <a:t>AXR?</a:t>
            </a:r>
            <a:endParaRPr lang="en-US" altLang="zh-HK" dirty="0" smtClean="0"/>
          </a:p>
        </p:txBody>
      </p:sp>
      <p:pic>
        <p:nvPicPr>
          <p:cNvPr id="3075" name="Picture 3" descr="C:\Users\kwhuser\AppData\Local\Microsoft\Windows\Temporary Internet Files\Content.IE5\LWYULCJJ\image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3399" y="716961"/>
            <a:ext cx="6372200" cy="776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80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will be your management? Name 4</a:t>
            </a:r>
            <a:r>
              <a:rPr lang="en-US" altLang="zh-HK" dirty="0" smtClean="0"/>
              <a:t>.</a:t>
            </a: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188073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54/F, history of recurrent dizziness and palpitation c/o palpitation, dizziness and chest discomfort </a:t>
            </a:r>
          </a:p>
          <a:p>
            <a:r>
              <a:rPr lang="en-US" altLang="zh-HK" dirty="0" smtClean="0"/>
              <a:t>BP 157/99, Pulse 240, afebrile, GCS 15</a:t>
            </a:r>
          </a:p>
          <a:p>
            <a:pPr marL="0" indent="0">
              <a:buNone/>
            </a:pPr>
            <a:endParaRPr lang="en-US" altLang="zh-HK" dirty="0" smtClean="0"/>
          </a:p>
          <a:p>
            <a:endParaRPr lang="en-US" altLang="zh-HK" dirty="0" smtClean="0"/>
          </a:p>
          <a:p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169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-171400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-1/ Give 4 findings of this ECG</a:t>
            </a:r>
            <a:endParaRPr lang="zh-HK" altLang="en-US" dirty="0"/>
          </a:p>
        </p:txBody>
      </p:sp>
      <p:pic>
        <p:nvPicPr>
          <p:cNvPr id="1026" name="Picture 2" descr="C:\Users\kwhuser\AppData\Local\Microsoft\Windows\Temporary Internet Files\Content.IE5\18DORGVV\20200529_235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360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2/ what is the ECG diagnosis?</a:t>
            </a:r>
          </a:p>
          <a:p>
            <a:r>
              <a:rPr lang="en-US" altLang="zh-HK" dirty="0"/>
              <a:t>3</a:t>
            </a:r>
            <a:r>
              <a:rPr lang="en-US" altLang="zh-HK" dirty="0" smtClean="0"/>
              <a:t>/ What treatments would you give if the initial rhythm persist?</a:t>
            </a:r>
          </a:p>
          <a:p>
            <a:r>
              <a:rPr lang="en-US" altLang="zh-HK" dirty="0" smtClean="0"/>
              <a:t>4/ What is the definitive treatment?</a:t>
            </a:r>
          </a:p>
        </p:txBody>
      </p:sp>
    </p:spTree>
    <p:extLst>
      <p:ext uri="{BB962C8B-B14F-4D97-AF65-F5344CB8AC3E}">
        <p14:creationId xmlns:p14="http://schemas.microsoft.com/office/powerpoint/2010/main" val="3979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12/M</a:t>
            </a:r>
          </a:p>
          <a:p>
            <a:r>
              <a:rPr lang="en-US" altLang="zh-HK" dirty="0" smtClean="0"/>
              <a:t>Fever x 5 days</a:t>
            </a:r>
          </a:p>
          <a:p>
            <a:r>
              <a:rPr lang="en-US" altLang="zh-HK" dirty="0" smtClean="0"/>
              <a:t>Headache, eye pain and  vomiting </a:t>
            </a:r>
          </a:p>
          <a:p>
            <a:r>
              <a:rPr lang="en-US" altLang="zh-HK" dirty="0" smtClean="0"/>
              <a:t>URI symptoms and epistaxis</a:t>
            </a:r>
          </a:p>
          <a:p>
            <a:r>
              <a:rPr lang="en-US" altLang="zh-HK" dirty="0" smtClean="0"/>
              <a:t>PE:BP 150/69, P 136, Temp 37</a:t>
            </a:r>
          </a:p>
          <a:p>
            <a:r>
              <a:rPr lang="en-US" altLang="zh-HK" dirty="0" smtClean="0"/>
              <a:t>Partial ptosis of both eyes</a:t>
            </a:r>
          </a:p>
        </p:txBody>
      </p:sp>
    </p:spTree>
    <p:extLst>
      <p:ext uri="{BB962C8B-B14F-4D97-AF65-F5344CB8AC3E}">
        <p14:creationId xmlns:p14="http://schemas.microsoft.com/office/powerpoint/2010/main" val="26061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3200" dirty="0" smtClean="0"/>
              <a:t>- Describe the abnormality in the Skull X-rays.</a:t>
            </a:r>
            <a:endParaRPr lang="zh-HK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6" name="Picture 2" descr="C:\Users\kwhuser\AppData\Local\Microsoft\Windows\Temporary Internet Files\Content.IE5\18DORGVV\image1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19693" r="17771" b="6871"/>
          <a:stretch/>
        </p:blipFill>
        <p:spPr bwMode="auto">
          <a:xfrm>
            <a:off x="4572000" y="1609793"/>
            <a:ext cx="3626398" cy="50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whuser\AppData\Local\Microsoft\Windows\Temporary Internet Files\Content.IE5\BO5WHGAN\image1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1" r="16135"/>
          <a:stretch/>
        </p:blipFill>
        <p:spPr bwMode="auto">
          <a:xfrm>
            <a:off x="395536" y="1628799"/>
            <a:ext cx="3960440" cy="505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800" dirty="0" smtClean="0"/>
              <a:t>Describe the abnormalities in this contrast CT brain.</a:t>
            </a:r>
            <a:endParaRPr lang="zh-HK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2050" name="Picture 2" descr="C:\Users\kwhuser\AppData\Local\Microsoft\Windows\Temporary Internet Files\Content.IE5\RV8C5AS6\image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16" y="1543100"/>
            <a:ext cx="5256584" cy="53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whuser\AppData\Local\Microsoft\Windows\Temporary Internet Files\Content.IE5\K4UWH34H\image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4310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What is the diagnosis?</a:t>
            </a:r>
          </a:p>
          <a:p>
            <a:r>
              <a:rPr lang="en-US" altLang="zh-HK" dirty="0" smtClean="0"/>
              <a:t>What </a:t>
            </a:r>
            <a:r>
              <a:rPr lang="en-US" altLang="zh-HK" dirty="0" smtClean="0"/>
              <a:t>are the pathogenic sources of your </a:t>
            </a:r>
            <a:r>
              <a:rPr lang="en-US" altLang="zh-HK" dirty="0" smtClean="0"/>
              <a:t>diagnosis?</a:t>
            </a:r>
            <a:endParaRPr lang="en-US" altLang="zh-HK" dirty="0" smtClean="0"/>
          </a:p>
          <a:p>
            <a:r>
              <a:rPr lang="en-US" altLang="zh-HK" dirty="0" smtClean="0"/>
              <a:t>What </a:t>
            </a:r>
            <a:r>
              <a:rPr lang="en-US" altLang="zh-HK" dirty="0" smtClean="0"/>
              <a:t>is the definitive management of this case</a:t>
            </a:r>
            <a:r>
              <a:rPr lang="en-US" altLang="zh-HK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58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48/M </a:t>
            </a:r>
          </a:p>
          <a:p>
            <a:r>
              <a:rPr lang="en-US" altLang="zh-HK" dirty="0" smtClean="0"/>
              <a:t>History of substance abuse.</a:t>
            </a:r>
          </a:p>
          <a:p>
            <a:r>
              <a:rPr lang="en-US" altLang="zh-HK" dirty="0" smtClean="0"/>
              <a:t>Presented with confusion and head injury.</a:t>
            </a:r>
          </a:p>
          <a:p>
            <a:r>
              <a:rPr lang="en-US" altLang="zh-HK" dirty="0" smtClean="0"/>
              <a:t>Also complained of chest discomfort</a:t>
            </a:r>
          </a:p>
          <a:p>
            <a:r>
              <a:rPr lang="en-US" altLang="zh-HK" dirty="0" smtClean="0"/>
              <a:t>BP 154/93 P 95 Temp 36.5</a:t>
            </a:r>
          </a:p>
          <a:p>
            <a:r>
              <a:rPr lang="en-US" altLang="zh-HK" dirty="0" smtClean="0"/>
              <a:t>Uncooperative and irritable</a:t>
            </a:r>
          </a:p>
        </p:txBody>
      </p:sp>
    </p:spTree>
    <p:extLst>
      <p:ext uri="{BB962C8B-B14F-4D97-AF65-F5344CB8AC3E}">
        <p14:creationId xmlns:p14="http://schemas.microsoft.com/office/powerpoint/2010/main" val="29714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310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Joint Clinical Meeting &amp; Didactic Lectures (JCM) OSCE Questions</vt:lpstr>
      <vt:lpstr>Case 1</vt:lpstr>
      <vt:lpstr>-1/ Give 4 findings of this ECG</vt:lpstr>
      <vt:lpstr>PowerPoint Presentation</vt:lpstr>
      <vt:lpstr>Case 2</vt:lpstr>
      <vt:lpstr>- Describe the abnormality in the Skull X-rays.</vt:lpstr>
      <vt:lpstr>Describe the abnormalities in this contrast CT brain.</vt:lpstr>
      <vt:lpstr>PowerPoint Presentation</vt:lpstr>
      <vt:lpstr>Case 3 </vt:lpstr>
      <vt:lpstr>Describe the abnormalities of the ECG.</vt:lpstr>
      <vt:lpstr>2nd ECG is performed less than 1 hour later in CCU What is the difference?</vt:lpstr>
      <vt:lpstr>PowerPoint Presentation</vt:lpstr>
      <vt:lpstr>Case 4</vt:lpstr>
      <vt:lpstr>Name 2 abnormalities in this CXR. </vt:lpstr>
      <vt:lpstr>Name one additional sign in this AXR. </vt:lpstr>
      <vt:lpstr>PowerPoint Presentation</vt:lpstr>
      <vt:lpstr>PowerPoint Presentation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Clinical Meeting &amp; Didactic Lectures (JCM) OSCE Questions</dc:title>
  <dc:creator>HA USER</dc:creator>
  <cp:lastModifiedBy>HA USER</cp:lastModifiedBy>
  <cp:revision>25</cp:revision>
  <dcterms:created xsi:type="dcterms:W3CDTF">2020-05-28T06:43:09Z</dcterms:created>
  <dcterms:modified xsi:type="dcterms:W3CDTF">2020-05-31T08:10:14Z</dcterms:modified>
</cp:coreProperties>
</file>