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78"/>
            <a:ext cx="8258755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HK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1"/>
            <a:ext cx="10103752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709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859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215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893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17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088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8B2EBB4-471B-4A4B-893C-BA9CD0F06FFB}" type="datetimeFigureOut">
              <a:rPr lang="zh-HK" altLang="en-US" smtClean="0"/>
              <a:t>28/4/2020</a:t>
            </a:fld>
            <a:endParaRPr lang="zh-HK" alt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F4D4879-3D9C-4E29-9F0D-7BA2A4AAADC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25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/>
      </a:lvl1pPr>
      <a:lvl2pPr marL="457200" eaLnBrk="1" hangingPunct="1">
        <a:defRPr/>
      </a:lvl2pPr>
      <a:lvl3pPr marL="914400" eaLnBrk="1" hangingPunct="1">
        <a:defRPr/>
      </a:lvl3pPr>
      <a:lvl4pPr marL="1371600" eaLnBrk="1" hangingPunct="1">
        <a:defRPr/>
      </a:lvl4pPr>
      <a:lvl5pPr marL="1828800" eaLnBrk="1" hangingPunct="1">
        <a:defRPr/>
      </a:lvl5pPr>
      <a:lvl6pPr marL="2286000" eaLnBrk="1" hangingPunct="1">
        <a:defRPr/>
      </a:lvl6pPr>
      <a:lvl7pPr marL="2743200" eaLnBrk="1" hangingPunct="1">
        <a:defRPr/>
      </a:lvl7pPr>
      <a:lvl8pPr marL="3200400" eaLnBrk="1" hangingPunct="1">
        <a:defRPr/>
      </a:lvl8pPr>
      <a:lvl9pPr marL="3657600" eaLnBrk="1" hangingPunct="1">
        <a:defRPr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err="1" smtClean="0">
                <a:latin typeface="Arial Black" panose="020B0A04020102020204" pitchFamily="34" charset="0"/>
              </a:rPr>
              <a:t>Dr</a:t>
            </a:r>
            <a:r>
              <a:rPr lang="en-US" altLang="zh-HK" dirty="0" smtClean="0">
                <a:latin typeface="Arial Black" panose="020B0A04020102020204" pitchFamily="34" charset="0"/>
              </a:rPr>
              <a:t> Lo CH</a:t>
            </a:r>
          </a:p>
          <a:p>
            <a:r>
              <a:rPr lang="en-US" altLang="zh-HK" dirty="0" smtClean="0">
                <a:latin typeface="Arial Black" panose="020B0A04020102020204" pitchFamily="34" charset="0"/>
              </a:rPr>
              <a:t>6/5/2020</a:t>
            </a:r>
            <a:endParaRPr lang="zh-HK" alt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>
                <a:latin typeface="Arial Black" panose="020B0A04020102020204" pitchFamily="34" charset="0"/>
              </a:rPr>
              <a:t>OSCE Answer – YCH </a:t>
            </a:r>
            <a:endParaRPr lang="zh-HK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 </a:t>
            </a:r>
            <a:endParaRPr lang="zh-TW" altLang="zh-HK" dirty="0"/>
          </a:p>
          <a:p>
            <a:r>
              <a:rPr lang="en-US" altLang="zh-HK" dirty="0"/>
              <a:t>11/F good past health </a:t>
            </a:r>
            <a:endParaRPr lang="zh-TW" altLang="zh-HK" dirty="0"/>
          </a:p>
          <a:p>
            <a:r>
              <a:rPr lang="en-US" altLang="zh-HK" dirty="0"/>
              <a:t>no urine output and suprapubic distension for 12 hrs.</a:t>
            </a:r>
            <a:endParaRPr lang="zh-TW" altLang="zh-HK" dirty="0"/>
          </a:p>
          <a:p>
            <a:r>
              <a:rPr lang="en-US" altLang="zh-HK" dirty="0"/>
              <a:t>bowel opening </a:t>
            </a:r>
            <a:endParaRPr lang="zh-TW" altLang="zh-HK" dirty="0"/>
          </a:p>
          <a:p>
            <a:r>
              <a:rPr lang="en-US" altLang="zh-HK" dirty="0"/>
              <a:t>P/E: suprapubic mass + </a:t>
            </a:r>
            <a:endParaRPr lang="zh-TW" altLang="zh-HK" dirty="0"/>
          </a:p>
          <a:p>
            <a:r>
              <a:rPr lang="en-US" altLang="zh-HK" dirty="0"/>
              <a:t>Bedside USG was </a:t>
            </a:r>
            <a:r>
              <a:rPr lang="en-US" altLang="zh-HK" dirty="0" smtClean="0"/>
              <a:t>preformed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Case 2.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38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92" y="495652"/>
            <a:ext cx="8073957" cy="59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1. What </a:t>
            </a:r>
            <a:r>
              <a:rPr lang="en-US" altLang="zh-HK" dirty="0"/>
              <a:t>is the USG finding? </a:t>
            </a:r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r>
              <a:rPr lang="zh-TW" altLang="zh-HK" dirty="0"/>
              <a:t> </a:t>
            </a:r>
            <a:r>
              <a:rPr lang="en-US" altLang="zh-HK" dirty="0"/>
              <a:t>distended fluid-filled vagina (</a:t>
            </a:r>
            <a:r>
              <a:rPr lang="en-US" altLang="zh-HK" dirty="0" err="1"/>
              <a:t>Hematocolpos</a:t>
            </a:r>
            <a:r>
              <a:rPr lang="en-US" altLang="zh-HK" dirty="0"/>
              <a:t>) and uterus (</a:t>
            </a:r>
            <a:r>
              <a:rPr lang="en-US" altLang="zh-HK" dirty="0" err="1"/>
              <a:t>hematometra</a:t>
            </a:r>
            <a:r>
              <a:rPr lang="en-US" altLang="zh-HK" dirty="0"/>
              <a:t>)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endParaRPr lang="zh-TW" altLang="zh-HK" dirty="0"/>
          </a:p>
          <a:p>
            <a:pPr lvl="0"/>
            <a:r>
              <a:rPr lang="en-US" altLang="zh-HK" dirty="0" smtClean="0"/>
              <a:t>2.What </a:t>
            </a:r>
            <a:r>
              <a:rPr lang="en-US" altLang="zh-HK" dirty="0"/>
              <a:t>history would you like to ask? </a:t>
            </a:r>
            <a:endParaRPr lang="zh-TW" altLang="zh-HK" dirty="0"/>
          </a:p>
          <a:p>
            <a:pPr lvl="1"/>
            <a:endParaRPr lang="en-US" altLang="zh-TW" dirty="0" smtClean="0"/>
          </a:p>
          <a:p>
            <a:pPr lvl="1"/>
            <a:r>
              <a:rPr lang="zh-TW" altLang="zh-HK" dirty="0" smtClean="0"/>
              <a:t> </a:t>
            </a:r>
            <a:r>
              <a:rPr lang="en-US" altLang="zh-HK" dirty="0"/>
              <a:t>menstruation history</a:t>
            </a:r>
            <a:endParaRPr lang="zh-TW" altLang="zh-HK" dirty="0"/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61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3.What </a:t>
            </a:r>
            <a:r>
              <a:rPr lang="en-US" altLang="zh-HK" dirty="0"/>
              <a:t>is the diagnosis? 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/>
              <a:t>Imperforate hymen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r>
              <a:rPr lang="en-US" altLang="zh-HK" dirty="0" smtClean="0"/>
              <a:t>4.</a:t>
            </a:r>
            <a:r>
              <a:rPr lang="en-US" altLang="zh-HK" dirty="0"/>
              <a:t> What is the treatment</a:t>
            </a:r>
            <a:r>
              <a:rPr lang="en-US" altLang="zh-HK" dirty="0" smtClean="0"/>
              <a:t>?</a:t>
            </a:r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 smtClean="0"/>
              <a:t>Insert </a:t>
            </a:r>
            <a:r>
              <a:rPr lang="en-US" altLang="zh-HK" dirty="0" err="1" smtClean="0"/>
              <a:t>foley</a:t>
            </a:r>
            <a:r>
              <a:rPr lang="en-US" altLang="zh-HK" dirty="0" smtClean="0"/>
              <a:t> catheter </a:t>
            </a:r>
          </a:p>
          <a:p>
            <a:pPr lvl="1"/>
            <a:r>
              <a:rPr lang="en-US" altLang="zh-HK" dirty="0" smtClean="0"/>
              <a:t>Surgical repair</a:t>
            </a:r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97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63/F </a:t>
            </a:r>
            <a:endParaRPr lang="zh-TW" altLang="zh-HK" dirty="0"/>
          </a:p>
          <a:p>
            <a:r>
              <a:rPr lang="en-US" altLang="zh-HK" dirty="0"/>
              <a:t>Left hand </a:t>
            </a:r>
            <a:r>
              <a:rPr lang="en-US" altLang="zh-HK" dirty="0" smtClean="0"/>
              <a:t>was stung </a:t>
            </a:r>
            <a:r>
              <a:rPr lang="en-US" altLang="zh-HK" dirty="0"/>
              <a:t>by fish at market (with photo) </a:t>
            </a:r>
            <a:endParaRPr lang="zh-TW" altLang="zh-HK" dirty="0"/>
          </a:p>
          <a:p>
            <a:r>
              <a:rPr lang="en-US" altLang="zh-HK" dirty="0"/>
              <a:t>Sever pain and numbness </a:t>
            </a:r>
            <a:endParaRPr lang="zh-TW" altLang="zh-HK" dirty="0"/>
          </a:p>
          <a:p>
            <a:r>
              <a:rPr lang="en-US" altLang="zh-HK" dirty="0"/>
              <a:t>BP 190/107 P 92 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Case3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3" y="342900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881" y="2687975"/>
            <a:ext cx="3127519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1.</a:t>
            </a:r>
            <a:r>
              <a:rPr lang="en-US" altLang="zh-HK" dirty="0"/>
              <a:t> What is the diagnosis and </a:t>
            </a:r>
            <a:r>
              <a:rPr lang="en-US" altLang="zh-HK" dirty="0" smtClean="0"/>
              <a:t>what initial </a:t>
            </a:r>
            <a:r>
              <a:rPr lang="en-US" altLang="zh-HK" dirty="0"/>
              <a:t>treatment would you give</a:t>
            </a:r>
            <a:r>
              <a:rPr lang="en-US" altLang="zh-HK" dirty="0" smtClean="0"/>
              <a:t>?</a:t>
            </a:r>
          </a:p>
          <a:p>
            <a:pPr lvl="1"/>
            <a:endParaRPr lang="en-US" altLang="zh-HK" dirty="0"/>
          </a:p>
          <a:p>
            <a:pPr lvl="1"/>
            <a:r>
              <a:rPr lang="en-US" altLang="zh-HK" dirty="0"/>
              <a:t>analgesic, hot water immersion (45 C) </a:t>
            </a:r>
            <a:endParaRPr lang="en-US" altLang="zh-HK" dirty="0" smtClean="0"/>
          </a:p>
          <a:p>
            <a:pPr lvl="1"/>
            <a:endParaRPr lang="zh-TW" altLang="zh-HK" dirty="0"/>
          </a:p>
          <a:p>
            <a:pPr lvl="1"/>
            <a:r>
              <a:rPr lang="en-US" altLang="zh-HK" dirty="0"/>
              <a:t>X ray, wound exploration for FB </a:t>
            </a:r>
            <a:endParaRPr lang="en-US" altLang="zh-HK" dirty="0" smtClean="0"/>
          </a:p>
          <a:p>
            <a:pPr lvl="1"/>
            <a:endParaRPr lang="zh-TW" altLang="zh-HK" dirty="0"/>
          </a:p>
          <a:p>
            <a:pPr lvl="1"/>
            <a:r>
              <a:rPr lang="en-US" altLang="zh-HK" dirty="0"/>
              <a:t>Tetanus prophylaxis </a:t>
            </a:r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01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2. what </a:t>
            </a:r>
            <a:r>
              <a:rPr lang="en-US" altLang="zh-HK" dirty="0"/>
              <a:t>specific treatment would you give?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/>
              <a:t>Stonefish </a:t>
            </a:r>
            <a:r>
              <a:rPr lang="en-US" altLang="zh-HK" dirty="0" err="1"/>
              <a:t>antivenom</a:t>
            </a:r>
            <a:r>
              <a:rPr lang="en-US" altLang="zh-HK" dirty="0"/>
              <a:t> </a:t>
            </a:r>
            <a:r>
              <a:rPr lang="en-US" altLang="zh-HK" dirty="0" err="1"/>
              <a:t>im</a:t>
            </a:r>
            <a:endParaRPr lang="zh-TW" altLang="zh-HK" dirty="0"/>
          </a:p>
          <a:p>
            <a:pPr lvl="1"/>
            <a:r>
              <a:rPr lang="en-US" altLang="zh-HK" dirty="0"/>
              <a:t>-1 vial for 1-2 punctures</a:t>
            </a:r>
            <a:endParaRPr lang="zh-TW" altLang="zh-HK" dirty="0"/>
          </a:p>
          <a:p>
            <a:pPr lvl="1"/>
            <a:r>
              <a:rPr lang="en-US" altLang="zh-HK" dirty="0"/>
              <a:t>-2 vial for 3-4 punctures</a:t>
            </a:r>
            <a:endParaRPr lang="zh-TW" altLang="zh-HK" dirty="0"/>
          </a:p>
          <a:p>
            <a:pPr lvl="1"/>
            <a:r>
              <a:rPr lang="en-US" altLang="zh-HK" dirty="0"/>
              <a:t>-3 vial for &gt;=5 punctures</a:t>
            </a:r>
            <a:endParaRPr lang="zh-TW" altLang="zh-HK" dirty="0"/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6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3.</a:t>
            </a:r>
            <a:r>
              <a:rPr lang="en-US" altLang="zh-HK" dirty="0"/>
              <a:t> what </a:t>
            </a:r>
            <a:r>
              <a:rPr lang="en-US" altLang="zh-HK" dirty="0" smtClean="0"/>
              <a:t>are </a:t>
            </a:r>
            <a:r>
              <a:rPr lang="en-US" altLang="zh-HK" dirty="0"/>
              <a:t>the complications </a:t>
            </a:r>
            <a:r>
              <a:rPr lang="en-US" altLang="zh-HK" dirty="0" smtClean="0"/>
              <a:t>of </a:t>
            </a:r>
            <a:r>
              <a:rPr lang="en-US" altLang="zh-HK" dirty="0"/>
              <a:t>the injury? 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/>
              <a:t>Necrosis and potential for delayed healing</a:t>
            </a:r>
            <a:endParaRPr lang="zh-TW" altLang="zh-HK" dirty="0"/>
          </a:p>
          <a:p>
            <a:pPr lvl="1"/>
            <a:r>
              <a:rPr lang="en-US" altLang="zh-HK" dirty="0"/>
              <a:t>Infection (e.g. Vibrio) </a:t>
            </a:r>
            <a:endParaRPr lang="zh-TW" altLang="zh-HK" dirty="0"/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46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Progress of the patient </a:t>
            </a:r>
          </a:p>
          <a:p>
            <a:endParaRPr lang="en-US" altLang="zh-HK" dirty="0" smtClean="0"/>
          </a:p>
          <a:p>
            <a:pPr marL="457200" lvl="1" indent="0">
              <a:buNone/>
            </a:pPr>
            <a:endParaRPr lang="en-US" altLang="zh-HK" dirty="0"/>
          </a:p>
          <a:p>
            <a:pPr lvl="1"/>
            <a:r>
              <a:rPr lang="en-US" altLang="zh-HK" dirty="0" smtClean="0"/>
              <a:t>Given 1 vial of stonefish </a:t>
            </a:r>
            <a:r>
              <a:rPr lang="en-US" altLang="zh-HK" dirty="0" err="1" smtClean="0"/>
              <a:t>antivenom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im</a:t>
            </a:r>
            <a:r>
              <a:rPr lang="en-US" altLang="zh-HK" dirty="0" smtClean="0"/>
              <a:t> </a:t>
            </a:r>
          </a:p>
          <a:p>
            <a:pPr lvl="1"/>
            <a:endParaRPr lang="en-US" altLang="zh-HK" dirty="0"/>
          </a:p>
          <a:p>
            <a:pPr lvl="1"/>
            <a:r>
              <a:rPr lang="en-US" altLang="zh-HK" dirty="0" smtClean="0"/>
              <a:t>admitted to EMW </a:t>
            </a:r>
          </a:p>
          <a:p>
            <a:pPr lvl="1"/>
            <a:endParaRPr lang="en-US" altLang="zh-HK" dirty="0"/>
          </a:p>
          <a:p>
            <a:pPr lvl="1"/>
            <a:r>
              <a:rPr lang="en-US" altLang="zh-HK" dirty="0" smtClean="0"/>
              <a:t>D/C on D3 </a:t>
            </a:r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5" y="3617043"/>
            <a:ext cx="4260286" cy="30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42/F </a:t>
            </a:r>
            <a:endParaRPr lang="zh-TW" altLang="zh-HK" dirty="0"/>
          </a:p>
          <a:p>
            <a:r>
              <a:rPr lang="en-US" altLang="zh-HK" dirty="0"/>
              <a:t>S/F while chasing bus</a:t>
            </a:r>
            <a:endParaRPr lang="zh-TW" altLang="zh-HK" dirty="0"/>
          </a:p>
          <a:p>
            <a:r>
              <a:rPr lang="en-US" altLang="zh-HK" dirty="0"/>
              <a:t>Left shoulder injury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0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14m / F </a:t>
            </a:r>
            <a:endParaRPr lang="zh-TW" altLang="zh-HK" dirty="0"/>
          </a:p>
          <a:p>
            <a:r>
              <a:rPr lang="en-US" altLang="zh-HK" dirty="0"/>
              <a:t>FTNSD </a:t>
            </a:r>
            <a:endParaRPr lang="zh-TW" altLang="zh-HK" dirty="0"/>
          </a:p>
          <a:p>
            <a:r>
              <a:rPr lang="en-US" altLang="zh-HK" dirty="0"/>
              <a:t>Fever, cough, noisy breathing and SOB on DOA </a:t>
            </a:r>
            <a:endParaRPr lang="zh-TW" altLang="zh-HK" dirty="0"/>
          </a:p>
          <a:p>
            <a:r>
              <a:rPr lang="en-US" altLang="zh-HK" dirty="0"/>
              <a:t>TOCC negative 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r>
              <a:rPr lang="en-US" altLang="zh-HK" dirty="0"/>
              <a:t>Pulse 140bpm SpO2 97% (RA) </a:t>
            </a:r>
            <a:endParaRPr lang="zh-TW" altLang="zh-HK" dirty="0"/>
          </a:p>
          <a:p>
            <a:r>
              <a:rPr lang="en-US" altLang="zh-HK" dirty="0"/>
              <a:t>Temp 38.3 </a:t>
            </a:r>
            <a:endParaRPr lang="zh-TW" altLang="zh-HK" dirty="0"/>
          </a:p>
          <a:p>
            <a:r>
              <a:rPr lang="en-US" altLang="zh-HK" dirty="0"/>
              <a:t>X rays were performed 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57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956"/>
            <a:ext cx="6303810" cy="52369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0" y="1072175"/>
            <a:ext cx="5630561" cy="55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1.</a:t>
            </a:r>
            <a:r>
              <a:rPr lang="en-US" altLang="zh-HK" dirty="0"/>
              <a:t> What </a:t>
            </a:r>
            <a:r>
              <a:rPr lang="en-US" altLang="zh-HK" dirty="0" smtClean="0"/>
              <a:t>are </a:t>
            </a:r>
            <a:r>
              <a:rPr lang="en-US" altLang="zh-HK" dirty="0"/>
              <a:t>the x ray finding and diagnosis</a:t>
            </a:r>
            <a:r>
              <a:rPr lang="en-US" altLang="zh-HK" dirty="0" smtClean="0"/>
              <a:t>?</a:t>
            </a:r>
          </a:p>
          <a:p>
            <a:pPr lvl="1"/>
            <a:endParaRPr lang="en-US" altLang="zh-HK" dirty="0"/>
          </a:p>
          <a:p>
            <a:pPr lvl="1"/>
            <a:r>
              <a:rPr lang="en-US" altLang="zh-HK" dirty="0" smtClean="0"/>
              <a:t>X ray AP:</a:t>
            </a:r>
          </a:p>
          <a:p>
            <a:pPr lvl="2"/>
            <a:r>
              <a:rPr lang="en-US" altLang="zh-HK" dirty="0" smtClean="0"/>
              <a:t> humeral </a:t>
            </a:r>
            <a:r>
              <a:rPr lang="en-US" altLang="zh-HK" dirty="0"/>
              <a:t>head displaced </a:t>
            </a:r>
            <a:r>
              <a:rPr lang="en-US" altLang="zh-HK" dirty="0" err="1"/>
              <a:t>inferomedically</a:t>
            </a:r>
            <a:r>
              <a:rPr lang="en-US" altLang="zh-HK" dirty="0"/>
              <a:t> to the glenoid fossa</a:t>
            </a:r>
            <a:endParaRPr lang="zh-TW" altLang="zh-HK" dirty="0"/>
          </a:p>
          <a:p>
            <a:pPr lvl="2"/>
            <a:r>
              <a:rPr lang="en-US" altLang="zh-HK" dirty="0" err="1"/>
              <a:t>Humerus</a:t>
            </a:r>
            <a:r>
              <a:rPr lang="en-US" altLang="zh-HK" dirty="0"/>
              <a:t> in marked </a:t>
            </a:r>
            <a:r>
              <a:rPr lang="en-US" altLang="zh-HK" dirty="0" smtClean="0"/>
              <a:t>abduction</a:t>
            </a:r>
            <a:endParaRPr lang="zh-TW" altLang="zh-HK" dirty="0"/>
          </a:p>
          <a:p>
            <a:endParaRPr lang="en-US" altLang="zh-HK" dirty="0" smtClean="0"/>
          </a:p>
          <a:p>
            <a:pPr lvl="1"/>
            <a:r>
              <a:rPr lang="en-US" altLang="zh-HK" dirty="0" smtClean="0"/>
              <a:t>Inferior </a:t>
            </a:r>
            <a:r>
              <a:rPr lang="en-US" altLang="zh-HK" dirty="0"/>
              <a:t>shoulder dislocation (</a:t>
            </a:r>
            <a:r>
              <a:rPr lang="en-US" altLang="zh-HK" dirty="0" err="1"/>
              <a:t>luxatio</a:t>
            </a:r>
            <a:r>
              <a:rPr lang="en-US" altLang="zh-HK" dirty="0"/>
              <a:t> </a:t>
            </a:r>
            <a:r>
              <a:rPr lang="en-US" altLang="zh-HK" dirty="0" err="1"/>
              <a:t>erecta</a:t>
            </a:r>
            <a:r>
              <a:rPr lang="en-US" altLang="zh-HK" dirty="0"/>
              <a:t>) </a:t>
            </a:r>
            <a:endParaRPr lang="zh-TW" altLang="zh-HK" dirty="0"/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2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2.what </a:t>
            </a:r>
            <a:r>
              <a:rPr lang="en-US" altLang="zh-HK" dirty="0"/>
              <a:t>are the 2 possible treatment </a:t>
            </a:r>
            <a:r>
              <a:rPr lang="en-US" altLang="zh-HK" dirty="0" smtClean="0"/>
              <a:t>methods </a:t>
            </a:r>
            <a:r>
              <a:rPr lang="en-US" altLang="zh-HK" dirty="0"/>
              <a:t>in ED</a:t>
            </a:r>
            <a:r>
              <a:rPr lang="en-US" altLang="zh-HK" dirty="0" smtClean="0"/>
              <a:t>?</a:t>
            </a:r>
          </a:p>
          <a:p>
            <a:pPr lvl="1"/>
            <a:endParaRPr lang="en-US" altLang="zh-HK" dirty="0"/>
          </a:p>
          <a:p>
            <a:pPr lvl="1"/>
            <a:r>
              <a:rPr lang="en-US" altLang="zh-HK" dirty="0"/>
              <a:t>Traction and counter traction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 smtClean="0"/>
              <a:t>2-step reduction </a:t>
            </a:r>
            <a:endParaRPr lang="zh-TW" altLang="zh-HK" dirty="0"/>
          </a:p>
          <a:p>
            <a:pPr lvl="2"/>
            <a:endParaRPr lang="en-US" altLang="zh-TW" dirty="0" smtClean="0"/>
          </a:p>
          <a:p>
            <a:pPr lvl="2"/>
            <a:r>
              <a:rPr lang="zh-TW" altLang="zh-HK" dirty="0" smtClean="0"/>
              <a:t>Convert </a:t>
            </a:r>
            <a:r>
              <a:rPr lang="zh-TW" altLang="zh-HK" dirty="0"/>
              <a:t>the inferior dislocation into an anterior dislocation by pushing the proximal humerus anteriorly while pulling the elbow in a superior position</a:t>
            </a:r>
          </a:p>
          <a:p>
            <a:pPr lvl="2"/>
            <a:endParaRPr lang="en-US" altLang="zh-TW" dirty="0" smtClean="0"/>
          </a:p>
          <a:p>
            <a:pPr lvl="2"/>
            <a:r>
              <a:rPr lang="zh-TW" altLang="zh-HK" dirty="0" smtClean="0"/>
              <a:t>Adduct </a:t>
            </a:r>
            <a:r>
              <a:rPr lang="zh-TW" altLang="zh-HK" dirty="0"/>
              <a:t>the arm</a:t>
            </a:r>
          </a:p>
          <a:p>
            <a:pPr lvl="2"/>
            <a:endParaRPr lang="en-US" altLang="zh-TW" dirty="0" smtClean="0"/>
          </a:p>
          <a:p>
            <a:pPr lvl="2"/>
            <a:r>
              <a:rPr lang="zh-TW" altLang="zh-HK" dirty="0" smtClean="0"/>
              <a:t>Use </a:t>
            </a:r>
            <a:r>
              <a:rPr lang="zh-TW" altLang="zh-HK" dirty="0"/>
              <a:t>any reduction technique for anterior dislocation</a:t>
            </a:r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Reduction of Inferior Shoulder Disloc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3. </a:t>
            </a:r>
            <a:r>
              <a:rPr lang="en-US" altLang="zh-HK" dirty="0"/>
              <a:t>What are the </a:t>
            </a:r>
            <a:r>
              <a:rPr lang="en-US" altLang="zh-HK" dirty="0" smtClean="0"/>
              <a:t>complications of the injury? </a:t>
            </a:r>
            <a:endParaRPr lang="zh-TW" altLang="zh-HK" dirty="0"/>
          </a:p>
          <a:p>
            <a:pPr lvl="1"/>
            <a:endParaRPr lang="en-US" altLang="zh-HK" dirty="0" smtClean="0"/>
          </a:p>
          <a:p>
            <a:pPr lvl="1"/>
            <a:r>
              <a:rPr lang="zh-TW" altLang="zh-HK" dirty="0"/>
              <a:t>Brachial plexus nerve injury esp axillary nerve injury</a:t>
            </a:r>
          </a:p>
          <a:p>
            <a:pPr lvl="1"/>
            <a:r>
              <a:rPr lang="zh-TW" altLang="zh-HK" dirty="0"/>
              <a:t>Axillary artery thrombosis </a:t>
            </a:r>
          </a:p>
          <a:p>
            <a:pPr lvl="1"/>
            <a:r>
              <a:rPr lang="zh-TW" altLang="zh-HK" dirty="0"/>
              <a:t>Rotator cuff injury </a:t>
            </a:r>
          </a:p>
          <a:p>
            <a:pPr lvl="1"/>
            <a:r>
              <a:rPr lang="zh-TW" altLang="zh-HK" dirty="0"/>
              <a:t>Fracture of greater tuberosity of humerus, glenoid rim, acromion or clavicle</a:t>
            </a:r>
          </a:p>
          <a:p>
            <a:pPr lvl="1"/>
            <a:r>
              <a:rPr lang="zh-TW" altLang="zh-HK" dirty="0"/>
              <a:t>Glenolabral tear</a:t>
            </a:r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90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2" y="2954384"/>
            <a:ext cx="10972800" cy="1143000"/>
          </a:xfrm>
        </p:spPr>
        <p:txBody>
          <a:bodyPr/>
          <a:lstStyle/>
          <a:p>
            <a:pPr algn="ctr"/>
            <a:r>
              <a:rPr lang="en-US" altLang="zh-HK" dirty="0" smtClean="0"/>
              <a:t>Thank you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698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53"/>
            <a:ext cx="7035050" cy="60134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95" y="359465"/>
            <a:ext cx="6300470" cy="63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1. What </a:t>
            </a:r>
            <a:r>
              <a:rPr lang="en-US" altLang="zh-HK" dirty="0" smtClean="0"/>
              <a:t>are </a:t>
            </a:r>
            <a:r>
              <a:rPr lang="en-US" altLang="zh-HK" dirty="0"/>
              <a:t>the x ray findings? </a:t>
            </a:r>
            <a:endParaRPr lang="en-US" altLang="zh-HK" dirty="0" smtClean="0"/>
          </a:p>
          <a:p>
            <a:endParaRPr lang="en-US" altLang="zh-TW" dirty="0" smtClean="0"/>
          </a:p>
          <a:p>
            <a:pPr lvl="1"/>
            <a:r>
              <a:rPr lang="zh-TW" altLang="zh-HK" dirty="0" smtClean="0"/>
              <a:t>steeple sign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zh-TW" altLang="zh-HK" dirty="0" smtClean="0"/>
              <a:t>supraglottic distension</a:t>
            </a:r>
            <a:endParaRPr lang="en-US" altLang="zh-TW" dirty="0" smtClean="0"/>
          </a:p>
          <a:p>
            <a:endParaRPr lang="en-US" altLang="zh-TW" dirty="0"/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49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53"/>
            <a:ext cx="7035050" cy="601347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0" y="359465"/>
            <a:ext cx="6300470" cy="63449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34145" y="1502465"/>
            <a:ext cx="689957" cy="97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67903" y="3655364"/>
            <a:ext cx="681644" cy="41563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2. What is the diagnosis</a:t>
            </a:r>
            <a:r>
              <a:rPr lang="en-US" altLang="zh-HK" dirty="0" smtClean="0"/>
              <a:t>? </a:t>
            </a:r>
            <a:endParaRPr lang="zh-HK" altLang="en-US" dirty="0"/>
          </a:p>
          <a:p>
            <a:pPr lvl="1"/>
            <a:r>
              <a:rPr lang="en-US" altLang="zh-TW" dirty="0"/>
              <a:t>Croup</a:t>
            </a:r>
            <a:endParaRPr lang="zh-TW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3. How would you assess the severity?</a:t>
            </a:r>
          </a:p>
          <a:p>
            <a:endParaRPr lang="en-US" altLang="zh-HK" dirty="0" smtClean="0"/>
          </a:p>
          <a:p>
            <a:pPr lvl="1"/>
            <a:r>
              <a:rPr lang="en-US" altLang="zh-HK" dirty="0"/>
              <a:t>by the presence or absence of stridor at </a:t>
            </a:r>
            <a:r>
              <a:rPr lang="en-US" altLang="zh-HK" dirty="0" smtClean="0"/>
              <a:t>rest</a:t>
            </a:r>
          </a:p>
          <a:p>
            <a:pPr lvl="1"/>
            <a:r>
              <a:rPr lang="en-US" altLang="zh-HK" dirty="0" smtClean="0"/>
              <a:t>the </a:t>
            </a:r>
            <a:r>
              <a:rPr lang="en-US" altLang="zh-HK" dirty="0"/>
              <a:t>degree of chest wall </a:t>
            </a:r>
            <a:r>
              <a:rPr lang="en-US" altLang="zh-HK" dirty="0" smtClean="0"/>
              <a:t>retractions</a:t>
            </a:r>
          </a:p>
          <a:p>
            <a:pPr lvl="1"/>
            <a:r>
              <a:rPr lang="en-US" altLang="zh-HK" dirty="0" smtClean="0"/>
              <a:t>air entry</a:t>
            </a:r>
          </a:p>
          <a:p>
            <a:pPr lvl="1"/>
            <a:r>
              <a:rPr lang="en-US" altLang="zh-HK" dirty="0" smtClean="0"/>
              <a:t>pallor </a:t>
            </a:r>
            <a:r>
              <a:rPr lang="en-US" altLang="zh-HK" dirty="0"/>
              <a:t>or </a:t>
            </a:r>
            <a:r>
              <a:rPr lang="en-US" altLang="zh-HK" dirty="0" smtClean="0"/>
              <a:t>cyanosis</a:t>
            </a:r>
            <a:endParaRPr lang="en-US" altLang="zh-HK" dirty="0"/>
          </a:p>
          <a:p>
            <a:pPr lvl="1"/>
            <a:r>
              <a:rPr lang="en-US" altLang="zh-HK" dirty="0" smtClean="0"/>
              <a:t>mental status</a:t>
            </a:r>
          </a:p>
          <a:p>
            <a:pPr lvl="1"/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37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35" y="215059"/>
            <a:ext cx="6563577" cy="481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0" y="5033468"/>
            <a:ext cx="11566020" cy="14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4. </a:t>
            </a:r>
            <a:r>
              <a:rPr lang="en-US" altLang="zh-HK" dirty="0"/>
              <a:t>What treatment would you give? </a:t>
            </a:r>
            <a:endParaRPr lang="en-US" altLang="zh-HK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Dexamethasone 0.6mg /kg </a:t>
            </a:r>
            <a:r>
              <a:rPr lang="en-US" altLang="zh-TW" dirty="0" err="1" smtClean="0"/>
              <a:t>po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Nebulized adrenaline 1:1000 (0.5ml/kg, max 5ml ) 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O2 , antipyretics</a:t>
            </a:r>
            <a:endParaRPr lang="zh-TW" altLang="zh-H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221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HK" dirty="0" smtClean="0"/>
              <a:t>5. 30mins </a:t>
            </a:r>
            <a:r>
              <a:rPr lang="en-US" altLang="zh-HK" dirty="0"/>
              <a:t>after the treatment, the patient </a:t>
            </a:r>
            <a:r>
              <a:rPr lang="en-US" altLang="zh-HK" dirty="0" smtClean="0"/>
              <a:t>improved.</a:t>
            </a:r>
          </a:p>
          <a:p>
            <a:pPr marL="457200" lvl="1" indent="0">
              <a:buNone/>
            </a:pPr>
            <a:r>
              <a:rPr lang="en-US" altLang="zh-HK" dirty="0" smtClean="0"/>
              <a:t>Her Mother asked </a:t>
            </a:r>
            <a:r>
              <a:rPr lang="en-US" altLang="zh-HK" dirty="0"/>
              <a:t>whether the patient can </a:t>
            </a:r>
            <a:r>
              <a:rPr lang="en-US" altLang="zh-HK" dirty="0" smtClean="0"/>
              <a:t>be discharged. </a:t>
            </a:r>
          </a:p>
          <a:p>
            <a:pPr marL="457200" lvl="1" indent="0">
              <a:buNone/>
            </a:pPr>
            <a:r>
              <a:rPr lang="en-US" altLang="zh-HK" dirty="0" smtClean="0"/>
              <a:t>How </a:t>
            </a:r>
            <a:r>
              <a:rPr lang="en-US" altLang="zh-HK" dirty="0"/>
              <a:t>would you advise? </a:t>
            </a:r>
            <a:endParaRPr lang="zh-TW" altLang="zh-HK" dirty="0"/>
          </a:p>
          <a:p>
            <a:pPr lvl="1"/>
            <a:r>
              <a:rPr lang="en-US" altLang="zh-HK" dirty="0" smtClean="0"/>
              <a:t>Croup symptoms may recur (after adrenaline effect wear off, usual ~2hrs ) </a:t>
            </a:r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 smtClean="0"/>
              <a:t>Need observation 3-4hrs , may discharge if </a:t>
            </a:r>
            <a:endParaRPr lang="en-US" altLang="zh-HK" dirty="0"/>
          </a:p>
          <a:p>
            <a:pPr lvl="2"/>
            <a:r>
              <a:rPr lang="en-US" altLang="zh-HK" sz="2200" dirty="0" smtClean="0"/>
              <a:t>No </a:t>
            </a:r>
            <a:r>
              <a:rPr lang="en-US" altLang="zh-HK" sz="2200" dirty="0"/>
              <a:t>stridor at </a:t>
            </a:r>
            <a:r>
              <a:rPr lang="en-US" altLang="zh-HK" sz="2200" dirty="0" smtClean="0"/>
              <a:t>rest</a:t>
            </a:r>
          </a:p>
          <a:p>
            <a:pPr lvl="2"/>
            <a:r>
              <a:rPr lang="en-US" altLang="zh-HK" sz="2200" dirty="0" smtClean="0"/>
              <a:t>Normal </a:t>
            </a:r>
            <a:r>
              <a:rPr lang="en-US" altLang="zh-HK" sz="2200" dirty="0"/>
              <a:t>pulse </a:t>
            </a:r>
            <a:r>
              <a:rPr lang="en-US" altLang="zh-HK" sz="2200" dirty="0" smtClean="0"/>
              <a:t>oximetry</a:t>
            </a:r>
          </a:p>
          <a:p>
            <a:pPr lvl="2"/>
            <a:r>
              <a:rPr lang="en-US" altLang="zh-HK" sz="2200" dirty="0" smtClean="0"/>
              <a:t>Good </a:t>
            </a:r>
            <a:r>
              <a:rPr lang="en-US" altLang="zh-HK" sz="2200" dirty="0"/>
              <a:t>air </a:t>
            </a:r>
            <a:r>
              <a:rPr lang="en-US" altLang="zh-HK" sz="2200" dirty="0" smtClean="0"/>
              <a:t>exchange</a:t>
            </a:r>
          </a:p>
          <a:p>
            <a:pPr lvl="2"/>
            <a:r>
              <a:rPr lang="en-US" altLang="zh-HK" sz="2200" dirty="0" smtClean="0"/>
              <a:t>Normal color</a:t>
            </a:r>
          </a:p>
          <a:p>
            <a:pPr lvl="2"/>
            <a:r>
              <a:rPr lang="en-US" altLang="zh-HK" sz="2200" dirty="0" smtClean="0"/>
              <a:t>Normal </a:t>
            </a:r>
            <a:r>
              <a:rPr lang="en-US" altLang="zh-HK" sz="2200" dirty="0"/>
              <a:t>level of </a:t>
            </a:r>
            <a:r>
              <a:rPr lang="en-US" altLang="zh-HK" sz="2200" dirty="0" smtClean="0"/>
              <a:t>consciousness</a:t>
            </a:r>
          </a:p>
          <a:p>
            <a:pPr lvl="2"/>
            <a:r>
              <a:rPr lang="en-US" altLang="zh-HK" sz="2200" dirty="0" smtClean="0"/>
              <a:t>Demonstrated </a:t>
            </a:r>
            <a:r>
              <a:rPr lang="en-US" altLang="zh-HK" sz="2200" dirty="0"/>
              <a:t>ability to tolerate fluids by </a:t>
            </a:r>
            <a:r>
              <a:rPr lang="en-US" altLang="zh-HK" sz="2200" dirty="0" smtClean="0"/>
              <a:t>mouth</a:t>
            </a:r>
          </a:p>
          <a:p>
            <a:pPr lvl="2"/>
            <a:r>
              <a:rPr lang="en-US" altLang="zh-HK" sz="2200" dirty="0" smtClean="0"/>
              <a:t>Caregivers </a:t>
            </a:r>
            <a:r>
              <a:rPr lang="en-US" altLang="zh-HK" sz="2200" dirty="0"/>
              <a:t>understand the indications for return to care and would be </a:t>
            </a:r>
            <a:r>
              <a:rPr lang="en-US" altLang="zh-HK" sz="2200" dirty="0" smtClean="0"/>
              <a:t>able </a:t>
            </a:r>
            <a:r>
              <a:rPr lang="en-US" altLang="zh-HK" sz="2200" dirty="0"/>
              <a:t>to return </a:t>
            </a:r>
            <a:r>
              <a:rPr lang="en-US" altLang="zh-HK" sz="2200" dirty="0" smtClean="0"/>
              <a:t>if necessary</a:t>
            </a:r>
            <a:endParaRPr lang="en-US" altLang="zh-HK" sz="2200" dirty="0"/>
          </a:p>
          <a:p>
            <a:pPr lvl="1"/>
            <a:r>
              <a:rPr lang="en-US" altLang="zh-HK" dirty="0" smtClean="0"/>
              <a:t>FU in next 24 </a:t>
            </a:r>
            <a:r>
              <a:rPr lang="en-US" altLang="zh-HK" dirty="0" err="1" smtClean="0"/>
              <a:t>hrs</a:t>
            </a:r>
            <a:endParaRPr lang="en-US" altLang="zh-H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57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0073846[[fn=Contemporary]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73846[[fn=Contemporary]]" id="{AD7F0E6B-90EF-4B35-AF26-32C732B2680C}" vid="{73475BE4-DCFB-4AB9-AB49-A826FD2249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TM10073846[[fn=Contemporary]]</Template>
  <TotalTime>143</TotalTime>
  <Words>503</Words>
  <Application>Microsoft Office PowerPoint</Application>
  <PresentationFormat>Widescreen</PresentationFormat>
  <Paragraphs>131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新細明體</vt:lpstr>
      <vt:lpstr>Arial Black</vt:lpstr>
      <vt:lpstr>Corbel</vt:lpstr>
      <vt:lpstr>tf10073846[[fn=Contemporary]]</vt:lpstr>
      <vt:lpstr>OSCE Answer – YCH </vt:lpstr>
      <vt:lpstr>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2.  </vt:lpstr>
      <vt:lpstr>PowerPoint Presentation</vt:lpstr>
      <vt:lpstr>PowerPoint Presentation</vt:lpstr>
      <vt:lpstr>PowerPoint Presentation</vt:lpstr>
      <vt:lpstr>Case3</vt:lpstr>
      <vt:lpstr>PowerPoint Presentation</vt:lpstr>
      <vt:lpstr>PowerPoint Presentation</vt:lpstr>
      <vt:lpstr>PowerPoint Presentation</vt:lpstr>
      <vt:lpstr>PowerPoint Presentation</vt:lpstr>
      <vt:lpstr>Case4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Hospital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Answer – YCH</dc:title>
  <dc:creator>Windows User</dc:creator>
  <cp:lastModifiedBy>Windows User</cp:lastModifiedBy>
  <cp:revision>15</cp:revision>
  <dcterms:created xsi:type="dcterms:W3CDTF">2020-04-19T02:18:05Z</dcterms:created>
  <dcterms:modified xsi:type="dcterms:W3CDTF">2020-04-28T07:20:25Z</dcterms:modified>
</cp:coreProperties>
</file>