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Source Code Pro"/>
      <p:regular r:id="rId34"/>
      <p:bold r:id="rId35"/>
      <p:italic r:id="rId36"/>
      <p:boldItalic r:id="rId37"/>
    </p:embeddedFont>
    <p:embeddedFont>
      <p:font typeface="Oswald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SourceCodePro-bold.fntdata"/><Relationship Id="rId12" Type="http://schemas.openxmlformats.org/officeDocument/2006/relationships/slide" Target="slides/slide6.xml"/><Relationship Id="rId34" Type="http://schemas.openxmlformats.org/officeDocument/2006/relationships/font" Target="fonts/SourceCodePro-regular.fntdata"/><Relationship Id="rId15" Type="http://schemas.openxmlformats.org/officeDocument/2006/relationships/slide" Target="slides/slide9.xml"/><Relationship Id="rId37" Type="http://schemas.openxmlformats.org/officeDocument/2006/relationships/font" Target="fonts/SourceCodePro-boldItalic.fntdata"/><Relationship Id="rId14" Type="http://schemas.openxmlformats.org/officeDocument/2006/relationships/slide" Target="slides/slide8.xml"/><Relationship Id="rId36" Type="http://schemas.openxmlformats.org/officeDocument/2006/relationships/font" Target="fonts/SourceCodePro-italic.fntdata"/><Relationship Id="rId17" Type="http://schemas.openxmlformats.org/officeDocument/2006/relationships/slide" Target="slides/slide11.xml"/><Relationship Id="rId39" Type="http://schemas.openxmlformats.org/officeDocument/2006/relationships/font" Target="fonts/Oswald-bold.fntdata"/><Relationship Id="rId16" Type="http://schemas.openxmlformats.org/officeDocument/2006/relationships/slide" Target="slides/slide10.xml"/><Relationship Id="rId38" Type="http://schemas.openxmlformats.org/officeDocument/2006/relationships/font" Target="fonts/Oswal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2fa3b3d4_2_5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2fa3b3d4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2fa3b3d4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2fa3b3d4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b2fa3b3d4_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b2fa3b3d4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b2fa3b3d4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b2fa3b3d4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b2fa3b3d4_2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b2fa3b3d4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b2fa3b3d4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b2fa3b3d4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b2fa3b3d4_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b2fa3b3d4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b2fa3b3d4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b2fa3b3d4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b2fa3b3d4_2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b2fa3b3d4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b2fa3b3d4_2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b2fa3b3d4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b2fa3b3d4_2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b2fa3b3d4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b2fa3b3d4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b2fa3b3d4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b2fa3b3d4_2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8b2fa3b3d4_2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b2fa3b3d4_2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8b2fa3b3d4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b2fa3b3d4_2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8b2fa3b3d4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b2fa3b3d4_2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8b2fa3b3d4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b2fa3b3d4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8b2fa3b3d4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b2fa3b3d4_2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8b2fa3b3d4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b2fa3b3d4_2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8b2fa3b3d4_2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b2fa3b3d4_2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8b2fa3b3d4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b2fa3b3d4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b2fa3b3d4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2fa3b3d4_2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b2fa3b3d4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2fa3b3d4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2fa3b3d4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b2fa3b3d4_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b2fa3b3d4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b2fa3b3d4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b2fa3b3d4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2fa3b3d4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b2fa3b3d4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2fa3b3d4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b2fa3b3d4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6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7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9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0" name="Google Shape;80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Google Shape;88;p21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9" name="Google Shape;89;p21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3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JCM OSCE 07.2020</a:t>
            </a:r>
            <a:endParaRPr/>
          </a:p>
        </p:txBody>
      </p:sp>
      <p:sp>
        <p:nvSpPr>
          <p:cNvPr id="108" name="Google Shape;108;p25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 AED</a:t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0" name="Google Shape;110;p25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64" name="Google Shape;164;p3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are the abnormalities on this CT film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70" name="Google Shape;170;p3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en-GB" sz="2400"/>
              <a:t>What </a:t>
            </a:r>
            <a:r>
              <a:rPr lang="en-GB" sz="2400"/>
              <a:t>important </a:t>
            </a:r>
            <a:r>
              <a:rPr lang="en-GB" sz="2400"/>
              <a:t>structures may be affected in this injury?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76" name="Google Shape;176;p3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GB" sz="2400"/>
              <a:t>Name the different types of incomplete spinal cord injury syndromes.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82" name="Google Shape;182;p3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GB" sz="2400"/>
              <a:t>Name 2 clinical decision rules to help you determine need for imaging in cervical injuries.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188" name="Google Shape;188;p3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 53 year old diabetic patient </a:t>
            </a:r>
            <a:r>
              <a:rPr lang="en-GB" sz="2400">
                <a:solidFill>
                  <a:schemeClr val="accent3"/>
                </a:solidFill>
              </a:rPr>
              <a:t>complained</a:t>
            </a:r>
            <a:r>
              <a:rPr lang="en-GB" sz="2400">
                <a:solidFill>
                  <a:schemeClr val="accent3"/>
                </a:solidFill>
              </a:rPr>
              <a:t> of a wound of his left foot for 1 month.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820662" cy="483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5462" y="152400"/>
            <a:ext cx="281747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00" name="Google Shape;200;p4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What abnormalities are seen on the radiograph?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06" name="Google Shape;206;p4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2"/>
            </a:pPr>
            <a:r>
              <a:rPr lang="en-GB" sz="2400">
                <a:solidFill>
                  <a:srgbClr val="000000"/>
                </a:solidFill>
              </a:rPr>
              <a:t>Name several differential diagnoses.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12" name="Google Shape;212;p4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3"/>
            </a:pPr>
            <a:r>
              <a:rPr lang="en-GB" sz="2400">
                <a:solidFill>
                  <a:srgbClr val="000000"/>
                </a:solidFill>
              </a:rPr>
              <a:t>The causative organism was found to be </a:t>
            </a:r>
            <a:r>
              <a:rPr lang="en-GB" sz="2400">
                <a:solidFill>
                  <a:schemeClr val="accent3"/>
                </a:solidFill>
              </a:rPr>
              <a:t>Clostridial</a:t>
            </a:r>
            <a:r>
              <a:rPr lang="en-GB" sz="2400">
                <a:solidFill>
                  <a:srgbClr val="000000"/>
                </a:solidFill>
              </a:rPr>
              <a:t>. What are </a:t>
            </a:r>
            <a:r>
              <a:rPr lang="en-GB" sz="2400">
                <a:solidFill>
                  <a:srgbClr val="000000"/>
                </a:solidFill>
              </a:rPr>
              <a:t>the 2 main clinical presentation of this disease and the most common pathogen?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18" name="Google Shape;218;p4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4"/>
            </a:pPr>
            <a:r>
              <a:rPr lang="en-GB" sz="2400">
                <a:solidFill>
                  <a:srgbClr val="000000"/>
                </a:solidFill>
              </a:rPr>
              <a:t>Name 2 standard and 1 investigational modality of treatment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 27 year old gentleman attended the emergency department after falling on his outstretched left hand while playing a game of football.</a:t>
            </a:r>
            <a:endParaRPr sz="2400">
              <a:solidFill>
                <a:schemeClr val="accent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He complained of pain and decreased range of movement in the wrist joint.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24" name="Google Shape;224;p4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 69 year old lady sustained a fall in the street.</a:t>
            </a:r>
            <a:endParaRPr sz="2400">
              <a:solidFill>
                <a:schemeClr val="accent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She injured her left forearm with an open wound.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pic>
        <p:nvPicPr>
          <p:cNvPr id="230" name="Google Shape;23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103013" y="-897487"/>
            <a:ext cx="5133473" cy="69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pic>
        <p:nvPicPr>
          <p:cNvPr id="236" name="Google Shape;23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344475" y="-656025"/>
            <a:ext cx="4088577" cy="75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pic>
        <p:nvPicPr>
          <p:cNvPr id="242" name="Google Shape;24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3303" y="0"/>
            <a:ext cx="64306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48" name="Google Shape;248;p4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Describe the X-ray findings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54" name="Google Shape;254;p4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en-GB" sz="2400"/>
              <a:t>Name this type of forearm fracture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60" name="Google Shape;260;p5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GB" sz="2400"/>
              <a:t>Name the structures likely to be damaged by this injury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66" name="Google Shape;266;p5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GB" sz="2400"/>
              <a:t>Name one grading score for assessment of open extremity fractures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8775"/>
            <a:ext cx="3045926" cy="478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725" y="224828"/>
            <a:ext cx="3045925" cy="4766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</a:t>
            </a:r>
            <a:r>
              <a:rPr lang="en-GB" sz="2400"/>
              <a:t>abnormalities</a:t>
            </a:r>
            <a:r>
              <a:rPr lang="en-GB" sz="2400"/>
              <a:t> can be seen on the X-rays films?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en-GB" sz="2400"/>
              <a:t>Name 2 clinical tests that may be useful for this injury.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GB" sz="2400"/>
              <a:t>What structures may be damaged in this injury?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GB" sz="2400"/>
              <a:t>What is your initial treatment for this patient?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 18 year old lifeguard underestimated pool depth and jumped head first into a 1.6 meter deep pool from pool side.</a:t>
            </a:r>
            <a:endParaRPr sz="2400">
              <a:solidFill>
                <a:schemeClr val="accent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He complained of severe neck pain thereafter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