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</p:sldIdLst>
  <p:sldSz cy="5143500" cx="9144000"/>
  <p:notesSz cx="6858000" cy="9144000"/>
  <p:embeddedFontLst>
    <p:embeddedFont>
      <p:font typeface="Source Code Pro"/>
      <p:regular r:id="rId51"/>
      <p:bold r:id="rId52"/>
      <p:italic r:id="rId53"/>
      <p:boldItalic r:id="rId54"/>
    </p:embeddedFont>
    <p:embeddedFont>
      <p:font typeface="Oswald"/>
      <p:regular r:id="rId55"/>
      <p:bold r:id="rId5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SourceCodePro-regular.fntdata"/><Relationship Id="rId50" Type="http://schemas.openxmlformats.org/officeDocument/2006/relationships/slide" Target="slides/slide45.xml"/><Relationship Id="rId53" Type="http://schemas.openxmlformats.org/officeDocument/2006/relationships/font" Target="fonts/SourceCodePro-italic.fntdata"/><Relationship Id="rId52" Type="http://schemas.openxmlformats.org/officeDocument/2006/relationships/font" Target="fonts/SourceCodePro-bold.fntdata"/><Relationship Id="rId11" Type="http://schemas.openxmlformats.org/officeDocument/2006/relationships/slide" Target="slides/slide6.xml"/><Relationship Id="rId55" Type="http://schemas.openxmlformats.org/officeDocument/2006/relationships/font" Target="fonts/Oswald-regular.fntdata"/><Relationship Id="rId10" Type="http://schemas.openxmlformats.org/officeDocument/2006/relationships/slide" Target="slides/slide5.xml"/><Relationship Id="rId54" Type="http://schemas.openxmlformats.org/officeDocument/2006/relationships/font" Target="fonts/SourceCodePro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56" Type="http://schemas.openxmlformats.org/officeDocument/2006/relationships/font" Target="fonts/Oswald-bold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8a44b501e4_2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8a44b501e4_2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8a44b501e4_2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8a44b501e4_2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8a44b501e4_2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8a44b501e4_2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8a44b501e4_2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8a44b501e4_2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8a44b501e4_2_1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8a44b501e4_2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8a44b501e4_2_1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8a44b501e4_2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8a44b501e4_2_1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8a44b501e4_2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8a44b501e4_2_1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8a44b501e4_2_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8a44b501e4_2_1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8a44b501e4_2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8a44b501e4_2_1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8a44b501e4_2_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8a44b501e4_2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8a44b501e4_2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8a44b501e4_2_1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8a44b501e4_2_1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8a44b501e4_2_1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8a44b501e4_2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8a44b501e4_2_1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8a44b501e4_2_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8a44b501e4_2_1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8a44b501e4_2_1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8225ca5fa1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8225ca5fa1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8226f7458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8226f7458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8225ca5fa1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8225ca5fa1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822eb57e87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822eb57e87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822eb57e87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822eb57e87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822eb57e87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822eb57e87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8a44b501e4_2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8a44b501e4_2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822eb57e87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822eb57e87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822eb57e8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822eb57e8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822eb57e87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822eb57e87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822eb57e87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822eb57e87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8bae124732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0" name="Google Shape;260;g8bae124732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8bae124732_2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6" name="Google Shape;266;g8bae124732_2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8bae124732_2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2" name="Google Shape;272;g8bae124732_2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8bae124732_2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8" name="Google Shape;278;g8bae124732_2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8bae124732_2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4" name="Google Shape;284;g8bae124732_2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8bae124732_2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0" name="Google Shape;290;g8bae124732_2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8a44b501e4_2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8a44b501e4_2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8bae124732_2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6" name="Google Shape;296;g8bae124732_2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8bae124732_2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2" name="Google Shape;302;g8bae124732_2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8bae124732_2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8" name="Google Shape;308;g8bae124732_2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8bae124732_2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4" name="Google Shape;314;g8bae124732_2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8bae124732_2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0" name="Google Shape;320;g8bae124732_2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8bae124732_2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6" name="Google Shape;326;g8bae124732_2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8a44b501e4_2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8a44b501e4_2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8a44b501e4_2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8a44b501e4_2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8a44b501e4_2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8a44b501e4_2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8a44b501e4_2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8a44b501e4_2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8bae124732_16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8bae124732_16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10800000">
            <a:off x="4226100" y="2933550"/>
            <a:ext cx="691800" cy="388500"/>
          </a:xfrm>
          <a:prstGeom prst="triangle">
            <a:avLst>
              <a:gd fmla="val 50000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-25" y="0"/>
            <a:ext cx="9144000" cy="3124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411175" y="644300"/>
            <a:ext cx="8282400" cy="2109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411175" y="3398250"/>
            <a:ext cx="8282400" cy="126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Google Shape;52;p11"/>
          <p:cNvCxnSpPr/>
          <p:nvPr/>
        </p:nvCxnSpPr>
        <p:spPr>
          <a:xfrm>
            <a:off x="413275" y="2988275"/>
            <a:ext cx="9105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53" name="Google Shape;53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5" name="Google Shape;55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0" y="1567350"/>
            <a:ext cx="9144000" cy="2008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430800" y="1889700"/>
            <a:ext cx="8282400" cy="151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Google Shape;20;p4"/>
          <p:cNvCxnSpPr/>
          <p:nvPr/>
        </p:nvCxnSpPr>
        <p:spPr>
          <a:xfrm>
            <a:off x="429200" y="1275577"/>
            <a:ext cx="6141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Google Shape;25;p5"/>
          <p:cNvCxnSpPr/>
          <p:nvPr/>
        </p:nvCxnSpPr>
        <p:spPr>
          <a:xfrm>
            <a:off x="429200" y="1275577"/>
            <a:ext cx="6141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26" name="Google Shape;26;p5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" type="body"/>
          </p:nvPr>
        </p:nvSpPr>
        <p:spPr>
          <a:xfrm>
            <a:off x="311700" y="1468825"/>
            <a:ext cx="39999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2" type="body"/>
          </p:nvPr>
        </p:nvSpPr>
        <p:spPr>
          <a:xfrm>
            <a:off x="4832400" y="1468825"/>
            <a:ext cx="39999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Google Shape;34;p7"/>
          <p:cNvCxnSpPr/>
          <p:nvPr/>
        </p:nvCxnSpPr>
        <p:spPr>
          <a:xfrm>
            <a:off x="418675" y="1457787"/>
            <a:ext cx="6141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35" name="Google Shape;35;p7"/>
          <p:cNvSpPr txBox="1"/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6" name="Google Shape;36;p7"/>
          <p:cNvSpPr txBox="1"/>
          <p:nvPr>
            <p:ph idx="1" type="body"/>
          </p:nvPr>
        </p:nvSpPr>
        <p:spPr>
          <a:xfrm>
            <a:off x="311700" y="1618204"/>
            <a:ext cx="2808000" cy="295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7" name="Google Shape;37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lt2"/>
        </a:solidFill>
      </p:bgPr>
    </p:bg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/>
          <p:nvPr>
            <p:ph type="title"/>
          </p:nvPr>
        </p:nvSpPr>
        <p:spPr>
          <a:xfrm>
            <a:off x="490250" y="528900"/>
            <a:ext cx="5678100" cy="408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0" name="Google Shape;4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bg>
      <p:bgPr>
        <a:solidFill>
          <a:schemeClr val="dk1"/>
        </a:soli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175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3" name="Google Shape;43;p9"/>
          <p:cNvCxnSpPr/>
          <p:nvPr/>
        </p:nvCxnSpPr>
        <p:spPr>
          <a:xfrm>
            <a:off x="5029675" y="4495500"/>
            <a:ext cx="5772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44" name="Google Shape;44;p9"/>
          <p:cNvSpPr txBox="1"/>
          <p:nvPr>
            <p:ph type="title"/>
          </p:nvPr>
        </p:nvSpPr>
        <p:spPr>
          <a:xfrm>
            <a:off x="265500" y="1078750"/>
            <a:ext cx="4045200" cy="1789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" type="subTitle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6" name="Google Shape;46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Oswald"/>
              <a:buNone/>
              <a:defRPr sz="2100"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50" name="Google Shape;50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odern-writer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6.jpg"/><Relationship Id="rId4" Type="http://schemas.openxmlformats.org/officeDocument/2006/relationships/image" Target="../media/image7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Relationship Id="rId4" Type="http://schemas.openxmlformats.org/officeDocument/2006/relationships/image" Target="../media/image9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8.jp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0.jp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.jp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5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/>
          <p:nvPr>
            <p:ph type="ctrTitle"/>
          </p:nvPr>
        </p:nvSpPr>
        <p:spPr>
          <a:xfrm>
            <a:off x="411175" y="644300"/>
            <a:ext cx="8282400" cy="2109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JCM OSCE 07.2020</a:t>
            </a:r>
            <a:endParaRPr/>
          </a:p>
        </p:txBody>
      </p:sp>
      <p:sp>
        <p:nvSpPr>
          <p:cNvPr id="63" name="Google Shape;63;p13"/>
          <p:cNvSpPr txBox="1"/>
          <p:nvPr>
            <p:ph idx="1" type="subTitle"/>
          </p:nvPr>
        </p:nvSpPr>
        <p:spPr>
          <a:xfrm>
            <a:off x="411175" y="3398250"/>
            <a:ext cx="8282400" cy="126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RH AED</a:t>
            </a:r>
            <a:endParaRPr/>
          </a:p>
        </p:txBody>
      </p:sp>
      <p:sp>
        <p:nvSpPr>
          <p:cNvPr id="64" name="Google Shape;64;p13"/>
          <p:cNvSpPr txBox="1"/>
          <p:nvPr/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</a:t>
            </a:r>
            <a:endParaRPr/>
          </a:p>
        </p:txBody>
      </p:sp>
      <p:sp>
        <p:nvSpPr>
          <p:cNvPr id="65" name="Google Shape;65;p13"/>
          <p:cNvSpPr txBox="1"/>
          <p:nvPr/>
        </p:nvSpPr>
        <p:spPr>
          <a:xfrm>
            <a:off x="152400" y="1524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</a:t>
            </a:r>
            <a:endParaRPr/>
          </a:p>
        </p:txBody>
      </p:sp>
      <p:sp>
        <p:nvSpPr>
          <p:cNvPr id="66" name="Google Shape;66;p13"/>
          <p:cNvSpPr txBox="1"/>
          <p:nvPr/>
        </p:nvSpPr>
        <p:spPr>
          <a:xfrm>
            <a:off x="304800" y="3048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2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Case 1</a:t>
            </a:r>
            <a:endParaRPr/>
          </a:p>
        </p:txBody>
      </p:sp>
      <p:sp>
        <p:nvSpPr>
          <p:cNvPr id="120" name="Google Shape;120;p22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 startAt="4"/>
            </a:pPr>
            <a:r>
              <a:rPr lang="en-GB" sz="2400"/>
              <a:t>What is your initial treatment for this patient?</a:t>
            </a:r>
            <a:endParaRPr sz="2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3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Case 1</a:t>
            </a:r>
            <a:endParaRPr/>
          </a:p>
        </p:txBody>
      </p:sp>
      <p:sp>
        <p:nvSpPr>
          <p:cNvPr id="126" name="Google Shape;126;p23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 startAt="4"/>
            </a:pPr>
            <a:r>
              <a:rPr lang="en-GB" sz="2400"/>
              <a:t>What is your initial treatment for this patient?</a:t>
            </a:r>
            <a:r>
              <a:rPr lang="en-GB" sz="2400"/>
              <a:t> </a:t>
            </a:r>
            <a:endParaRPr sz="2400"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</a:pPr>
            <a:r>
              <a:rPr lang="en-GB" sz="2400">
                <a:solidFill>
                  <a:schemeClr val="dk1"/>
                </a:solidFill>
              </a:rPr>
              <a:t>Reduction of the ulnar head.</a:t>
            </a:r>
            <a:endParaRPr sz="2400">
              <a:solidFill>
                <a:schemeClr val="dk1"/>
              </a:solidFill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</a:pPr>
            <a:r>
              <a:rPr lang="en-GB" sz="2400">
                <a:solidFill>
                  <a:schemeClr val="dk1"/>
                </a:solidFill>
              </a:rPr>
              <a:t>Immobilization with splint or cast</a:t>
            </a:r>
            <a:endParaRPr sz="2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4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Case 2</a:t>
            </a:r>
            <a:endParaRPr/>
          </a:p>
        </p:txBody>
      </p:sp>
      <p:sp>
        <p:nvSpPr>
          <p:cNvPr id="132" name="Google Shape;132;p24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●"/>
            </a:pPr>
            <a:r>
              <a:rPr lang="en-GB" sz="2400">
                <a:solidFill>
                  <a:schemeClr val="accent3"/>
                </a:solidFill>
              </a:rPr>
              <a:t>A 18 year old lifeguard underestimated pool depth and jumped head first into a 1.6 meter deep pool from pool side.</a:t>
            </a:r>
            <a:endParaRPr sz="2400">
              <a:solidFill>
                <a:schemeClr val="accent3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●"/>
            </a:pPr>
            <a:r>
              <a:rPr lang="en-GB" sz="2400">
                <a:solidFill>
                  <a:schemeClr val="accent3"/>
                </a:solidFill>
              </a:rPr>
              <a:t>He complained of severe neck pain thereafter.</a:t>
            </a:r>
            <a:endParaRPr sz="2400">
              <a:solidFill>
                <a:schemeClr val="accent3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838700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6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Case 2</a:t>
            </a:r>
            <a:endParaRPr/>
          </a:p>
        </p:txBody>
      </p:sp>
      <p:sp>
        <p:nvSpPr>
          <p:cNvPr id="143" name="Google Shape;143;p26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GB" sz="2400"/>
              <a:t>What are the abnormalities on this CT film </a:t>
            </a:r>
            <a:endParaRPr sz="2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7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Case 2</a:t>
            </a:r>
            <a:endParaRPr/>
          </a:p>
        </p:txBody>
      </p:sp>
      <p:sp>
        <p:nvSpPr>
          <p:cNvPr id="149" name="Google Shape;149;p27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GB" sz="2400"/>
              <a:t>What are the </a:t>
            </a:r>
            <a:r>
              <a:rPr lang="en-GB" sz="2400"/>
              <a:t>abnormalities on this CT film</a:t>
            </a:r>
            <a:r>
              <a:rPr lang="en-GB" sz="2400"/>
              <a:t>  </a:t>
            </a:r>
            <a:endParaRPr sz="2400"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</a:pPr>
            <a:r>
              <a:rPr lang="en-GB" sz="2400">
                <a:solidFill>
                  <a:schemeClr val="dk1"/>
                </a:solidFill>
              </a:rPr>
              <a:t>Tear drop fracture of C5</a:t>
            </a:r>
            <a:endParaRPr sz="2400">
              <a:solidFill>
                <a:schemeClr val="dk1"/>
              </a:solidFill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</a:pPr>
            <a:r>
              <a:rPr lang="en-GB" sz="2400">
                <a:solidFill>
                  <a:schemeClr val="dk1"/>
                </a:solidFill>
              </a:rPr>
              <a:t>Anterior/posterior translocation of C5/C6</a:t>
            </a:r>
            <a:endParaRPr sz="2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8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Case 2</a:t>
            </a:r>
            <a:endParaRPr/>
          </a:p>
        </p:txBody>
      </p:sp>
      <p:sp>
        <p:nvSpPr>
          <p:cNvPr id="155" name="Google Shape;155;p28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 startAt="2"/>
            </a:pPr>
            <a:r>
              <a:rPr lang="en-GB" sz="2400"/>
              <a:t>What </a:t>
            </a:r>
            <a:r>
              <a:rPr lang="en-GB" sz="2400"/>
              <a:t>important </a:t>
            </a:r>
            <a:r>
              <a:rPr lang="en-GB" sz="2400"/>
              <a:t>structures may be affected in this injury?</a:t>
            </a:r>
            <a:endParaRPr sz="2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9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Case 2</a:t>
            </a:r>
            <a:endParaRPr/>
          </a:p>
        </p:txBody>
      </p:sp>
      <p:sp>
        <p:nvSpPr>
          <p:cNvPr id="161" name="Google Shape;161;p29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 startAt="2"/>
            </a:pPr>
            <a:r>
              <a:rPr lang="en-GB" sz="2400"/>
              <a:t>What important structures may be affected in this injury?</a:t>
            </a:r>
            <a:endParaRPr sz="2400"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</a:pPr>
            <a:r>
              <a:rPr lang="en-GB" sz="2400">
                <a:solidFill>
                  <a:schemeClr val="dk1"/>
                </a:solidFill>
              </a:rPr>
              <a:t>Posterior longitudinal ligament</a:t>
            </a:r>
            <a:endParaRPr sz="2400">
              <a:solidFill>
                <a:schemeClr val="dk1"/>
              </a:solidFill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</a:pPr>
            <a:r>
              <a:rPr lang="en-GB" sz="2400">
                <a:solidFill>
                  <a:schemeClr val="dk1"/>
                </a:solidFill>
              </a:rPr>
              <a:t>Anterior longitudinal ligament</a:t>
            </a:r>
            <a:endParaRPr sz="2400">
              <a:solidFill>
                <a:schemeClr val="dk1"/>
              </a:solidFill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</a:pPr>
            <a:r>
              <a:rPr lang="en-GB" sz="2400">
                <a:solidFill>
                  <a:schemeClr val="dk1"/>
                </a:solidFill>
              </a:rPr>
              <a:t>Spinal cord</a:t>
            </a:r>
            <a:endParaRPr sz="2400">
              <a:solidFill>
                <a:schemeClr val="dk1"/>
              </a:solidFill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</a:pPr>
            <a:r>
              <a:rPr lang="en-GB" sz="2400">
                <a:solidFill>
                  <a:schemeClr val="dk1"/>
                </a:solidFill>
              </a:rPr>
              <a:t>Intervertebral disc</a:t>
            </a:r>
            <a:endParaRPr sz="2400">
              <a:solidFill>
                <a:schemeClr val="dk1"/>
              </a:solidFill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</a:pPr>
            <a:r>
              <a:rPr lang="en-GB" sz="2400">
                <a:solidFill>
                  <a:schemeClr val="dk1"/>
                </a:solidFill>
              </a:rPr>
              <a:t>Anterior spinal artery</a:t>
            </a:r>
            <a:endParaRPr sz="2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0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Case 2</a:t>
            </a:r>
            <a:endParaRPr/>
          </a:p>
        </p:txBody>
      </p:sp>
      <p:sp>
        <p:nvSpPr>
          <p:cNvPr id="167" name="Google Shape;167;p30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 startAt="3"/>
            </a:pPr>
            <a:r>
              <a:rPr lang="en-GB" sz="2400"/>
              <a:t>Name the different types of incomplete spinal cord injury syndromes.</a:t>
            </a:r>
            <a:endParaRPr sz="24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1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Case 2</a:t>
            </a:r>
            <a:endParaRPr/>
          </a:p>
        </p:txBody>
      </p:sp>
      <p:sp>
        <p:nvSpPr>
          <p:cNvPr id="173" name="Google Shape;173;p31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 startAt="3"/>
            </a:pPr>
            <a:r>
              <a:rPr lang="en-GB" sz="2400"/>
              <a:t>Name the different types of incomplete spinal cord injury syndromes.</a:t>
            </a:r>
            <a:endParaRPr sz="2400"/>
          </a:p>
          <a:p>
            <a:pPr indent="-3810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</a:pPr>
            <a:r>
              <a:rPr lang="en-GB" sz="2400">
                <a:solidFill>
                  <a:schemeClr val="dk1"/>
                </a:solidFill>
              </a:rPr>
              <a:t>Anterior cord syndrome</a:t>
            </a:r>
            <a:endParaRPr sz="2400">
              <a:solidFill>
                <a:schemeClr val="dk1"/>
              </a:solidFill>
            </a:endParaRPr>
          </a:p>
          <a:p>
            <a:pPr indent="-3810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</a:pPr>
            <a:r>
              <a:rPr lang="en-GB" sz="2400">
                <a:solidFill>
                  <a:schemeClr val="dk1"/>
                </a:solidFill>
              </a:rPr>
              <a:t>Posterior cord syndrome</a:t>
            </a:r>
            <a:endParaRPr sz="2400">
              <a:solidFill>
                <a:schemeClr val="dk1"/>
              </a:solidFill>
            </a:endParaRPr>
          </a:p>
          <a:p>
            <a:pPr indent="-3810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</a:pPr>
            <a:r>
              <a:rPr lang="en-GB" sz="2400">
                <a:solidFill>
                  <a:schemeClr val="dk1"/>
                </a:solidFill>
              </a:rPr>
              <a:t>Central cord syndrome</a:t>
            </a:r>
            <a:endParaRPr sz="2400">
              <a:solidFill>
                <a:schemeClr val="dk1"/>
              </a:solidFill>
            </a:endParaRPr>
          </a:p>
          <a:p>
            <a:pPr indent="-3810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</a:pPr>
            <a:r>
              <a:rPr lang="en-GB" sz="2400">
                <a:solidFill>
                  <a:schemeClr val="dk1"/>
                </a:solidFill>
                <a:highlight>
                  <a:srgbClr val="FFFFFF"/>
                </a:highlight>
              </a:rPr>
              <a:t>Brown-Séquard syndrome</a:t>
            </a:r>
            <a:endParaRPr sz="24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-3810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</a:pPr>
            <a:r>
              <a:rPr lang="en-GB" sz="2400">
                <a:solidFill>
                  <a:schemeClr val="dk1"/>
                </a:solidFill>
                <a:highlight>
                  <a:srgbClr val="FFFFFF"/>
                </a:highlight>
              </a:rPr>
              <a:t>Conus medullaris</a:t>
            </a:r>
            <a:endParaRPr sz="2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Case 1</a:t>
            </a:r>
            <a:endParaRPr/>
          </a:p>
        </p:txBody>
      </p:sp>
      <p:sp>
        <p:nvSpPr>
          <p:cNvPr id="72" name="Google Shape;72;p14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●"/>
            </a:pPr>
            <a:r>
              <a:rPr lang="en-GB" sz="2400">
                <a:solidFill>
                  <a:schemeClr val="accent3"/>
                </a:solidFill>
              </a:rPr>
              <a:t>A 27 year old gentleman attended the emergency department after falling on his outstretched left hand while playing a game of football.</a:t>
            </a:r>
            <a:endParaRPr sz="2400">
              <a:solidFill>
                <a:schemeClr val="accent3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●"/>
            </a:pPr>
            <a:r>
              <a:rPr lang="en-GB" sz="2400">
                <a:solidFill>
                  <a:schemeClr val="accent3"/>
                </a:solidFill>
              </a:rPr>
              <a:t>He complained of pain and decreased range of movement in the wrist joint.</a:t>
            </a:r>
            <a:endParaRPr sz="2400">
              <a:solidFill>
                <a:schemeClr val="accent3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2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Case 2</a:t>
            </a:r>
            <a:endParaRPr/>
          </a:p>
        </p:txBody>
      </p:sp>
      <p:sp>
        <p:nvSpPr>
          <p:cNvPr id="179" name="Google Shape;179;p32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 startAt="4"/>
            </a:pPr>
            <a:r>
              <a:rPr lang="en-GB" sz="2400"/>
              <a:t>Name 2 clinical decision rules to help you determine need for imaging in cervical injuries.</a:t>
            </a:r>
            <a:endParaRPr sz="2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3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Case 2</a:t>
            </a:r>
            <a:endParaRPr/>
          </a:p>
        </p:txBody>
      </p:sp>
      <p:sp>
        <p:nvSpPr>
          <p:cNvPr id="185" name="Google Shape;185;p33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 startAt="4"/>
            </a:pPr>
            <a:r>
              <a:rPr lang="en-GB" sz="2400"/>
              <a:t>Name 2 clinical decision rules to help you determine need for imaging in cervical injuries.</a:t>
            </a:r>
            <a:endParaRPr sz="2400"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</a:pPr>
            <a:r>
              <a:rPr lang="en-GB" sz="2400">
                <a:solidFill>
                  <a:schemeClr val="dk1"/>
                </a:solidFill>
              </a:rPr>
              <a:t>NEXUS low risk criteria</a:t>
            </a:r>
            <a:endParaRPr sz="2400">
              <a:solidFill>
                <a:schemeClr val="dk1"/>
              </a:solidFill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</a:pPr>
            <a:r>
              <a:rPr lang="en-GB" sz="2400">
                <a:solidFill>
                  <a:schemeClr val="dk1"/>
                </a:solidFill>
              </a:rPr>
              <a:t>Canadian C-Spine rule</a:t>
            </a:r>
            <a:endParaRPr sz="2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4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NEXUS Low Risk Criteria</a:t>
            </a:r>
            <a:endParaRPr/>
          </a:p>
        </p:txBody>
      </p:sp>
      <p:pic>
        <p:nvPicPr>
          <p:cNvPr id="191" name="Google Shape;191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01207" y="0"/>
            <a:ext cx="4042788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5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Canadian C-Spine Rule</a:t>
            </a:r>
            <a:endParaRPr/>
          </a:p>
        </p:txBody>
      </p:sp>
      <p:pic>
        <p:nvPicPr>
          <p:cNvPr id="197" name="Google Shape;197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60175" y="0"/>
            <a:ext cx="4983824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6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Case 3</a:t>
            </a:r>
            <a:endParaRPr/>
          </a:p>
        </p:txBody>
      </p:sp>
      <p:sp>
        <p:nvSpPr>
          <p:cNvPr id="203" name="Google Shape;203;p36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●"/>
            </a:pPr>
            <a:r>
              <a:rPr lang="en-GB" sz="2400">
                <a:solidFill>
                  <a:schemeClr val="accent3"/>
                </a:solidFill>
              </a:rPr>
              <a:t>A 53 year old diabetic patient </a:t>
            </a:r>
            <a:r>
              <a:rPr lang="en-GB" sz="2400">
                <a:solidFill>
                  <a:schemeClr val="accent3"/>
                </a:solidFill>
              </a:rPr>
              <a:t>complained</a:t>
            </a:r>
            <a:r>
              <a:rPr lang="en-GB" sz="2400">
                <a:solidFill>
                  <a:schemeClr val="accent3"/>
                </a:solidFill>
              </a:rPr>
              <a:t> of a wound of his left foot for 1 month.</a:t>
            </a:r>
            <a:endParaRPr sz="2400">
              <a:solidFill>
                <a:schemeClr val="accent3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52400"/>
            <a:ext cx="2820662" cy="48386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25462" y="152400"/>
            <a:ext cx="2817471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8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Case 3</a:t>
            </a:r>
            <a:endParaRPr/>
          </a:p>
        </p:txBody>
      </p:sp>
      <p:sp>
        <p:nvSpPr>
          <p:cNvPr id="215" name="Google Shape;215;p38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AutoNum type="arabicPeriod"/>
            </a:pPr>
            <a:r>
              <a:rPr lang="en-GB" sz="2400">
                <a:solidFill>
                  <a:srgbClr val="000000"/>
                </a:solidFill>
              </a:rPr>
              <a:t>What abnormalities are seen on the radiograph?</a:t>
            </a:r>
            <a:endParaRPr sz="2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9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Case 3</a:t>
            </a:r>
            <a:endParaRPr/>
          </a:p>
        </p:txBody>
      </p:sp>
      <p:sp>
        <p:nvSpPr>
          <p:cNvPr id="221" name="Google Shape;221;p39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AutoNum type="arabicPeriod"/>
            </a:pPr>
            <a:r>
              <a:rPr lang="en-GB" sz="2400">
                <a:solidFill>
                  <a:srgbClr val="000000"/>
                </a:solidFill>
              </a:rPr>
              <a:t>What abnormalities are seen on the radiograph?</a:t>
            </a:r>
            <a:endParaRPr sz="2400">
              <a:solidFill>
                <a:srgbClr val="000000"/>
              </a:solidFill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</a:pPr>
            <a:r>
              <a:rPr lang="en-GB" sz="2400">
                <a:solidFill>
                  <a:schemeClr val="dk1"/>
                </a:solidFill>
              </a:rPr>
              <a:t>Gas within soft tissue surrounding metatarsals</a:t>
            </a:r>
            <a:endParaRPr sz="2400">
              <a:solidFill>
                <a:schemeClr val="dk1"/>
              </a:solidFill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</a:pPr>
            <a:r>
              <a:rPr lang="en-GB" sz="2400">
                <a:solidFill>
                  <a:schemeClr val="dk1"/>
                </a:solidFill>
              </a:rPr>
              <a:t>Osteopenia of proximal phalanx of 3rd 4th and 5th toes </a:t>
            </a:r>
            <a:endParaRPr sz="2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40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Case 3</a:t>
            </a:r>
            <a:endParaRPr/>
          </a:p>
        </p:txBody>
      </p:sp>
      <p:sp>
        <p:nvSpPr>
          <p:cNvPr id="227" name="Google Shape;227;p40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AutoNum type="arabicPeriod" startAt="2"/>
            </a:pPr>
            <a:r>
              <a:rPr lang="en-GB" sz="2400">
                <a:solidFill>
                  <a:srgbClr val="000000"/>
                </a:solidFill>
              </a:rPr>
              <a:t>Name several differential diagnoses.</a:t>
            </a:r>
            <a:endParaRPr sz="2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41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Case 3</a:t>
            </a:r>
            <a:endParaRPr/>
          </a:p>
        </p:txBody>
      </p:sp>
      <p:sp>
        <p:nvSpPr>
          <p:cNvPr id="233" name="Google Shape;233;p41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AutoNum type="arabicPeriod" startAt="2"/>
            </a:pPr>
            <a:r>
              <a:rPr lang="en-GB" sz="2400">
                <a:solidFill>
                  <a:srgbClr val="000000"/>
                </a:solidFill>
              </a:rPr>
              <a:t>Name several </a:t>
            </a:r>
            <a:r>
              <a:rPr lang="en-GB" sz="2400">
                <a:solidFill>
                  <a:srgbClr val="000000"/>
                </a:solidFill>
              </a:rPr>
              <a:t>differential</a:t>
            </a:r>
            <a:r>
              <a:rPr lang="en-GB" sz="2400">
                <a:solidFill>
                  <a:srgbClr val="000000"/>
                </a:solidFill>
              </a:rPr>
              <a:t> diagnoses</a:t>
            </a:r>
            <a:endParaRPr sz="2400">
              <a:solidFill>
                <a:srgbClr val="000000"/>
              </a:solidFill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</a:pPr>
            <a:r>
              <a:rPr lang="en-GB" sz="2400">
                <a:solidFill>
                  <a:schemeClr val="dk1"/>
                </a:solidFill>
              </a:rPr>
              <a:t>Gas gangrene/</a:t>
            </a:r>
            <a:r>
              <a:rPr lang="en-GB" sz="2400">
                <a:solidFill>
                  <a:schemeClr val="dk1"/>
                </a:solidFill>
              </a:rPr>
              <a:t>myonecrosis</a:t>
            </a:r>
            <a:endParaRPr sz="2400">
              <a:solidFill>
                <a:schemeClr val="dk1"/>
              </a:solidFill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</a:pPr>
            <a:r>
              <a:rPr lang="en-GB" sz="2400">
                <a:solidFill>
                  <a:schemeClr val="dk1"/>
                </a:solidFill>
              </a:rPr>
              <a:t>Anaerobic cellulitis</a:t>
            </a:r>
            <a:endParaRPr sz="2400">
              <a:solidFill>
                <a:schemeClr val="dk1"/>
              </a:solidFill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</a:pPr>
            <a:r>
              <a:rPr lang="en-GB" sz="2400">
                <a:solidFill>
                  <a:schemeClr val="dk1"/>
                </a:solidFill>
              </a:rPr>
              <a:t>Necrotising fasciitis</a:t>
            </a:r>
            <a:endParaRPr sz="2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08775"/>
            <a:ext cx="3045926" cy="4782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50725" y="224828"/>
            <a:ext cx="3045925" cy="47662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42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Case 3</a:t>
            </a:r>
            <a:endParaRPr/>
          </a:p>
        </p:txBody>
      </p:sp>
      <p:sp>
        <p:nvSpPr>
          <p:cNvPr id="239" name="Google Shape;239;p42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AutoNum type="arabicPeriod" startAt="3"/>
            </a:pPr>
            <a:r>
              <a:rPr lang="en-GB" sz="2400">
                <a:solidFill>
                  <a:srgbClr val="000000"/>
                </a:solidFill>
              </a:rPr>
              <a:t>The causative organism was found to be </a:t>
            </a:r>
            <a:r>
              <a:rPr lang="en-GB" sz="2400">
                <a:solidFill>
                  <a:schemeClr val="accent3"/>
                </a:solidFill>
              </a:rPr>
              <a:t>Clostridial</a:t>
            </a:r>
            <a:r>
              <a:rPr lang="en-GB" sz="2400">
                <a:solidFill>
                  <a:srgbClr val="000000"/>
                </a:solidFill>
              </a:rPr>
              <a:t>. What are </a:t>
            </a:r>
            <a:r>
              <a:rPr lang="en-GB" sz="2400">
                <a:solidFill>
                  <a:srgbClr val="000000"/>
                </a:solidFill>
              </a:rPr>
              <a:t>the 2 main clinical presentation of this disease and the most common pathogen?</a:t>
            </a:r>
            <a:endParaRPr sz="2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43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Case 3</a:t>
            </a:r>
            <a:endParaRPr/>
          </a:p>
        </p:txBody>
      </p:sp>
      <p:sp>
        <p:nvSpPr>
          <p:cNvPr id="245" name="Google Shape;245;p43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AutoNum type="arabicPeriod" startAt="3"/>
            </a:pPr>
            <a:r>
              <a:rPr lang="en-GB" sz="2400">
                <a:solidFill>
                  <a:srgbClr val="000000"/>
                </a:solidFill>
              </a:rPr>
              <a:t>What are the 2 main clinical presentation of this disease and the most common pathogen?</a:t>
            </a:r>
            <a:endParaRPr sz="2400">
              <a:solidFill>
                <a:srgbClr val="000000"/>
              </a:solidFill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</a:pPr>
            <a:r>
              <a:rPr lang="en-GB" sz="2400">
                <a:solidFill>
                  <a:schemeClr val="dk1"/>
                </a:solidFill>
              </a:rPr>
              <a:t>Traumatic gas gangrene</a:t>
            </a:r>
            <a:endParaRPr sz="2400">
              <a:solidFill>
                <a:schemeClr val="dk1"/>
              </a:solidFill>
            </a:endParaRPr>
          </a:p>
          <a:p>
            <a:pPr indent="-3810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</a:pPr>
            <a:r>
              <a:rPr lang="en-GB" sz="2400">
                <a:solidFill>
                  <a:schemeClr val="dk1"/>
                </a:solidFill>
              </a:rPr>
              <a:t>Clostridium Perfringens</a:t>
            </a:r>
            <a:endParaRPr sz="2400">
              <a:solidFill>
                <a:schemeClr val="dk1"/>
              </a:solidFill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</a:pPr>
            <a:r>
              <a:rPr lang="en-GB" sz="2400">
                <a:solidFill>
                  <a:schemeClr val="dk1"/>
                </a:solidFill>
              </a:rPr>
              <a:t>Spontaneous gas gangrene</a:t>
            </a:r>
            <a:endParaRPr sz="2400">
              <a:solidFill>
                <a:schemeClr val="dk1"/>
              </a:solidFill>
            </a:endParaRPr>
          </a:p>
          <a:p>
            <a:pPr indent="-3810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</a:pPr>
            <a:r>
              <a:rPr lang="en-GB" sz="2400">
                <a:solidFill>
                  <a:schemeClr val="dk1"/>
                </a:solidFill>
              </a:rPr>
              <a:t>Clostridium Septicum</a:t>
            </a:r>
            <a:endParaRPr sz="2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44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Case 3</a:t>
            </a:r>
            <a:endParaRPr/>
          </a:p>
        </p:txBody>
      </p:sp>
      <p:sp>
        <p:nvSpPr>
          <p:cNvPr id="251" name="Google Shape;251;p44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AutoNum type="arabicPeriod" startAt="4"/>
            </a:pPr>
            <a:r>
              <a:rPr lang="en-GB" sz="2400">
                <a:solidFill>
                  <a:srgbClr val="000000"/>
                </a:solidFill>
              </a:rPr>
              <a:t>Name 2 standard and 1 investigational modality of treatment</a:t>
            </a:r>
            <a:endParaRPr sz="2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45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Case 3</a:t>
            </a:r>
            <a:endParaRPr/>
          </a:p>
        </p:txBody>
      </p:sp>
      <p:sp>
        <p:nvSpPr>
          <p:cNvPr id="257" name="Google Shape;257;p45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AutoNum type="arabicPeriod" startAt="4"/>
            </a:pPr>
            <a:r>
              <a:rPr lang="en-GB" sz="2400">
                <a:solidFill>
                  <a:srgbClr val="000000"/>
                </a:solidFill>
              </a:rPr>
              <a:t>Name 2 standard and 1 investigational modality of treatment</a:t>
            </a:r>
            <a:endParaRPr sz="2400">
              <a:solidFill>
                <a:srgbClr val="000000"/>
              </a:solidFill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</a:pPr>
            <a:r>
              <a:rPr lang="en-GB" sz="2400">
                <a:solidFill>
                  <a:schemeClr val="dk1"/>
                </a:solidFill>
              </a:rPr>
              <a:t>Surgical debridement</a:t>
            </a:r>
            <a:endParaRPr sz="2400">
              <a:solidFill>
                <a:schemeClr val="dk1"/>
              </a:solidFill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</a:pPr>
            <a:r>
              <a:rPr lang="en-GB" sz="2400">
                <a:solidFill>
                  <a:schemeClr val="dk1"/>
                </a:solidFill>
              </a:rPr>
              <a:t>Antibiotic therapy</a:t>
            </a:r>
            <a:endParaRPr sz="2400">
              <a:solidFill>
                <a:schemeClr val="dk1"/>
              </a:solidFill>
            </a:endParaRPr>
          </a:p>
          <a:p>
            <a:pPr indent="0" lvl="0" marL="9144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-381000" lvl="1" marL="91440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</a:pPr>
            <a:r>
              <a:rPr lang="en-GB" sz="2400">
                <a:solidFill>
                  <a:schemeClr val="dk1"/>
                </a:solidFill>
              </a:rPr>
              <a:t>Hyperbaric oxygen therapy</a:t>
            </a:r>
            <a:endParaRPr sz="2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46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/>
              <a:t>Case 4</a:t>
            </a:r>
            <a:endParaRPr/>
          </a:p>
        </p:txBody>
      </p:sp>
      <p:sp>
        <p:nvSpPr>
          <p:cNvPr id="263" name="Google Shape;263;p46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●"/>
            </a:pPr>
            <a:r>
              <a:rPr lang="en-GB" sz="2400">
                <a:solidFill>
                  <a:schemeClr val="accent3"/>
                </a:solidFill>
              </a:rPr>
              <a:t>A 69 year old lady sustained a fall in the street.</a:t>
            </a:r>
            <a:endParaRPr sz="2400">
              <a:solidFill>
                <a:schemeClr val="accent3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●"/>
            </a:pPr>
            <a:r>
              <a:rPr lang="en-GB" sz="2400">
                <a:solidFill>
                  <a:schemeClr val="accent3"/>
                </a:solidFill>
              </a:rPr>
              <a:t>She injured her left forearm with an open wound.</a:t>
            </a:r>
            <a:endParaRPr sz="2400">
              <a:solidFill>
                <a:schemeClr val="accent3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47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/>
              <a:t>Case 4</a:t>
            </a:r>
            <a:endParaRPr/>
          </a:p>
        </p:txBody>
      </p:sp>
      <p:pic>
        <p:nvPicPr>
          <p:cNvPr id="269" name="Google Shape;269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3103013" y="-897487"/>
            <a:ext cx="5133473" cy="694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48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/>
              <a:t>Case 4</a:t>
            </a:r>
            <a:endParaRPr/>
          </a:p>
        </p:txBody>
      </p:sp>
      <p:pic>
        <p:nvPicPr>
          <p:cNvPr id="275" name="Google Shape;275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3344475" y="-656025"/>
            <a:ext cx="4088577" cy="7510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49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/>
              <a:t>Case 4</a:t>
            </a:r>
            <a:endParaRPr/>
          </a:p>
        </p:txBody>
      </p:sp>
      <p:pic>
        <p:nvPicPr>
          <p:cNvPr id="281" name="Google Shape;281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13303" y="0"/>
            <a:ext cx="6430699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50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/>
              <a:t>Case 4</a:t>
            </a:r>
            <a:endParaRPr/>
          </a:p>
        </p:txBody>
      </p:sp>
      <p:sp>
        <p:nvSpPr>
          <p:cNvPr id="287" name="Google Shape;287;p50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GB" sz="2400"/>
              <a:t>Describe the X-ray findings</a:t>
            </a:r>
            <a:endParaRPr sz="240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51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/>
              <a:t>Case 4</a:t>
            </a:r>
            <a:endParaRPr/>
          </a:p>
        </p:txBody>
      </p:sp>
      <p:sp>
        <p:nvSpPr>
          <p:cNvPr id="293" name="Google Shape;293;p51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GB" sz="2400"/>
              <a:t>Describe the X-ray findings</a:t>
            </a:r>
            <a:endParaRPr sz="2400"/>
          </a:p>
          <a:p>
            <a:pPr indent="-381000" lvl="0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</a:pPr>
            <a:r>
              <a:rPr lang="en-GB" sz="2400">
                <a:solidFill>
                  <a:schemeClr val="dk1"/>
                </a:solidFill>
              </a:rPr>
              <a:t>Comminuted fracture distal radius shaft</a:t>
            </a:r>
            <a:endParaRPr sz="2400">
              <a:solidFill>
                <a:schemeClr val="dk1"/>
              </a:solidFill>
            </a:endParaRPr>
          </a:p>
          <a:p>
            <a:pPr indent="-3810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</a:pPr>
            <a:r>
              <a:rPr lang="en-GB" sz="2400">
                <a:solidFill>
                  <a:schemeClr val="dk1"/>
                </a:solidFill>
              </a:rPr>
              <a:t>Open dislocation of wrist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Case 1</a:t>
            </a:r>
            <a:endParaRPr/>
          </a:p>
        </p:txBody>
      </p:sp>
      <p:sp>
        <p:nvSpPr>
          <p:cNvPr id="84" name="Google Shape;84;p16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GB" sz="2400"/>
              <a:t>What </a:t>
            </a:r>
            <a:r>
              <a:rPr lang="en-GB" sz="2400"/>
              <a:t>abnormalities</a:t>
            </a:r>
            <a:r>
              <a:rPr lang="en-GB" sz="2400"/>
              <a:t> can be seen on the X-rays films?</a:t>
            </a:r>
            <a:endParaRPr sz="240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52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/>
              <a:t>Case 4</a:t>
            </a:r>
            <a:endParaRPr/>
          </a:p>
        </p:txBody>
      </p:sp>
      <p:sp>
        <p:nvSpPr>
          <p:cNvPr id="299" name="Google Shape;299;p52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 startAt="2"/>
            </a:pPr>
            <a:r>
              <a:rPr lang="en-GB" sz="2400"/>
              <a:t>Name this type of forearm fracture</a:t>
            </a:r>
            <a:endParaRPr sz="240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53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/>
              <a:t>Case 4</a:t>
            </a:r>
            <a:endParaRPr/>
          </a:p>
        </p:txBody>
      </p:sp>
      <p:sp>
        <p:nvSpPr>
          <p:cNvPr id="305" name="Google Shape;305;p53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 startAt="2"/>
            </a:pPr>
            <a:r>
              <a:rPr lang="en-GB" sz="2400"/>
              <a:t>Name this type of forearm fracture</a:t>
            </a:r>
            <a:endParaRPr sz="2400"/>
          </a:p>
          <a:p>
            <a:pPr indent="-3810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</a:pPr>
            <a:r>
              <a:rPr lang="en-GB" sz="2400">
                <a:solidFill>
                  <a:schemeClr val="dk1"/>
                </a:solidFill>
              </a:rPr>
              <a:t>Galeazzi Fracture</a:t>
            </a:r>
            <a:endParaRPr sz="240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54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/>
              <a:t>Case 4</a:t>
            </a:r>
            <a:endParaRPr/>
          </a:p>
        </p:txBody>
      </p:sp>
      <p:sp>
        <p:nvSpPr>
          <p:cNvPr id="311" name="Google Shape;311;p54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 startAt="3"/>
            </a:pPr>
            <a:r>
              <a:rPr lang="en-GB" sz="2400"/>
              <a:t>Name the structures likely to be damaged by this injury</a:t>
            </a:r>
            <a:endParaRPr sz="240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55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/>
              <a:t>Case 4</a:t>
            </a:r>
            <a:endParaRPr/>
          </a:p>
        </p:txBody>
      </p:sp>
      <p:sp>
        <p:nvSpPr>
          <p:cNvPr id="317" name="Google Shape;317;p55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 startAt="3"/>
            </a:pPr>
            <a:r>
              <a:rPr lang="en-GB" sz="2400"/>
              <a:t>Name the structures likely to be damaged by this injury</a:t>
            </a:r>
            <a:endParaRPr sz="2400"/>
          </a:p>
          <a:p>
            <a:pPr indent="-381000" lvl="0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</a:pPr>
            <a:r>
              <a:rPr lang="en-GB" sz="2400">
                <a:solidFill>
                  <a:schemeClr val="dk1"/>
                </a:solidFill>
              </a:rPr>
              <a:t>Triangular Fibrocartilage Complex (TFCC)</a:t>
            </a:r>
            <a:endParaRPr sz="2400">
              <a:solidFill>
                <a:schemeClr val="dk1"/>
              </a:solidFill>
            </a:endParaRPr>
          </a:p>
          <a:p>
            <a:pPr indent="-3810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</a:pPr>
            <a:r>
              <a:rPr lang="en-GB" sz="2400">
                <a:solidFill>
                  <a:schemeClr val="dk1"/>
                </a:solidFill>
              </a:rPr>
              <a:t>Median Nerve</a:t>
            </a:r>
            <a:endParaRPr sz="2400">
              <a:solidFill>
                <a:schemeClr val="dk1"/>
              </a:solidFill>
            </a:endParaRPr>
          </a:p>
          <a:p>
            <a:pPr indent="-3810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</a:pPr>
            <a:r>
              <a:rPr lang="en-GB" sz="2400">
                <a:solidFill>
                  <a:schemeClr val="dk1"/>
                </a:solidFill>
              </a:rPr>
              <a:t>Ulnar Nerve</a:t>
            </a:r>
            <a:endParaRPr sz="2400">
              <a:solidFill>
                <a:schemeClr val="dk1"/>
              </a:solidFill>
            </a:endParaRPr>
          </a:p>
          <a:p>
            <a:pPr indent="-3810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</a:pPr>
            <a:r>
              <a:rPr lang="en-GB" sz="2400">
                <a:solidFill>
                  <a:schemeClr val="dk1"/>
                </a:solidFill>
              </a:rPr>
              <a:t>Radial Nerve</a:t>
            </a:r>
            <a:endParaRPr sz="2400">
              <a:solidFill>
                <a:schemeClr val="dk1"/>
              </a:solidFill>
            </a:endParaRPr>
          </a:p>
          <a:p>
            <a:pPr indent="-3810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</a:pPr>
            <a:r>
              <a:rPr lang="en-GB" sz="2400">
                <a:solidFill>
                  <a:schemeClr val="dk1"/>
                </a:solidFill>
              </a:rPr>
              <a:t>Ulnar artery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56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/>
              <a:t>Case 4</a:t>
            </a:r>
            <a:endParaRPr/>
          </a:p>
        </p:txBody>
      </p:sp>
      <p:sp>
        <p:nvSpPr>
          <p:cNvPr id="323" name="Google Shape;323;p56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 startAt="4"/>
            </a:pPr>
            <a:r>
              <a:rPr lang="en-GB" sz="2400"/>
              <a:t>Name one grading score for assessment of open extremity fractures</a:t>
            </a:r>
            <a:endParaRPr sz="2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57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/>
              <a:t>Case 4</a:t>
            </a:r>
            <a:endParaRPr/>
          </a:p>
        </p:txBody>
      </p:sp>
      <p:sp>
        <p:nvSpPr>
          <p:cNvPr id="329" name="Google Shape;329;p57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 startAt="4"/>
            </a:pPr>
            <a:r>
              <a:rPr lang="en-GB" sz="2400"/>
              <a:t>Name one grading score for assessment of open extremity fractures</a:t>
            </a:r>
            <a:endParaRPr sz="2400"/>
          </a:p>
          <a:p>
            <a:pPr indent="-3810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</a:pPr>
            <a:r>
              <a:rPr lang="en-GB" sz="2400">
                <a:solidFill>
                  <a:schemeClr val="dk1"/>
                </a:solidFill>
              </a:rPr>
              <a:t>Gustilo-Anderson open fracture grading system</a:t>
            </a:r>
            <a:endParaRPr sz="2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Case 1</a:t>
            </a:r>
            <a:endParaRPr/>
          </a:p>
        </p:txBody>
      </p:sp>
      <p:sp>
        <p:nvSpPr>
          <p:cNvPr id="90" name="Google Shape;90;p17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GB" sz="2400"/>
              <a:t>What abnormalities can be seen on the X-rays films?</a:t>
            </a:r>
            <a:endParaRPr sz="2400"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</a:pPr>
            <a:r>
              <a:rPr lang="en-GB" sz="2400">
                <a:solidFill>
                  <a:schemeClr val="dk1"/>
                </a:solidFill>
              </a:rPr>
              <a:t>Widening of the DURJ</a:t>
            </a:r>
            <a:endParaRPr sz="2400">
              <a:solidFill>
                <a:schemeClr val="dk1"/>
              </a:solidFill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</a:pPr>
            <a:r>
              <a:rPr lang="en-GB" sz="2400">
                <a:solidFill>
                  <a:schemeClr val="dk1"/>
                </a:solidFill>
                <a:highlight>
                  <a:srgbClr val="FFFFFF"/>
                </a:highlight>
              </a:rPr>
              <a:t>dorsal subluxation of the ulnar head </a:t>
            </a:r>
            <a:endParaRPr sz="2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Case 1</a:t>
            </a:r>
            <a:endParaRPr/>
          </a:p>
        </p:txBody>
      </p:sp>
      <p:sp>
        <p:nvSpPr>
          <p:cNvPr id="96" name="Google Shape;96;p18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 startAt="2"/>
            </a:pPr>
            <a:r>
              <a:rPr lang="en-GB" sz="2400"/>
              <a:t>Name 2 clinical tests that may be useful for this injury. </a:t>
            </a:r>
            <a:endParaRPr sz="24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Case 1</a:t>
            </a:r>
            <a:endParaRPr/>
          </a:p>
        </p:txBody>
      </p:sp>
      <p:sp>
        <p:nvSpPr>
          <p:cNvPr id="102" name="Google Shape;102;p19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 startAt="2"/>
            </a:pPr>
            <a:r>
              <a:rPr lang="en-GB" sz="2400"/>
              <a:t>Name 2 clinical tests that may be useful for this injury.</a:t>
            </a:r>
            <a:endParaRPr sz="2400"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</a:pPr>
            <a:r>
              <a:rPr lang="en-GB" sz="2400">
                <a:solidFill>
                  <a:schemeClr val="dk1"/>
                </a:solidFill>
              </a:rPr>
              <a:t>Ballottement test</a:t>
            </a:r>
            <a:endParaRPr sz="2400">
              <a:solidFill>
                <a:schemeClr val="dk1"/>
              </a:solidFill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</a:pPr>
            <a:r>
              <a:rPr lang="en-GB" sz="2400">
                <a:solidFill>
                  <a:schemeClr val="dk1"/>
                </a:solidFill>
              </a:rPr>
              <a:t>Piano key test</a:t>
            </a:r>
            <a:endParaRPr sz="2400">
              <a:solidFill>
                <a:schemeClr val="dk1"/>
              </a:solidFill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</a:pPr>
            <a:r>
              <a:rPr lang="en-GB" sz="2400">
                <a:solidFill>
                  <a:schemeClr val="dk1"/>
                </a:solidFill>
              </a:rPr>
              <a:t>Grind test</a:t>
            </a:r>
            <a:endParaRPr sz="2400">
              <a:solidFill>
                <a:schemeClr val="dk1"/>
              </a:solidFill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</a:pPr>
            <a:r>
              <a:rPr lang="en-GB" sz="2400">
                <a:solidFill>
                  <a:schemeClr val="dk1"/>
                </a:solidFill>
              </a:rPr>
              <a:t>Radius pull</a:t>
            </a:r>
            <a:endParaRPr sz="2400">
              <a:solidFill>
                <a:schemeClr val="dk1"/>
              </a:solidFill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</a:pPr>
            <a:r>
              <a:rPr lang="en-GB" sz="2400">
                <a:solidFill>
                  <a:schemeClr val="dk1"/>
                </a:solidFill>
              </a:rPr>
              <a:t>Clunk test</a:t>
            </a:r>
            <a:endParaRPr sz="2400">
              <a:solidFill>
                <a:schemeClr val="dk1"/>
              </a:solidFill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</a:pPr>
            <a:r>
              <a:rPr lang="en-GB" sz="2400">
                <a:solidFill>
                  <a:schemeClr val="dk1"/>
                </a:solidFill>
              </a:rPr>
              <a:t>Impingement sign</a:t>
            </a:r>
            <a:endParaRPr sz="2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0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Case 1</a:t>
            </a:r>
            <a:endParaRPr/>
          </a:p>
        </p:txBody>
      </p:sp>
      <p:sp>
        <p:nvSpPr>
          <p:cNvPr id="108" name="Google Shape;108;p20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 startAt="3"/>
            </a:pPr>
            <a:r>
              <a:rPr lang="en-GB" sz="2400"/>
              <a:t>What structures may be damaged in this injury?</a:t>
            </a:r>
            <a:endParaRPr sz="2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1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Case 1</a:t>
            </a:r>
            <a:endParaRPr/>
          </a:p>
        </p:txBody>
      </p:sp>
      <p:sp>
        <p:nvSpPr>
          <p:cNvPr id="114" name="Google Shape;114;p21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 startAt="3"/>
            </a:pPr>
            <a:r>
              <a:rPr lang="en-GB" sz="2400"/>
              <a:t>What structures may be damaged in this injury?</a:t>
            </a:r>
            <a:endParaRPr sz="2400"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</a:pPr>
            <a:r>
              <a:rPr lang="en-GB" sz="2400">
                <a:solidFill>
                  <a:schemeClr val="dk1"/>
                </a:solidFill>
              </a:rPr>
              <a:t>Triangular Fibrocartilage Complex</a:t>
            </a:r>
            <a:endParaRPr sz="2400">
              <a:solidFill>
                <a:schemeClr val="dk1"/>
              </a:solidFill>
            </a:endParaRPr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</a:pPr>
            <a:r>
              <a:rPr lang="en-GB" sz="2400">
                <a:solidFill>
                  <a:schemeClr val="dk1"/>
                </a:solidFill>
              </a:rPr>
              <a:t>Dorsal and volar radioulnar ligaments</a:t>
            </a:r>
            <a:endParaRPr sz="2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odern Writer">
  <a:themeElements>
    <a:clrScheme name="Modern Writer">
      <a:dk1>
        <a:srgbClr val="E91D63"/>
      </a:dk1>
      <a:lt1>
        <a:srgbClr val="FFFFFF"/>
      </a:lt1>
      <a:dk2>
        <a:srgbClr val="424242"/>
      </a:dk2>
      <a:lt2>
        <a:srgbClr val="999999"/>
      </a:lt2>
      <a:accent1>
        <a:srgbClr val="607D8B"/>
      </a:accent1>
      <a:accent2>
        <a:srgbClr val="673AB7"/>
      </a:accent2>
      <a:accent3>
        <a:srgbClr val="9C26B0"/>
      </a:accent3>
      <a:accent4>
        <a:srgbClr val="0090AC"/>
      </a:accent4>
      <a:accent5>
        <a:srgbClr val="01AFD1"/>
      </a:accent5>
      <a:accent6>
        <a:srgbClr val="F8E71C"/>
      </a:accent6>
      <a:hlink>
        <a:srgbClr val="01AFD1"/>
      </a:hlink>
      <a:folHlink>
        <a:srgbClr val="01AF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