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0"/>
  </p:notesMasterIdLst>
  <p:sldIdLst>
    <p:sldId id="256" r:id="rId2"/>
    <p:sldId id="257" r:id="rId3"/>
    <p:sldId id="258" r:id="rId4"/>
    <p:sldId id="259" r:id="rId5"/>
    <p:sldId id="288" r:id="rId6"/>
    <p:sldId id="287" r:id="rId7"/>
    <p:sldId id="260" r:id="rId8"/>
    <p:sldId id="261" r:id="rId9"/>
    <p:sldId id="262" r:id="rId10"/>
    <p:sldId id="263" r:id="rId11"/>
    <p:sldId id="292" r:id="rId12"/>
    <p:sldId id="317" r:id="rId13"/>
    <p:sldId id="293" r:id="rId14"/>
    <p:sldId id="294" r:id="rId15"/>
    <p:sldId id="264" r:id="rId16"/>
    <p:sldId id="265" r:id="rId17"/>
    <p:sldId id="281" r:id="rId18"/>
    <p:sldId id="266" r:id="rId19"/>
    <p:sldId id="267" r:id="rId20"/>
    <p:sldId id="296" r:id="rId21"/>
    <p:sldId id="268" r:id="rId22"/>
    <p:sldId id="295" r:id="rId23"/>
    <p:sldId id="323" r:id="rId24"/>
    <p:sldId id="297" r:id="rId25"/>
    <p:sldId id="298" r:id="rId26"/>
    <p:sldId id="269" r:id="rId27"/>
    <p:sldId id="305" r:id="rId28"/>
    <p:sldId id="310" r:id="rId29"/>
    <p:sldId id="311" r:id="rId30"/>
    <p:sldId id="312" r:id="rId31"/>
    <p:sldId id="313" r:id="rId32"/>
    <p:sldId id="314" r:id="rId33"/>
    <p:sldId id="315" r:id="rId34"/>
    <p:sldId id="322" r:id="rId35"/>
    <p:sldId id="324" r:id="rId36"/>
    <p:sldId id="318" r:id="rId37"/>
    <p:sldId id="320" r:id="rId38"/>
    <p:sldId id="319" r:id="rId39"/>
    <p:sldId id="274" r:id="rId40"/>
    <p:sldId id="275" r:id="rId41"/>
    <p:sldId id="276" r:id="rId42"/>
    <p:sldId id="277" r:id="rId43"/>
    <p:sldId id="289" r:id="rId44"/>
    <p:sldId id="290" r:id="rId45"/>
    <p:sldId id="291" r:id="rId46"/>
    <p:sldId id="278" r:id="rId47"/>
    <p:sldId id="279" r:id="rId48"/>
    <p:sldId id="321"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000"/>
    <p:restoredTop sz="82444"/>
  </p:normalViewPr>
  <p:slideViewPr>
    <p:cSldViewPr snapToGrid="0" snapToObjects="1">
      <p:cViewPr>
        <p:scale>
          <a:sx n="94" d="100"/>
          <a:sy n="94" d="100"/>
        </p:scale>
        <p:origin x="-1224"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8BCD6B-200E-394F-A1EC-9996D276C487}" type="datetimeFigureOut">
              <a:rPr lang="en-US" smtClean="0"/>
              <a:t>12/2/20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D8C102-4844-8042-853B-73949A18D52E}" type="slidenum">
              <a:rPr lang="en-US" smtClean="0"/>
              <a:t>‹#›</a:t>
            </a:fld>
            <a:endParaRPr lang="en-US"/>
          </a:p>
        </p:txBody>
      </p:sp>
    </p:spTree>
    <p:extLst>
      <p:ext uri="{BB962C8B-B14F-4D97-AF65-F5344CB8AC3E}">
        <p14:creationId xmlns:p14="http://schemas.microsoft.com/office/powerpoint/2010/main" val="417945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D8C102-4844-8042-853B-73949A18D52E}" type="slidenum">
              <a:rPr lang="en-US" smtClean="0"/>
              <a:t>1</a:t>
            </a:fld>
            <a:endParaRPr lang="en-US"/>
          </a:p>
        </p:txBody>
      </p:sp>
    </p:spTree>
    <p:extLst>
      <p:ext uri="{BB962C8B-B14F-4D97-AF65-F5344CB8AC3E}">
        <p14:creationId xmlns:p14="http://schemas.microsoft.com/office/powerpoint/2010/main" val="3226866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D8C102-4844-8042-853B-73949A18D52E}" type="slidenum">
              <a:rPr lang="en-US" smtClean="0"/>
              <a:t>38</a:t>
            </a:fld>
            <a:endParaRPr lang="en-US"/>
          </a:p>
        </p:txBody>
      </p:sp>
    </p:spTree>
    <p:extLst>
      <p:ext uri="{BB962C8B-B14F-4D97-AF65-F5344CB8AC3E}">
        <p14:creationId xmlns:p14="http://schemas.microsoft.com/office/powerpoint/2010/main" val="85467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GB"/>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p:cNvSpPr>
            <a:spLocks noGrp="1"/>
          </p:cNvSpPr>
          <p:nvPr>
            <p:ph type="dt" sz="half" idx="10"/>
          </p:nvPr>
        </p:nvSpPr>
        <p:spPr/>
        <p:txBody>
          <a:bodyPr/>
          <a:lstStyle/>
          <a:p>
            <a:fld id="{44E7600E-AEE4-D946-A874-9FF595D90689}" type="datetimeFigureOut">
              <a:rPr lang="en-US" smtClean="0"/>
              <a:t>12/2/20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978B73-4CCE-154F-AE90-082FC8B97759}" type="slidenum">
              <a:rPr lang="en-US" smtClean="0"/>
              <a:t>‹#›</a:t>
            </a:fld>
            <a:endParaRPr lang="en-US"/>
          </a:p>
        </p:txBody>
      </p:sp>
    </p:spTree>
    <p:extLst>
      <p:ext uri="{BB962C8B-B14F-4D97-AF65-F5344CB8AC3E}">
        <p14:creationId xmlns:p14="http://schemas.microsoft.com/office/powerpoint/2010/main" val="428563747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4E7600E-AEE4-D946-A874-9FF595D90689}" type="datetimeFigureOut">
              <a:rPr lang="en-US" smtClean="0"/>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978B73-4CCE-154F-AE90-082FC8B97759}" type="slidenum">
              <a:rPr lang="en-US" smtClean="0"/>
              <a:t>‹#›</a:t>
            </a:fld>
            <a:endParaRPr lang="en-US"/>
          </a:p>
        </p:txBody>
      </p:sp>
    </p:spTree>
    <p:extLst>
      <p:ext uri="{BB962C8B-B14F-4D97-AF65-F5344CB8AC3E}">
        <p14:creationId xmlns:p14="http://schemas.microsoft.com/office/powerpoint/2010/main" val="3134285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4E7600E-AEE4-D946-A874-9FF595D90689}" type="datetimeFigureOut">
              <a:rPr lang="en-US" smtClean="0"/>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978B73-4CCE-154F-AE90-082FC8B97759}" type="slidenum">
              <a:rPr lang="en-US" smtClean="0"/>
              <a:t>‹#›</a:t>
            </a:fld>
            <a:endParaRPr lang="en-US"/>
          </a:p>
        </p:txBody>
      </p:sp>
    </p:spTree>
    <p:extLst>
      <p:ext uri="{BB962C8B-B14F-4D97-AF65-F5344CB8AC3E}">
        <p14:creationId xmlns:p14="http://schemas.microsoft.com/office/powerpoint/2010/main" val="240381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4E7600E-AEE4-D946-A874-9FF595D90689}" type="datetimeFigureOut">
              <a:rPr lang="en-US" smtClean="0"/>
              <a:t>12/2/20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978B73-4CCE-154F-AE90-082FC8B97759}" type="slidenum">
              <a:rPr lang="en-US" smtClean="0"/>
              <a:t>‹#›</a:t>
            </a:fld>
            <a:endParaRPr lang="en-US"/>
          </a:p>
        </p:txBody>
      </p:sp>
    </p:spTree>
    <p:extLst>
      <p:ext uri="{BB962C8B-B14F-4D97-AF65-F5344CB8AC3E}">
        <p14:creationId xmlns:p14="http://schemas.microsoft.com/office/powerpoint/2010/main" val="3723421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GB"/>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p:cNvSpPr>
            <a:spLocks noGrp="1"/>
          </p:cNvSpPr>
          <p:nvPr>
            <p:ph type="dt" sz="half" idx="10"/>
          </p:nvPr>
        </p:nvSpPr>
        <p:spPr/>
        <p:txBody>
          <a:bodyPr/>
          <a:lstStyle/>
          <a:p>
            <a:fld id="{44E7600E-AEE4-D946-A874-9FF595D90689}" type="datetimeFigureOut">
              <a:rPr lang="en-US" smtClean="0"/>
              <a:t>12/2/20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978B73-4CCE-154F-AE90-082FC8B97759}" type="slidenum">
              <a:rPr lang="en-US" smtClean="0"/>
              <a:t>‹#›</a:t>
            </a:fld>
            <a:endParaRPr lang="en-US"/>
          </a:p>
        </p:txBody>
      </p:sp>
    </p:spTree>
    <p:extLst>
      <p:ext uri="{BB962C8B-B14F-4D97-AF65-F5344CB8AC3E}">
        <p14:creationId xmlns:p14="http://schemas.microsoft.com/office/powerpoint/2010/main" val="145300161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7"/>
          <p:cNvSpPr>
            <a:spLocks noGrp="1"/>
          </p:cNvSpPr>
          <p:nvPr>
            <p:ph type="dt" sz="half" idx="10"/>
          </p:nvPr>
        </p:nvSpPr>
        <p:spPr/>
        <p:txBody>
          <a:bodyPr/>
          <a:lstStyle/>
          <a:p>
            <a:fld id="{44E7600E-AEE4-D946-A874-9FF595D90689}" type="datetimeFigureOut">
              <a:rPr lang="en-US" smtClean="0"/>
              <a:t>12/2/20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E8978B73-4CCE-154F-AE90-082FC8B97759}" type="slidenum">
              <a:rPr lang="en-US" smtClean="0"/>
              <a:t>‹#›</a:t>
            </a:fld>
            <a:endParaRPr lang="en-US"/>
          </a:p>
        </p:txBody>
      </p:sp>
    </p:spTree>
    <p:extLst>
      <p:ext uri="{BB962C8B-B14F-4D97-AF65-F5344CB8AC3E}">
        <p14:creationId xmlns:p14="http://schemas.microsoft.com/office/powerpoint/2010/main" val="1551287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7" name="Date Placeholder 6"/>
          <p:cNvSpPr>
            <a:spLocks noGrp="1"/>
          </p:cNvSpPr>
          <p:nvPr>
            <p:ph type="dt" sz="half" idx="10"/>
          </p:nvPr>
        </p:nvSpPr>
        <p:spPr/>
        <p:txBody>
          <a:bodyPr/>
          <a:lstStyle/>
          <a:p>
            <a:fld id="{44E7600E-AEE4-D946-A874-9FF595D90689}" type="datetimeFigureOut">
              <a:rPr lang="en-US" smtClean="0"/>
              <a:t>12/2/20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978B73-4CCE-154F-AE90-082FC8B97759}" type="slidenum">
              <a:rPr lang="en-US" smtClean="0"/>
              <a:t>‹#›</a:t>
            </a:fld>
            <a:endParaRPr lang="en-US"/>
          </a:p>
        </p:txBody>
      </p:sp>
      <p:sp>
        <p:nvSpPr>
          <p:cNvPr id="10" name="Title 9"/>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517637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4E7600E-AEE4-D946-A874-9FF595D90689}" type="datetimeFigureOut">
              <a:rPr lang="en-US" smtClean="0"/>
              <a:t>12/2/20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978B73-4CCE-154F-AE90-082FC8B97759}" type="slidenum">
              <a:rPr lang="en-US" smtClean="0"/>
              <a:t>‹#›</a:t>
            </a:fld>
            <a:endParaRPr lang="en-US"/>
          </a:p>
        </p:txBody>
      </p:sp>
    </p:spTree>
    <p:extLst>
      <p:ext uri="{BB962C8B-B14F-4D97-AF65-F5344CB8AC3E}">
        <p14:creationId xmlns:p14="http://schemas.microsoft.com/office/powerpoint/2010/main" val="1871251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E7600E-AEE4-D946-A874-9FF595D90689}" type="datetimeFigureOut">
              <a:rPr lang="en-US" smtClean="0"/>
              <a:t>12/2/20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978B73-4CCE-154F-AE90-082FC8B97759}" type="slidenum">
              <a:rPr lang="en-US" smtClean="0"/>
              <a:t>‹#›</a:t>
            </a:fld>
            <a:endParaRPr lang="en-US"/>
          </a:p>
        </p:txBody>
      </p:sp>
    </p:spTree>
    <p:extLst>
      <p:ext uri="{BB962C8B-B14F-4D97-AF65-F5344CB8AC3E}">
        <p14:creationId xmlns:p14="http://schemas.microsoft.com/office/powerpoint/2010/main" val="562782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GB"/>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4E7600E-AEE4-D946-A874-9FF595D90689}" type="datetimeFigureOut">
              <a:rPr lang="en-US" smtClean="0"/>
              <a:t>12/2/20</a:t>
            </a:fld>
            <a:endParaRPr lang="en-US"/>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a:p>
        </p:txBody>
      </p:sp>
      <p:sp>
        <p:nvSpPr>
          <p:cNvPr id="7" name="Slide Number Placeholder 6"/>
          <p:cNvSpPr>
            <a:spLocks noGrp="1"/>
          </p:cNvSpPr>
          <p:nvPr>
            <p:ph type="sldNum" sz="quarter" idx="12"/>
          </p:nvPr>
        </p:nvSpPr>
        <p:spPr/>
        <p:txBody>
          <a:bodyPr/>
          <a:lstStyle/>
          <a:p>
            <a:fld id="{E8978B73-4CCE-154F-AE90-082FC8B97759}" type="slidenum">
              <a:rPr lang="en-US" smtClean="0"/>
              <a:t>‹#›</a:t>
            </a:fld>
            <a:endParaRPr lang="en-US"/>
          </a:p>
        </p:txBody>
      </p:sp>
    </p:spTree>
    <p:extLst>
      <p:ext uri="{BB962C8B-B14F-4D97-AF65-F5344CB8AC3E}">
        <p14:creationId xmlns:p14="http://schemas.microsoft.com/office/powerpoint/2010/main" val="3566204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44E7600E-AEE4-D946-A874-9FF595D90689}" type="datetimeFigureOut">
              <a:rPr lang="en-US" smtClean="0"/>
              <a:t>12/2/20</a:t>
            </a:fld>
            <a:endParaRPr lang="en-US"/>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a:p>
        </p:txBody>
      </p:sp>
      <p:sp>
        <p:nvSpPr>
          <p:cNvPr id="7" name="Slide Number Placeholder 6"/>
          <p:cNvSpPr>
            <a:spLocks noGrp="1"/>
          </p:cNvSpPr>
          <p:nvPr>
            <p:ph type="sldNum" sz="quarter" idx="12"/>
          </p:nvPr>
        </p:nvSpPr>
        <p:spPr/>
        <p:txBody>
          <a:bodyPr/>
          <a:lstStyle/>
          <a:p>
            <a:fld id="{E8978B73-4CCE-154F-AE90-082FC8B97759}" type="slidenum">
              <a:rPr lang="en-US" smtClean="0"/>
              <a:t>‹#›</a:t>
            </a:fld>
            <a:endParaRPr lang="en-US"/>
          </a:p>
        </p:txBody>
      </p:sp>
    </p:spTree>
    <p:extLst>
      <p:ext uri="{BB962C8B-B14F-4D97-AF65-F5344CB8AC3E}">
        <p14:creationId xmlns:p14="http://schemas.microsoft.com/office/powerpoint/2010/main" val="2797623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44E7600E-AEE4-D946-A874-9FF595D90689}" type="datetimeFigureOut">
              <a:rPr lang="en-US" smtClean="0"/>
              <a:t>12/2/20</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E8978B73-4CCE-154F-AE90-082FC8B97759}" type="slidenum">
              <a:rPr lang="en-US" smtClean="0"/>
              <a:t>‹#›</a:t>
            </a:fld>
            <a:endParaRPr lang="en-US"/>
          </a:p>
        </p:txBody>
      </p:sp>
    </p:spTree>
    <p:extLst>
      <p:ext uri="{BB962C8B-B14F-4D97-AF65-F5344CB8AC3E}">
        <p14:creationId xmlns:p14="http://schemas.microsoft.com/office/powerpoint/2010/main" val="719573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2008B-FA86-F64D-A7F0-FE31E33AE641}"/>
              </a:ext>
            </a:extLst>
          </p:cNvPr>
          <p:cNvSpPr>
            <a:spLocks noGrp="1"/>
          </p:cNvSpPr>
          <p:nvPr>
            <p:ph type="ctrTitle"/>
          </p:nvPr>
        </p:nvSpPr>
        <p:spPr>
          <a:xfrm>
            <a:off x="5498590" y="988741"/>
            <a:ext cx="5888754" cy="4880518"/>
          </a:xfrm>
          <a:noFill/>
          <a:ln>
            <a:noFill/>
          </a:ln>
        </p:spPr>
        <p:txBody>
          <a:bodyPr wrap="square">
            <a:normAutofit/>
          </a:bodyPr>
          <a:lstStyle/>
          <a:p>
            <a:pPr algn="l"/>
            <a:r>
              <a:rPr lang="en-US" sz="4800" dirty="0">
                <a:solidFill>
                  <a:schemeClr val="bg1"/>
                </a:solidFill>
              </a:rPr>
              <a:t>December 2020 JCM OSCE – QMH</a:t>
            </a:r>
          </a:p>
        </p:txBody>
      </p:sp>
      <p:sp>
        <p:nvSpPr>
          <p:cNvPr id="7" name="Rectangle 6">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9" name="Rectangle 8">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1007711"/>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2A37D-2DDA-4641-9EB1-6893D67C6A35}"/>
              </a:ext>
            </a:extLst>
          </p:cNvPr>
          <p:cNvSpPr>
            <a:spLocks noGrp="1"/>
          </p:cNvSpPr>
          <p:nvPr>
            <p:ph type="title"/>
          </p:nvPr>
        </p:nvSpPr>
        <p:spPr/>
        <p:txBody>
          <a:bodyPr/>
          <a:lstStyle/>
          <a:p>
            <a:r>
              <a:rPr lang="en-US" dirty="0"/>
              <a:t>Case 1</a:t>
            </a:r>
          </a:p>
        </p:txBody>
      </p:sp>
      <p:sp>
        <p:nvSpPr>
          <p:cNvPr id="3" name="Content Placeholder 2">
            <a:extLst>
              <a:ext uri="{FF2B5EF4-FFF2-40B4-BE49-F238E27FC236}">
                <a16:creationId xmlns:a16="http://schemas.microsoft.com/office/drawing/2014/main" id="{14B6BFC8-947F-4E46-AE43-6C993437BD17}"/>
              </a:ext>
            </a:extLst>
          </p:cNvPr>
          <p:cNvSpPr>
            <a:spLocks noGrp="1"/>
          </p:cNvSpPr>
          <p:nvPr>
            <p:ph idx="1"/>
          </p:nvPr>
        </p:nvSpPr>
        <p:spPr>
          <a:xfrm>
            <a:off x="2231136" y="2298831"/>
            <a:ext cx="7729728" cy="3101983"/>
          </a:xfrm>
        </p:spPr>
        <p:txBody>
          <a:bodyPr>
            <a:normAutofit fontScale="25000" lnSpcReduction="20000"/>
          </a:bodyPr>
          <a:lstStyle/>
          <a:p>
            <a:r>
              <a:rPr lang="en-US" sz="5600" dirty="0"/>
              <a:t>Name 3 cardiac complications of myocardial infarction (3 marks)</a:t>
            </a:r>
          </a:p>
          <a:p>
            <a:pPr lvl="1"/>
            <a:r>
              <a:rPr lang="en-US" sz="5600" dirty="0"/>
              <a:t>Mechanical complications</a:t>
            </a:r>
            <a:endParaRPr lang="en-HK" sz="5600" dirty="0"/>
          </a:p>
          <a:p>
            <a:pPr lvl="2"/>
            <a:r>
              <a:rPr lang="en-US" sz="5600" dirty="0"/>
              <a:t>Acute mitral regurgitation</a:t>
            </a:r>
            <a:endParaRPr lang="en-HK" sz="5600" dirty="0"/>
          </a:p>
          <a:p>
            <a:pPr lvl="2"/>
            <a:r>
              <a:rPr lang="en-US" sz="5600" dirty="0"/>
              <a:t>Papillary muscle rupture</a:t>
            </a:r>
            <a:endParaRPr lang="en-HK" sz="5600" dirty="0"/>
          </a:p>
          <a:p>
            <a:pPr lvl="2"/>
            <a:r>
              <a:rPr lang="en-US" sz="5600" dirty="0"/>
              <a:t>Ventricular septal defect</a:t>
            </a:r>
            <a:r>
              <a:rPr lang="en-HK" sz="5600" dirty="0"/>
              <a:t>/ </a:t>
            </a:r>
            <a:r>
              <a:rPr lang="en-US" sz="5600" dirty="0"/>
              <a:t>ruptured interventricular septum</a:t>
            </a:r>
            <a:endParaRPr lang="en-HK" sz="5600" dirty="0"/>
          </a:p>
          <a:p>
            <a:pPr lvl="2"/>
            <a:r>
              <a:rPr lang="en-US" sz="5600" dirty="0"/>
              <a:t>Rupture of the left ventricular free wall</a:t>
            </a:r>
            <a:endParaRPr lang="en-HK" sz="5600" dirty="0"/>
          </a:p>
          <a:p>
            <a:pPr lvl="1"/>
            <a:r>
              <a:rPr lang="en-US" sz="5600" dirty="0"/>
              <a:t>Pericardial complications</a:t>
            </a:r>
            <a:endParaRPr lang="en-HK" sz="5600" dirty="0"/>
          </a:p>
          <a:p>
            <a:pPr lvl="2"/>
            <a:r>
              <a:rPr lang="en-US" sz="5600" dirty="0"/>
              <a:t>Pericardial effusion</a:t>
            </a:r>
            <a:endParaRPr lang="en-HK" sz="5600" dirty="0"/>
          </a:p>
          <a:p>
            <a:pPr lvl="2"/>
            <a:r>
              <a:rPr lang="en-US" sz="5600" dirty="0"/>
              <a:t>Pericarditis</a:t>
            </a:r>
            <a:endParaRPr lang="en-HK" sz="5600" dirty="0"/>
          </a:p>
          <a:p>
            <a:pPr lvl="1"/>
            <a:r>
              <a:rPr lang="en-US" sz="5600" dirty="0"/>
              <a:t>Conduction abnormalities</a:t>
            </a:r>
            <a:endParaRPr lang="en-HK" sz="5600" dirty="0"/>
          </a:p>
          <a:p>
            <a:pPr lvl="2"/>
            <a:r>
              <a:rPr lang="en-US" sz="5600" dirty="0"/>
              <a:t>Ventricular arrhythmias e.g. VT, VF</a:t>
            </a:r>
            <a:endParaRPr lang="en-HK" sz="5600" dirty="0"/>
          </a:p>
          <a:p>
            <a:pPr lvl="2"/>
            <a:r>
              <a:rPr lang="en-US" sz="5600" dirty="0"/>
              <a:t>Atrioventricular blocks </a:t>
            </a:r>
            <a:endParaRPr lang="en-HK" sz="5600" dirty="0"/>
          </a:p>
          <a:p>
            <a:pPr lvl="2"/>
            <a:r>
              <a:rPr lang="en-US" sz="5600" dirty="0"/>
              <a:t>Atrial arrhythmias e.g. AF, atrial flutter</a:t>
            </a:r>
            <a:endParaRPr lang="en-HK" sz="5600" dirty="0"/>
          </a:p>
          <a:p>
            <a:pPr lvl="1"/>
            <a:r>
              <a:rPr lang="en-US" sz="5600" dirty="0"/>
              <a:t>Left ventricular aneurysm formation</a:t>
            </a:r>
            <a:endParaRPr lang="en-HK" sz="5600" dirty="0"/>
          </a:p>
          <a:p>
            <a:pPr lvl="1"/>
            <a:endParaRPr lang="en-US" dirty="0"/>
          </a:p>
        </p:txBody>
      </p:sp>
    </p:spTree>
    <p:extLst>
      <p:ext uri="{BB962C8B-B14F-4D97-AF65-F5344CB8AC3E}">
        <p14:creationId xmlns:p14="http://schemas.microsoft.com/office/powerpoint/2010/main" val="193370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2E3C4-26B7-DC46-A2D7-23FB2EEDEB51}"/>
              </a:ext>
            </a:extLst>
          </p:cNvPr>
          <p:cNvSpPr>
            <a:spLocks noGrp="1"/>
          </p:cNvSpPr>
          <p:nvPr>
            <p:ph type="title"/>
          </p:nvPr>
        </p:nvSpPr>
        <p:spPr/>
        <p:txBody>
          <a:bodyPr/>
          <a:lstStyle/>
          <a:p>
            <a:r>
              <a:rPr lang="en-US" dirty="0"/>
              <a:t>Paced ECGs</a:t>
            </a:r>
          </a:p>
        </p:txBody>
      </p:sp>
      <p:sp>
        <p:nvSpPr>
          <p:cNvPr id="3" name="Content Placeholder 2">
            <a:extLst>
              <a:ext uri="{FF2B5EF4-FFF2-40B4-BE49-F238E27FC236}">
                <a16:creationId xmlns:a16="http://schemas.microsoft.com/office/drawing/2014/main" id="{C2A3DE55-18D0-7041-AE37-AC02EF29A25F}"/>
              </a:ext>
            </a:extLst>
          </p:cNvPr>
          <p:cNvSpPr>
            <a:spLocks noGrp="1"/>
          </p:cNvSpPr>
          <p:nvPr>
            <p:ph idx="1"/>
          </p:nvPr>
        </p:nvSpPr>
        <p:spPr/>
        <p:txBody>
          <a:bodyPr/>
          <a:lstStyle/>
          <a:p>
            <a:r>
              <a:rPr lang="en-US" dirty="0"/>
              <a:t>Pacing spikes</a:t>
            </a:r>
          </a:p>
          <a:p>
            <a:pPr lvl="1"/>
            <a:r>
              <a:rPr lang="en-US" dirty="0"/>
              <a:t>Ventricular spikes of short duration, usually 2ms</a:t>
            </a:r>
          </a:p>
          <a:p>
            <a:pPr lvl="1"/>
            <a:r>
              <a:rPr lang="en-US" dirty="0"/>
              <a:t>May not be present in all leads</a:t>
            </a:r>
          </a:p>
          <a:p>
            <a:pPr lvl="1"/>
            <a:r>
              <a:rPr lang="en-US" dirty="0"/>
              <a:t>Ventricular pacing – pacing spike precedes QRS complex (RV pacing – similar to LBBB morphology)</a:t>
            </a:r>
          </a:p>
          <a:p>
            <a:pPr lvl="1"/>
            <a:r>
              <a:rPr lang="en-US" dirty="0"/>
              <a:t>ST and T segments should be discordant with the QRS complex</a:t>
            </a:r>
          </a:p>
        </p:txBody>
      </p:sp>
    </p:spTree>
    <p:extLst>
      <p:ext uri="{BB962C8B-B14F-4D97-AF65-F5344CB8AC3E}">
        <p14:creationId xmlns:p14="http://schemas.microsoft.com/office/powerpoint/2010/main" val="1142945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2E3C4-26B7-DC46-A2D7-23FB2EEDEB51}"/>
              </a:ext>
            </a:extLst>
          </p:cNvPr>
          <p:cNvSpPr>
            <a:spLocks noGrp="1"/>
          </p:cNvSpPr>
          <p:nvPr>
            <p:ph type="title"/>
          </p:nvPr>
        </p:nvSpPr>
        <p:spPr>
          <a:xfrm>
            <a:off x="2231136" y="116433"/>
            <a:ext cx="7729728" cy="1188720"/>
          </a:xfrm>
        </p:spPr>
        <p:txBody>
          <a:bodyPr/>
          <a:lstStyle/>
          <a:p>
            <a:r>
              <a:rPr lang="en-US" dirty="0"/>
              <a:t>Paced ECGs</a:t>
            </a:r>
          </a:p>
        </p:txBody>
      </p:sp>
      <p:sp>
        <p:nvSpPr>
          <p:cNvPr id="3" name="Content Placeholder 2">
            <a:extLst>
              <a:ext uri="{FF2B5EF4-FFF2-40B4-BE49-F238E27FC236}">
                <a16:creationId xmlns:a16="http://schemas.microsoft.com/office/drawing/2014/main" id="{C2A3DE55-18D0-7041-AE37-AC02EF29A25F}"/>
              </a:ext>
            </a:extLst>
          </p:cNvPr>
          <p:cNvSpPr>
            <a:spLocks noGrp="1"/>
          </p:cNvSpPr>
          <p:nvPr>
            <p:ph idx="1"/>
          </p:nvPr>
        </p:nvSpPr>
        <p:spPr>
          <a:xfrm>
            <a:off x="838200" y="1630397"/>
            <a:ext cx="5257800" cy="4516809"/>
          </a:xfrm>
        </p:spPr>
        <p:txBody>
          <a:bodyPr>
            <a:normAutofit/>
          </a:bodyPr>
          <a:lstStyle/>
          <a:p>
            <a:pPr marL="0" indent="0">
              <a:buNone/>
            </a:pPr>
            <a:r>
              <a:rPr lang="en-HK" b="1" dirty="0"/>
              <a:t>Modified </a:t>
            </a:r>
            <a:r>
              <a:rPr lang="en-HK" b="1" dirty="0" err="1"/>
              <a:t>Sgarbossa</a:t>
            </a:r>
            <a:r>
              <a:rPr lang="en-HK" b="1" dirty="0"/>
              <a:t> Criteria</a:t>
            </a:r>
          </a:p>
          <a:p>
            <a:pPr marL="0" indent="0">
              <a:buNone/>
            </a:pPr>
            <a:r>
              <a:rPr lang="en-HK" i="1" dirty="0"/>
              <a:t>Any one of the following:</a:t>
            </a:r>
          </a:p>
          <a:p>
            <a:r>
              <a:rPr lang="en-HK" dirty="0"/>
              <a:t>≥ 1 lead with ≥1 mm of concordant ST elevation</a:t>
            </a:r>
          </a:p>
          <a:p>
            <a:r>
              <a:rPr lang="en-HK" dirty="0"/>
              <a:t>≥ 1 lead of V1-V3 with ≥ 1 mm of concordant ST depression</a:t>
            </a:r>
          </a:p>
          <a:p>
            <a:r>
              <a:rPr lang="en-HK" dirty="0"/>
              <a:t>≥ 1 lead anywhere with ≥ 1 mm STE and proportionally excessive discordant STE, as defined by ≥ 25% of the depth of the preceding S-wave.</a:t>
            </a:r>
          </a:p>
          <a:p>
            <a:pPr marL="0" indent="0">
              <a:buNone/>
            </a:pPr>
            <a:endParaRPr lang="en-US" dirty="0"/>
          </a:p>
        </p:txBody>
      </p:sp>
      <p:pic>
        <p:nvPicPr>
          <p:cNvPr id="4" name="Picture 3">
            <a:extLst>
              <a:ext uri="{FF2B5EF4-FFF2-40B4-BE49-F238E27FC236}">
                <a16:creationId xmlns:a16="http://schemas.microsoft.com/office/drawing/2014/main" id="{63166343-6088-1C46-BAFB-510233543E16}"/>
              </a:ext>
            </a:extLst>
          </p:cNvPr>
          <p:cNvPicPr>
            <a:picLocks noChangeAspect="1"/>
          </p:cNvPicPr>
          <p:nvPr/>
        </p:nvPicPr>
        <p:blipFill>
          <a:blip r:embed="rId2"/>
          <a:stretch>
            <a:fillRect/>
          </a:stretch>
        </p:blipFill>
        <p:spPr>
          <a:xfrm>
            <a:off x="5992181" y="1630396"/>
            <a:ext cx="5958583" cy="4516809"/>
          </a:xfrm>
          <a:prstGeom prst="rect">
            <a:avLst/>
          </a:prstGeom>
        </p:spPr>
      </p:pic>
    </p:spTree>
    <p:extLst>
      <p:ext uri="{BB962C8B-B14F-4D97-AF65-F5344CB8AC3E}">
        <p14:creationId xmlns:p14="http://schemas.microsoft.com/office/powerpoint/2010/main" val="3305989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B143A-37EA-5A4A-9B07-14ABB0BA5093}"/>
              </a:ext>
            </a:extLst>
          </p:cNvPr>
          <p:cNvSpPr>
            <a:spLocks noGrp="1"/>
          </p:cNvSpPr>
          <p:nvPr>
            <p:ph type="title"/>
          </p:nvPr>
        </p:nvSpPr>
        <p:spPr/>
        <p:txBody>
          <a:bodyPr/>
          <a:lstStyle/>
          <a:p>
            <a:r>
              <a:rPr lang="en-US" dirty="0"/>
              <a:t>Echocardiography in suspected STEMI cases</a:t>
            </a:r>
          </a:p>
        </p:txBody>
      </p:sp>
      <p:sp>
        <p:nvSpPr>
          <p:cNvPr id="3" name="Content Placeholder 2">
            <a:extLst>
              <a:ext uri="{FF2B5EF4-FFF2-40B4-BE49-F238E27FC236}">
                <a16:creationId xmlns:a16="http://schemas.microsoft.com/office/drawing/2014/main" id="{93FEC0D7-65F3-724D-81A3-E0F34B96B6C9}"/>
              </a:ext>
            </a:extLst>
          </p:cNvPr>
          <p:cNvSpPr>
            <a:spLocks noGrp="1"/>
          </p:cNvSpPr>
          <p:nvPr>
            <p:ph idx="1"/>
          </p:nvPr>
        </p:nvSpPr>
        <p:spPr/>
        <p:txBody>
          <a:bodyPr/>
          <a:lstStyle/>
          <a:p>
            <a:r>
              <a:rPr lang="en-US" dirty="0"/>
              <a:t>Indications</a:t>
            </a:r>
          </a:p>
          <a:p>
            <a:pPr lvl="1"/>
            <a:r>
              <a:rPr lang="en-US" dirty="0"/>
              <a:t>Evaluation of regional wall motion abnormalities and ventricular function</a:t>
            </a:r>
          </a:p>
          <a:p>
            <a:pPr lvl="1"/>
            <a:r>
              <a:rPr lang="en-US" dirty="0"/>
              <a:t>Identify mechanical complications</a:t>
            </a:r>
          </a:p>
          <a:p>
            <a:pPr lvl="1"/>
            <a:r>
              <a:rPr lang="en-US" dirty="0"/>
              <a:t>Assessment for intraventricular thrombosis</a:t>
            </a:r>
          </a:p>
          <a:p>
            <a:pPr lvl="1"/>
            <a:r>
              <a:rPr lang="en-US" dirty="0"/>
              <a:t>Identify other causes of chest pain</a:t>
            </a:r>
          </a:p>
        </p:txBody>
      </p:sp>
    </p:spTree>
    <p:extLst>
      <p:ext uri="{BB962C8B-B14F-4D97-AF65-F5344CB8AC3E}">
        <p14:creationId xmlns:p14="http://schemas.microsoft.com/office/powerpoint/2010/main" val="717647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47FBA-42B4-614A-A137-953A1C1F4AD2}"/>
              </a:ext>
            </a:extLst>
          </p:cNvPr>
          <p:cNvSpPr>
            <a:spLocks noGrp="1"/>
          </p:cNvSpPr>
          <p:nvPr>
            <p:ph type="title"/>
          </p:nvPr>
        </p:nvSpPr>
        <p:spPr/>
        <p:txBody>
          <a:bodyPr/>
          <a:lstStyle/>
          <a:p>
            <a:r>
              <a:rPr lang="en-US" dirty="0"/>
              <a:t>Echocardiography in suspected STEMI cases</a:t>
            </a:r>
          </a:p>
        </p:txBody>
      </p:sp>
      <p:sp>
        <p:nvSpPr>
          <p:cNvPr id="3" name="Content Placeholder 2">
            <a:extLst>
              <a:ext uri="{FF2B5EF4-FFF2-40B4-BE49-F238E27FC236}">
                <a16:creationId xmlns:a16="http://schemas.microsoft.com/office/drawing/2014/main" id="{19A87ED9-A712-9B4D-8081-319AABF1DB61}"/>
              </a:ext>
            </a:extLst>
          </p:cNvPr>
          <p:cNvSpPr>
            <a:spLocks noGrp="1"/>
          </p:cNvSpPr>
          <p:nvPr>
            <p:ph idx="1"/>
          </p:nvPr>
        </p:nvSpPr>
        <p:spPr/>
        <p:txBody>
          <a:bodyPr/>
          <a:lstStyle/>
          <a:p>
            <a:r>
              <a:rPr lang="en-US" dirty="0"/>
              <a:t>RWMA</a:t>
            </a:r>
          </a:p>
          <a:p>
            <a:pPr lvl="1"/>
            <a:r>
              <a:rPr lang="en-US" dirty="0"/>
              <a:t>Severe </a:t>
            </a:r>
            <a:r>
              <a:rPr lang="en-US" dirty="0" err="1"/>
              <a:t>ischaemia</a:t>
            </a:r>
            <a:r>
              <a:rPr lang="en-US" dirty="0"/>
              <a:t> produces RWMA that can be visualized within </a:t>
            </a:r>
            <a:r>
              <a:rPr lang="en-US" b="1" dirty="0"/>
              <a:t>seconds</a:t>
            </a:r>
            <a:r>
              <a:rPr lang="en-US" dirty="0"/>
              <a:t> of coronary artery occlusion</a:t>
            </a:r>
          </a:p>
          <a:p>
            <a:pPr lvl="1"/>
            <a:r>
              <a:rPr lang="en-US" dirty="0"/>
              <a:t>Occur prior to the onset of ECG changes (hyperacute T waves appear within 30 minutes) or development of symptoms </a:t>
            </a:r>
          </a:p>
          <a:p>
            <a:pPr lvl="1"/>
            <a:r>
              <a:rPr lang="en-US" dirty="0"/>
              <a:t>Look for a localized decrease in amplitude and rate of myocardial excursion + decreased myocardial thickening</a:t>
            </a:r>
          </a:p>
          <a:p>
            <a:pPr lvl="1"/>
            <a:r>
              <a:rPr lang="en-US" dirty="0"/>
              <a:t>Sensitive but not specific for acute MI (prior infarction, focal myocarditis, past surgery, LBBB, pre-excitation, stress cardiomyopathy)</a:t>
            </a:r>
          </a:p>
        </p:txBody>
      </p:sp>
    </p:spTree>
    <p:extLst>
      <p:ext uri="{BB962C8B-B14F-4D97-AF65-F5344CB8AC3E}">
        <p14:creationId xmlns:p14="http://schemas.microsoft.com/office/powerpoint/2010/main" val="2440113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817E3B-FC37-924F-956A-E9E52CFB4B70}"/>
              </a:ext>
            </a:extLst>
          </p:cNvPr>
          <p:cNvSpPr>
            <a:spLocks noGrp="1"/>
          </p:cNvSpPr>
          <p:nvPr>
            <p:ph type="ctrTitle"/>
          </p:nvPr>
        </p:nvSpPr>
        <p:spPr/>
        <p:txBody>
          <a:bodyPr/>
          <a:lstStyle/>
          <a:p>
            <a:r>
              <a:rPr lang="en-US" dirty="0"/>
              <a:t>Case 2</a:t>
            </a:r>
          </a:p>
        </p:txBody>
      </p:sp>
      <p:sp>
        <p:nvSpPr>
          <p:cNvPr id="5" name="Subtitle 4">
            <a:extLst>
              <a:ext uri="{FF2B5EF4-FFF2-40B4-BE49-F238E27FC236}">
                <a16:creationId xmlns:a16="http://schemas.microsoft.com/office/drawing/2014/main" id="{27F3B510-3A11-8544-A4B6-A4C52D58141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09403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52467-ECB1-D049-8488-F9BF22185F5F}"/>
              </a:ext>
            </a:extLst>
          </p:cNvPr>
          <p:cNvSpPr>
            <a:spLocks noGrp="1"/>
          </p:cNvSpPr>
          <p:nvPr>
            <p:ph type="title"/>
          </p:nvPr>
        </p:nvSpPr>
        <p:spPr/>
        <p:txBody>
          <a:bodyPr/>
          <a:lstStyle/>
          <a:p>
            <a:r>
              <a:rPr lang="en-US" dirty="0"/>
              <a:t>Clinical vignette</a:t>
            </a:r>
          </a:p>
        </p:txBody>
      </p:sp>
      <p:sp>
        <p:nvSpPr>
          <p:cNvPr id="3" name="Content Placeholder 2">
            <a:extLst>
              <a:ext uri="{FF2B5EF4-FFF2-40B4-BE49-F238E27FC236}">
                <a16:creationId xmlns:a16="http://schemas.microsoft.com/office/drawing/2014/main" id="{EDE2FFC1-FB30-C04B-82D9-8E4295EA5E75}"/>
              </a:ext>
            </a:extLst>
          </p:cNvPr>
          <p:cNvSpPr>
            <a:spLocks noGrp="1"/>
          </p:cNvSpPr>
          <p:nvPr>
            <p:ph idx="1"/>
          </p:nvPr>
        </p:nvSpPr>
        <p:spPr/>
        <p:txBody>
          <a:bodyPr/>
          <a:lstStyle/>
          <a:p>
            <a:r>
              <a:rPr lang="en-US" dirty="0"/>
              <a:t>A 25-year-old female yoga-instructor with good past health was brought to the emergency department after falling from 3m high on a trail. She managed to land on both feet but now complains of severe right hip pain. </a:t>
            </a:r>
          </a:p>
          <a:p>
            <a:r>
              <a:rPr lang="en-US" dirty="0"/>
              <a:t>Her GCS is 15/15, with a stable blood pressure and heart rate. The right leg is shortened and in external rotation. There is a visible and palpable swelling at the right inguinal crease.. The femoral, popliteal and dorsalis pedis pulses on the right side are weak. Sensation over the right lower limb is diminished. She is unable to actively move her right leg. The left leg is unremarkable.</a:t>
            </a:r>
            <a:endParaRPr lang="en-HK" dirty="0"/>
          </a:p>
          <a:p>
            <a:pPr marL="0" indent="0">
              <a:buNone/>
            </a:pPr>
            <a:endParaRPr lang="en-US" dirty="0"/>
          </a:p>
        </p:txBody>
      </p:sp>
    </p:spTree>
    <p:extLst>
      <p:ext uri="{BB962C8B-B14F-4D97-AF65-F5344CB8AC3E}">
        <p14:creationId xmlns:p14="http://schemas.microsoft.com/office/powerpoint/2010/main" val="3636455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C5A85-34D0-7E4F-8373-44136B6B0033}"/>
              </a:ext>
            </a:extLst>
          </p:cNvPr>
          <p:cNvSpPr>
            <a:spLocks noGrp="1"/>
          </p:cNvSpPr>
          <p:nvPr>
            <p:ph type="title"/>
          </p:nvPr>
        </p:nvSpPr>
        <p:spPr/>
        <p:txBody>
          <a:bodyPr/>
          <a:lstStyle/>
          <a:p>
            <a:r>
              <a:rPr lang="en-US" dirty="0"/>
              <a:t>Case 2</a:t>
            </a:r>
          </a:p>
        </p:txBody>
      </p:sp>
      <p:sp>
        <p:nvSpPr>
          <p:cNvPr id="3" name="Content Placeholder 2">
            <a:extLst>
              <a:ext uri="{FF2B5EF4-FFF2-40B4-BE49-F238E27FC236}">
                <a16:creationId xmlns:a16="http://schemas.microsoft.com/office/drawing/2014/main" id="{21327913-9B89-784F-935C-88D85FDC6760}"/>
              </a:ext>
            </a:extLst>
          </p:cNvPr>
          <p:cNvSpPr>
            <a:spLocks noGrp="1"/>
          </p:cNvSpPr>
          <p:nvPr>
            <p:ph idx="1"/>
          </p:nvPr>
        </p:nvSpPr>
        <p:spPr/>
        <p:txBody>
          <a:bodyPr/>
          <a:lstStyle/>
          <a:p>
            <a:r>
              <a:rPr lang="en-US" dirty="0"/>
              <a:t>Name 3 differential diagnoses? (3 marks)</a:t>
            </a:r>
          </a:p>
          <a:p>
            <a:pPr lvl="1"/>
            <a:r>
              <a:rPr lang="en-US" dirty="0"/>
              <a:t>Right hip dislocation</a:t>
            </a:r>
          </a:p>
          <a:p>
            <a:pPr lvl="1"/>
            <a:r>
              <a:rPr lang="en-US" dirty="0"/>
              <a:t>Right femoral neck fracture</a:t>
            </a:r>
          </a:p>
          <a:p>
            <a:pPr lvl="1"/>
            <a:r>
              <a:rPr lang="en-US" dirty="0"/>
              <a:t>Pelvic fracture</a:t>
            </a:r>
          </a:p>
        </p:txBody>
      </p:sp>
    </p:spTree>
    <p:extLst>
      <p:ext uri="{BB962C8B-B14F-4D97-AF65-F5344CB8AC3E}">
        <p14:creationId xmlns:p14="http://schemas.microsoft.com/office/powerpoint/2010/main" val="2182189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29B513-5EBC-2243-8DD6-D3CC48FAD7BB}"/>
              </a:ext>
            </a:extLst>
          </p:cNvPr>
          <p:cNvPicPr>
            <a:picLocks noChangeAspect="1"/>
          </p:cNvPicPr>
          <p:nvPr/>
        </p:nvPicPr>
        <p:blipFill>
          <a:blip r:embed="rId2"/>
          <a:stretch>
            <a:fillRect/>
          </a:stretch>
        </p:blipFill>
        <p:spPr>
          <a:xfrm>
            <a:off x="1933353" y="8467"/>
            <a:ext cx="8325293" cy="6858000"/>
          </a:xfrm>
          <a:prstGeom prst="rect">
            <a:avLst/>
          </a:prstGeom>
        </p:spPr>
      </p:pic>
    </p:spTree>
    <p:extLst>
      <p:ext uri="{BB962C8B-B14F-4D97-AF65-F5344CB8AC3E}">
        <p14:creationId xmlns:p14="http://schemas.microsoft.com/office/powerpoint/2010/main" val="3013043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B93D-EE14-C846-B27F-BAA4E88C2212}"/>
              </a:ext>
            </a:extLst>
          </p:cNvPr>
          <p:cNvSpPr>
            <a:spLocks noGrp="1"/>
          </p:cNvSpPr>
          <p:nvPr>
            <p:ph type="title"/>
          </p:nvPr>
        </p:nvSpPr>
        <p:spPr/>
        <p:txBody>
          <a:bodyPr/>
          <a:lstStyle/>
          <a:p>
            <a:r>
              <a:rPr lang="en-US" dirty="0"/>
              <a:t>Case 2</a:t>
            </a:r>
          </a:p>
        </p:txBody>
      </p:sp>
      <p:sp>
        <p:nvSpPr>
          <p:cNvPr id="3" name="Content Placeholder 2">
            <a:extLst>
              <a:ext uri="{FF2B5EF4-FFF2-40B4-BE49-F238E27FC236}">
                <a16:creationId xmlns:a16="http://schemas.microsoft.com/office/drawing/2014/main" id="{3266F175-DBF0-5842-B2CF-05488A51E610}"/>
              </a:ext>
            </a:extLst>
          </p:cNvPr>
          <p:cNvSpPr>
            <a:spLocks noGrp="1"/>
          </p:cNvSpPr>
          <p:nvPr>
            <p:ph idx="1"/>
          </p:nvPr>
        </p:nvSpPr>
        <p:spPr/>
        <p:txBody>
          <a:bodyPr>
            <a:normAutofit/>
          </a:bodyPr>
          <a:lstStyle/>
          <a:p>
            <a:r>
              <a:rPr lang="en-US" dirty="0"/>
              <a:t>What is the main abnormality on the X-ray? (1 mark)</a:t>
            </a:r>
          </a:p>
          <a:p>
            <a:pPr lvl="1"/>
            <a:r>
              <a:rPr lang="en-US" dirty="0"/>
              <a:t>Dislocation of the right femoral head from the acetabulum (right femoral head appears larger than left side)</a:t>
            </a:r>
          </a:p>
          <a:p>
            <a:pPr lvl="1"/>
            <a:r>
              <a:rPr lang="en-US" dirty="0"/>
              <a:t>No associated fractures</a:t>
            </a:r>
          </a:p>
          <a:p>
            <a:r>
              <a:rPr lang="en-US" dirty="0"/>
              <a:t>What is the diagnosis? (1 mark)</a:t>
            </a:r>
          </a:p>
          <a:p>
            <a:pPr lvl="1"/>
            <a:r>
              <a:rPr lang="en-US" dirty="0"/>
              <a:t>Superior anterior hip dislocation</a:t>
            </a:r>
          </a:p>
          <a:p>
            <a:r>
              <a:rPr lang="en-US" dirty="0"/>
              <a:t>What is the immediate management required? (1 mark)</a:t>
            </a:r>
          </a:p>
          <a:p>
            <a:pPr lvl="1"/>
            <a:r>
              <a:rPr lang="en-US" dirty="0"/>
              <a:t>Closed reduction</a:t>
            </a:r>
          </a:p>
          <a:p>
            <a:pPr marL="0" indent="0">
              <a:buNone/>
            </a:pPr>
            <a:endParaRPr lang="en-US" dirty="0"/>
          </a:p>
        </p:txBody>
      </p:sp>
    </p:spTree>
    <p:extLst>
      <p:ext uri="{BB962C8B-B14F-4D97-AF65-F5344CB8AC3E}">
        <p14:creationId xmlns:p14="http://schemas.microsoft.com/office/powerpoint/2010/main" val="456492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D92C85-D01D-5445-A9A8-C32EF43CB749}"/>
              </a:ext>
            </a:extLst>
          </p:cNvPr>
          <p:cNvSpPr>
            <a:spLocks noGrp="1"/>
          </p:cNvSpPr>
          <p:nvPr>
            <p:ph type="ctrTitle"/>
          </p:nvPr>
        </p:nvSpPr>
        <p:spPr/>
        <p:txBody>
          <a:bodyPr/>
          <a:lstStyle/>
          <a:p>
            <a:r>
              <a:rPr lang="en-US" dirty="0"/>
              <a:t>Case 1</a:t>
            </a:r>
          </a:p>
        </p:txBody>
      </p:sp>
      <p:sp>
        <p:nvSpPr>
          <p:cNvPr id="5" name="Subtitle 4">
            <a:extLst>
              <a:ext uri="{FF2B5EF4-FFF2-40B4-BE49-F238E27FC236}">
                <a16:creationId xmlns:a16="http://schemas.microsoft.com/office/drawing/2014/main" id="{B3F39A01-1299-2245-98E1-72FC7B1B188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74693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5CBA4-6ABF-E840-9C66-2827E4E084B1}"/>
              </a:ext>
            </a:extLst>
          </p:cNvPr>
          <p:cNvSpPr>
            <a:spLocks noGrp="1"/>
          </p:cNvSpPr>
          <p:nvPr>
            <p:ph type="title"/>
          </p:nvPr>
        </p:nvSpPr>
        <p:spPr/>
        <p:txBody>
          <a:bodyPr/>
          <a:lstStyle/>
          <a:p>
            <a:r>
              <a:rPr lang="en-US" dirty="0"/>
              <a:t>Case 2</a:t>
            </a:r>
          </a:p>
        </p:txBody>
      </p:sp>
      <p:sp>
        <p:nvSpPr>
          <p:cNvPr id="3" name="Content Placeholder 2">
            <a:extLst>
              <a:ext uri="{FF2B5EF4-FFF2-40B4-BE49-F238E27FC236}">
                <a16:creationId xmlns:a16="http://schemas.microsoft.com/office/drawing/2014/main" id="{1E7B1677-0DCF-C84A-91B7-09121D8C14ED}"/>
              </a:ext>
            </a:extLst>
          </p:cNvPr>
          <p:cNvSpPr>
            <a:spLocks noGrp="1"/>
          </p:cNvSpPr>
          <p:nvPr>
            <p:ph idx="1"/>
          </p:nvPr>
        </p:nvSpPr>
        <p:spPr/>
        <p:txBody>
          <a:bodyPr>
            <a:normAutofit/>
          </a:bodyPr>
          <a:lstStyle/>
          <a:p>
            <a:r>
              <a:rPr lang="en-US" dirty="0"/>
              <a:t>Suggest 3 associated skeletal injuries (3 marks)</a:t>
            </a:r>
          </a:p>
          <a:p>
            <a:pPr lvl="1"/>
            <a:r>
              <a:rPr lang="en-US" dirty="0"/>
              <a:t>Femoral head or neck fractures</a:t>
            </a:r>
          </a:p>
          <a:p>
            <a:pPr lvl="1"/>
            <a:r>
              <a:rPr lang="en-US" dirty="0"/>
              <a:t>Pelvis fractures</a:t>
            </a:r>
          </a:p>
          <a:p>
            <a:pPr lvl="1"/>
            <a:r>
              <a:rPr lang="en-US" dirty="0"/>
              <a:t>Spinal fractures</a:t>
            </a:r>
          </a:p>
          <a:p>
            <a:pPr lvl="1"/>
            <a:r>
              <a:rPr lang="en-US" dirty="0"/>
              <a:t>Lower limb fractures</a:t>
            </a:r>
          </a:p>
        </p:txBody>
      </p:sp>
    </p:spTree>
    <p:extLst>
      <p:ext uri="{BB962C8B-B14F-4D97-AF65-F5344CB8AC3E}">
        <p14:creationId xmlns:p14="http://schemas.microsoft.com/office/powerpoint/2010/main" val="2064212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BE307-263B-6F4B-8250-9F0213A6B567}"/>
              </a:ext>
            </a:extLst>
          </p:cNvPr>
          <p:cNvSpPr>
            <a:spLocks noGrp="1"/>
          </p:cNvSpPr>
          <p:nvPr>
            <p:ph type="title"/>
          </p:nvPr>
        </p:nvSpPr>
        <p:spPr/>
        <p:txBody>
          <a:bodyPr/>
          <a:lstStyle/>
          <a:p>
            <a:r>
              <a:rPr lang="en-US" dirty="0"/>
              <a:t>Case 2</a:t>
            </a:r>
          </a:p>
        </p:txBody>
      </p:sp>
      <p:sp>
        <p:nvSpPr>
          <p:cNvPr id="3" name="Content Placeholder 2">
            <a:extLst>
              <a:ext uri="{FF2B5EF4-FFF2-40B4-BE49-F238E27FC236}">
                <a16:creationId xmlns:a16="http://schemas.microsoft.com/office/drawing/2014/main" id="{B4228F6A-3C71-E841-8A84-29677610CBB8}"/>
              </a:ext>
            </a:extLst>
          </p:cNvPr>
          <p:cNvSpPr>
            <a:spLocks noGrp="1"/>
          </p:cNvSpPr>
          <p:nvPr>
            <p:ph idx="1"/>
          </p:nvPr>
        </p:nvSpPr>
        <p:spPr/>
        <p:txBody>
          <a:bodyPr>
            <a:normAutofit/>
          </a:bodyPr>
          <a:lstStyle/>
          <a:p>
            <a:r>
              <a:rPr lang="en-US" dirty="0"/>
              <a:t>Name 3 potential complications (3 marks)</a:t>
            </a:r>
          </a:p>
          <a:p>
            <a:pPr lvl="1"/>
            <a:r>
              <a:rPr lang="en-US" dirty="0"/>
              <a:t>Post-traumatic arthritis</a:t>
            </a:r>
          </a:p>
          <a:p>
            <a:pPr lvl="1"/>
            <a:r>
              <a:rPr lang="en-US" dirty="0"/>
              <a:t>Femoral head osteonecrosis</a:t>
            </a:r>
          </a:p>
          <a:p>
            <a:pPr lvl="1"/>
            <a:r>
              <a:rPr lang="en-US" dirty="0"/>
              <a:t>Femoral nerve injury</a:t>
            </a:r>
          </a:p>
          <a:p>
            <a:pPr lvl="1"/>
            <a:r>
              <a:rPr lang="en-US" dirty="0"/>
              <a:t>Femoral artery or vein injury</a:t>
            </a:r>
          </a:p>
          <a:p>
            <a:pPr lvl="1"/>
            <a:r>
              <a:rPr lang="en-US" dirty="0"/>
              <a:t>Sciatic nerve injury</a:t>
            </a:r>
          </a:p>
          <a:p>
            <a:pPr lvl="1"/>
            <a:r>
              <a:rPr lang="en-US" dirty="0"/>
              <a:t>Recurrent dislocations</a:t>
            </a:r>
          </a:p>
          <a:p>
            <a:pPr lvl="1"/>
            <a:endParaRPr lang="en-US" dirty="0"/>
          </a:p>
          <a:p>
            <a:pPr lvl="1"/>
            <a:endParaRPr lang="en-US" dirty="0"/>
          </a:p>
        </p:txBody>
      </p:sp>
    </p:spTree>
    <p:extLst>
      <p:ext uri="{BB962C8B-B14F-4D97-AF65-F5344CB8AC3E}">
        <p14:creationId xmlns:p14="http://schemas.microsoft.com/office/powerpoint/2010/main" val="2927418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4AE2A-386A-8B4C-94B1-B391A521074A}"/>
              </a:ext>
            </a:extLst>
          </p:cNvPr>
          <p:cNvSpPr>
            <a:spLocks noGrp="1"/>
          </p:cNvSpPr>
          <p:nvPr>
            <p:ph type="title"/>
          </p:nvPr>
        </p:nvSpPr>
        <p:spPr/>
        <p:txBody>
          <a:bodyPr/>
          <a:lstStyle/>
          <a:p>
            <a:r>
              <a:rPr lang="en-US" dirty="0"/>
              <a:t>Anterior hip dislocation key points</a:t>
            </a:r>
          </a:p>
        </p:txBody>
      </p:sp>
      <p:sp>
        <p:nvSpPr>
          <p:cNvPr id="3" name="Content Placeholder 2">
            <a:extLst>
              <a:ext uri="{FF2B5EF4-FFF2-40B4-BE49-F238E27FC236}">
                <a16:creationId xmlns:a16="http://schemas.microsoft.com/office/drawing/2014/main" id="{813ED67C-FF66-ED44-A05E-CEFDB3549CA1}"/>
              </a:ext>
            </a:extLst>
          </p:cNvPr>
          <p:cNvSpPr>
            <a:spLocks noGrp="1"/>
          </p:cNvSpPr>
          <p:nvPr>
            <p:ph idx="1"/>
          </p:nvPr>
        </p:nvSpPr>
        <p:spPr/>
        <p:txBody>
          <a:bodyPr/>
          <a:lstStyle/>
          <a:p>
            <a:r>
              <a:rPr lang="en-US" dirty="0"/>
              <a:t>Posterior hip dislocation is by far more common than anterior </a:t>
            </a:r>
            <a:r>
              <a:rPr lang="en-US"/>
              <a:t>hip dislocation</a:t>
            </a:r>
            <a:endParaRPr lang="en-US" dirty="0"/>
          </a:p>
          <a:p>
            <a:r>
              <a:rPr lang="en-US" dirty="0"/>
              <a:t>Anterior hip dislocation requires high energy trauma, therefore, a dedicated search for associated injuries (present in up to 95%) must be undertaken</a:t>
            </a:r>
          </a:p>
          <a:p>
            <a:r>
              <a:rPr lang="en-US" dirty="0"/>
              <a:t>Early reduction reduces incidence of complications</a:t>
            </a:r>
          </a:p>
        </p:txBody>
      </p:sp>
    </p:spTree>
    <p:extLst>
      <p:ext uri="{BB962C8B-B14F-4D97-AF65-F5344CB8AC3E}">
        <p14:creationId xmlns:p14="http://schemas.microsoft.com/office/powerpoint/2010/main" val="3612293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C0A73-D389-F44B-B571-C3AFCB041AD0}"/>
              </a:ext>
            </a:extLst>
          </p:cNvPr>
          <p:cNvSpPr>
            <a:spLocks noGrp="1"/>
          </p:cNvSpPr>
          <p:nvPr>
            <p:ph type="title"/>
          </p:nvPr>
        </p:nvSpPr>
        <p:spPr/>
        <p:txBody>
          <a:bodyPr/>
          <a:lstStyle/>
          <a:p>
            <a:r>
              <a:rPr lang="en-US" dirty="0"/>
              <a:t>Types of anterior hip dislocation</a:t>
            </a:r>
          </a:p>
        </p:txBody>
      </p:sp>
      <p:sp>
        <p:nvSpPr>
          <p:cNvPr id="3" name="Content Placeholder 2">
            <a:extLst>
              <a:ext uri="{FF2B5EF4-FFF2-40B4-BE49-F238E27FC236}">
                <a16:creationId xmlns:a16="http://schemas.microsoft.com/office/drawing/2014/main" id="{569D479C-6DE9-5945-B57A-ED0B39BB453A}"/>
              </a:ext>
            </a:extLst>
          </p:cNvPr>
          <p:cNvSpPr>
            <a:spLocks noGrp="1"/>
          </p:cNvSpPr>
          <p:nvPr>
            <p:ph idx="1"/>
          </p:nvPr>
        </p:nvSpPr>
        <p:spPr>
          <a:xfrm>
            <a:off x="2231136" y="2638045"/>
            <a:ext cx="7729728" cy="790956"/>
          </a:xfrm>
        </p:spPr>
        <p:txBody>
          <a:bodyPr/>
          <a:lstStyle/>
          <a:p>
            <a:r>
              <a:rPr lang="en-US" dirty="0"/>
              <a:t>Superior type (pubic) </a:t>
            </a:r>
          </a:p>
          <a:p>
            <a:r>
              <a:rPr lang="en-US" dirty="0"/>
              <a:t>Inferior type (obturator)</a:t>
            </a:r>
          </a:p>
        </p:txBody>
      </p:sp>
      <p:pic>
        <p:nvPicPr>
          <p:cNvPr id="1026" name="Picture 2">
            <a:extLst>
              <a:ext uri="{FF2B5EF4-FFF2-40B4-BE49-F238E27FC236}">
                <a16:creationId xmlns:a16="http://schemas.microsoft.com/office/drawing/2014/main" id="{00C81A02-7849-FD4A-9B34-2FC0EEE5F5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2440" y="3429000"/>
            <a:ext cx="3654483" cy="3026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71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FF3AF-E4E5-2341-94B4-7F24901E9B7C}"/>
              </a:ext>
            </a:extLst>
          </p:cNvPr>
          <p:cNvSpPr>
            <a:spLocks noGrp="1"/>
          </p:cNvSpPr>
          <p:nvPr>
            <p:ph type="title"/>
          </p:nvPr>
        </p:nvSpPr>
        <p:spPr>
          <a:xfrm>
            <a:off x="2231136" y="313893"/>
            <a:ext cx="7729728" cy="1188720"/>
          </a:xfrm>
        </p:spPr>
        <p:txBody>
          <a:bodyPr/>
          <a:lstStyle/>
          <a:p>
            <a:r>
              <a:rPr lang="en-US"/>
              <a:t>Anterior hip dislocation reduction</a:t>
            </a:r>
            <a:endParaRPr lang="en-US" dirty="0"/>
          </a:p>
        </p:txBody>
      </p:sp>
      <p:pic>
        <p:nvPicPr>
          <p:cNvPr id="6" name="Picture 5">
            <a:extLst>
              <a:ext uri="{FF2B5EF4-FFF2-40B4-BE49-F238E27FC236}">
                <a16:creationId xmlns:a16="http://schemas.microsoft.com/office/drawing/2014/main" id="{D23FBB2C-A799-5446-881B-9BDA381A9C43}"/>
              </a:ext>
            </a:extLst>
          </p:cNvPr>
          <p:cNvPicPr>
            <a:picLocks noChangeAspect="1"/>
          </p:cNvPicPr>
          <p:nvPr/>
        </p:nvPicPr>
        <p:blipFill>
          <a:blip r:embed="rId2"/>
          <a:stretch>
            <a:fillRect/>
          </a:stretch>
        </p:blipFill>
        <p:spPr>
          <a:xfrm>
            <a:off x="2649393" y="1693177"/>
            <a:ext cx="6893214" cy="4233903"/>
          </a:xfrm>
          <a:prstGeom prst="rect">
            <a:avLst/>
          </a:prstGeom>
        </p:spPr>
      </p:pic>
      <p:sp>
        <p:nvSpPr>
          <p:cNvPr id="3" name="TextBox 2">
            <a:extLst>
              <a:ext uri="{FF2B5EF4-FFF2-40B4-BE49-F238E27FC236}">
                <a16:creationId xmlns:a16="http://schemas.microsoft.com/office/drawing/2014/main" id="{6E0625FF-2FFA-3A45-937E-0109FE8CD6C2}"/>
              </a:ext>
            </a:extLst>
          </p:cNvPr>
          <p:cNvSpPr txBox="1"/>
          <p:nvPr/>
        </p:nvSpPr>
        <p:spPr>
          <a:xfrm>
            <a:off x="4895639" y="5932978"/>
            <a:ext cx="2400722" cy="369332"/>
          </a:xfrm>
          <a:prstGeom prst="rect">
            <a:avLst/>
          </a:prstGeom>
          <a:noFill/>
        </p:spPr>
        <p:txBody>
          <a:bodyPr wrap="none" rtlCol="0">
            <a:spAutoFit/>
          </a:bodyPr>
          <a:lstStyle/>
          <a:p>
            <a:r>
              <a:rPr lang="en-US" dirty="0"/>
              <a:t>Lateral traction method</a:t>
            </a:r>
          </a:p>
        </p:txBody>
      </p:sp>
    </p:spTree>
    <p:extLst>
      <p:ext uri="{BB962C8B-B14F-4D97-AF65-F5344CB8AC3E}">
        <p14:creationId xmlns:p14="http://schemas.microsoft.com/office/powerpoint/2010/main" val="1892123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90D65A-E378-DF48-9B51-57E84000AEBD}"/>
              </a:ext>
            </a:extLst>
          </p:cNvPr>
          <p:cNvPicPr>
            <a:picLocks noChangeAspect="1"/>
          </p:cNvPicPr>
          <p:nvPr/>
        </p:nvPicPr>
        <p:blipFill>
          <a:blip r:embed="rId2"/>
          <a:stretch>
            <a:fillRect/>
          </a:stretch>
        </p:blipFill>
        <p:spPr>
          <a:xfrm>
            <a:off x="2209161" y="988122"/>
            <a:ext cx="3175507" cy="5571066"/>
          </a:xfrm>
          <a:prstGeom prst="rect">
            <a:avLst/>
          </a:prstGeom>
        </p:spPr>
      </p:pic>
      <p:pic>
        <p:nvPicPr>
          <p:cNvPr id="5" name="Picture 4">
            <a:extLst>
              <a:ext uri="{FF2B5EF4-FFF2-40B4-BE49-F238E27FC236}">
                <a16:creationId xmlns:a16="http://schemas.microsoft.com/office/drawing/2014/main" id="{76A1DBCF-1D65-A147-952B-CABFCBCC3521}"/>
              </a:ext>
            </a:extLst>
          </p:cNvPr>
          <p:cNvPicPr>
            <a:picLocks noChangeAspect="1"/>
          </p:cNvPicPr>
          <p:nvPr/>
        </p:nvPicPr>
        <p:blipFill>
          <a:blip r:embed="rId3"/>
          <a:stretch>
            <a:fillRect/>
          </a:stretch>
        </p:blipFill>
        <p:spPr>
          <a:xfrm>
            <a:off x="5580717" y="988122"/>
            <a:ext cx="4303648" cy="5571066"/>
          </a:xfrm>
          <a:prstGeom prst="rect">
            <a:avLst/>
          </a:prstGeom>
        </p:spPr>
      </p:pic>
      <p:sp>
        <p:nvSpPr>
          <p:cNvPr id="6" name="Title 5">
            <a:extLst>
              <a:ext uri="{FF2B5EF4-FFF2-40B4-BE49-F238E27FC236}">
                <a16:creationId xmlns:a16="http://schemas.microsoft.com/office/drawing/2014/main" id="{BCB7AEF6-DB6C-834B-A011-FBDAB60F2653}"/>
              </a:ext>
            </a:extLst>
          </p:cNvPr>
          <p:cNvSpPr>
            <a:spLocks noGrp="1"/>
          </p:cNvSpPr>
          <p:nvPr>
            <p:ph type="title"/>
          </p:nvPr>
        </p:nvSpPr>
        <p:spPr>
          <a:xfrm>
            <a:off x="838200" y="-38813"/>
            <a:ext cx="10515600" cy="1325563"/>
          </a:xfrm>
        </p:spPr>
        <p:txBody>
          <a:bodyPr/>
          <a:lstStyle/>
          <a:p>
            <a:r>
              <a:rPr lang="en-US" dirty="0"/>
              <a:t>Post-reduction X-rays</a:t>
            </a:r>
          </a:p>
        </p:txBody>
      </p:sp>
    </p:spTree>
    <p:extLst>
      <p:ext uri="{BB962C8B-B14F-4D97-AF65-F5344CB8AC3E}">
        <p14:creationId xmlns:p14="http://schemas.microsoft.com/office/powerpoint/2010/main" val="2091192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FAADC3-E399-8547-A992-FD8D37CC76F0}"/>
              </a:ext>
            </a:extLst>
          </p:cNvPr>
          <p:cNvSpPr>
            <a:spLocks noGrp="1"/>
          </p:cNvSpPr>
          <p:nvPr>
            <p:ph type="ctrTitle"/>
          </p:nvPr>
        </p:nvSpPr>
        <p:spPr/>
        <p:txBody>
          <a:bodyPr/>
          <a:lstStyle/>
          <a:p>
            <a:r>
              <a:rPr lang="en-US" dirty="0"/>
              <a:t>Case 3</a:t>
            </a:r>
          </a:p>
        </p:txBody>
      </p:sp>
      <p:sp>
        <p:nvSpPr>
          <p:cNvPr id="5" name="Subtitle 4">
            <a:extLst>
              <a:ext uri="{FF2B5EF4-FFF2-40B4-BE49-F238E27FC236}">
                <a16:creationId xmlns:a16="http://schemas.microsoft.com/office/drawing/2014/main" id="{2EA7433B-580A-EF4B-980D-6ADFB453232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17394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542B5-738B-454F-96ED-F1A702CAC5C0}"/>
              </a:ext>
            </a:extLst>
          </p:cNvPr>
          <p:cNvSpPr>
            <a:spLocks noGrp="1"/>
          </p:cNvSpPr>
          <p:nvPr>
            <p:ph type="title"/>
          </p:nvPr>
        </p:nvSpPr>
        <p:spPr/>
        <p:txBody>
          <a:bodyPr/>
          <a:lstStyle/>
          <a:p>
            <a:r>
              <a:rPr lang="en-US" dirty="0"/>
              <a:t>Case vignette</a:t>
            </a:r>
          </a:p>
        </p:txBody>
      </p:sp>
      <p:sp>
        <p:nvSpPr>
          <p:cNvPr id="3" name="Content Placeholder 2">
            <a:extLst>
              <a:ext uri="{FF2B5EF4-FFF2-40B4-BE49-F238E27FC236}">
                <a16:creationId xmlns:a16="http://schemas.microsoft.com/office/drawing/2014/main" id="{13ACC746-EB09-6045-BA75-FEDF18B75B6D}"/>
              </a:ext>
            </a:extLst>
          </p:cNvPr>
          <p:cNvSpPr>
            <a:spLocks noGrp="1"/>
          </p:cNvSpPr>
          <p:nvPr>
            <p:ph idx="1"/>
          </p:nvPr>
        </p:nvSpPr>
        <p:spPr/>
        <p:txBody>
          <a:bodyPr/>
          <a:lstStyle/>
          <a:p>
            <a:r>
              <a:rPr lang="en-US" dirty="0"/>
              <a:t>A 45 year-old man was brought to the emergency department at 4AM after his wife discovered him lying on the floor, unresponsive in a pool of blood and brown fluid. He was last seen well at 11pm the night prior.</a:t>
            </a:r>
          </a:p>
          <a:p>
            <a:r>
              <a:rPr lang="en-US" dirty="0"/>
              <a:t>On assessment, GCS 3/15, pupils dilated with sluggish response to light, BP 180/80, P70, SpO2 90% on RA. No head wound. Abdomen soft. PR – melena.</a:t>
            </a:r>
          </a:p>
          <a:p>
            <a:r>
              <a:rPr lang="en-US" dirty="0" err="1"/>
              <a:t>Haemocue</a:t>
            </a:r>
            <a:r>
              <a:rPr lang="en-US" dirty="0"/>
              <a:t> 10. </a:t>
            </a:r>
            <a:r>
              <a:rPr lang="en-US" dirty="0" err="1"/>
              <a:t>Hstix</a:t>
            </a:r>
            <a:r>
              <a:rPr lang="en-US" dirty="0"/>
              <a:t> 6.</a:t>
            </a:r>
          </a:p>
          <a:p>
            <a:r>
              <a:rPr lang="en-US" dirty="0"/>
              <a:t>An ECG, CT brain and preliminary bloods were ordered.</a:t>
            </a:r>
          </a:p>
        </p:txBody>
      </p:sp>
    </p:spTree>
    <p:extLst>
      <p:ext uri="{BB962C8B-B14F-4D97-AF65-F5344CB8AC3E}">
        <p14:creationId xmlns:p14="http://schemas.microsoft.com/office/powerpoint/2010/main" val="3828000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E26AFCC-E55C-F442-9E8A-0E0BD66761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828" y="700768"/>
            <a:ext cx="8730343" cy="545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508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9C2F8-7648-2243-A51D-CC9A1D35747C}"/>
              </a:ext>
            </a:extLst>
          </p:cNvPr>
          <p:cNvSpPr>
            <a:spLocks noGrp="1"/>
          </p:cNvSpPr>
          <p:nvPr>
            <p:ph type="title"/>
          </p:nvPr>
        </p:nvSpPr>
        <p:spPr/>
        <p:txBody>
          <a:bodyPr/>
          <a:lstStyle/>
          <a:p>
            <a:r>
              <a:rPr lang="en-US" dirty="0"/>
              <a:t>Case 3 </a:t>
            </a:r>
          </a:p>
        </p:txBody>
      </p:sp>
      <p:sp>
        <p:nvSpPr>
          <p:cNvPr id="3" name="Content Placeholder 2">
            <a:extLst>
              <a:ext uri="{FF2B5EF4-FFF2-40B4-BE49-F238E27FC236}">
                <a16:creationId xmlns:a16="http://schemas.microsoft.com/office/drawing/2014/main" id="{AA2FF4C6-82FB-0A41-A4A3-DCD36D1A16C4}"/>
              </a:ext>
            </a:extLst>
          </p:cNvPr>
          <p:cNvSpPr>
            <a:spLocks noGrp="1"/>
          </p:cNvSpPr>
          <p:nvPr>
            <p:ph idx="1"/>
          </p:nvPr>
        </p:nvSpPr>
        <p:spPr/>
        <p:txBody>
          <a:bodyPr/>
          <a:lstStyle/>
          <a:p>
            <a:r>
              <a:rPr lang="en-US" dirty="0"/>
              <a:t>Name 2 abnormalities on the ECG? (2 marks)</a:t>
            </a:r>
          </a:p>
          <a:p>
            <a:pPr lvl="1"/>
            <a:r>
              <a:rPr lang="en-US" dirty="0"/>
              <a:t>Giant T wave inversions in the precordial leads (cerebral T waves)</a:t>
            </a:r>
          </a:p>
          <a:p>
            <a:pPr lvl="1"/>
            <a:r>
              <a:rPr lang="en-US" dirty="0"/>
              <a:t>Prolonged QT interval (600ms)</a:t>
            </a:r>
          </a:p>
          <a:p>
            <a:r>
              <a:rPr lang="en-US" dirty="0"/>
              <a:t>Suggest 2 causes of the aforementioned ECG abnormalities? (2 marks)</a:t>
            </a:r>
          </a:p>
          <a:p>
            <a:pPr lvl="1"/>
            <a:r>
              <a:rPr lang="en-US" dirty="0"/>
              <a:t>Raised intracranial pressure </a:t>
            </a:r>
          </a:p>
          <a:p>
            <a:pPr lvl="1"/>
            <a:r>
              <a:rPr lang="en-US" dirty="0"/>
              <a:t>Myocardial </a:t>
            </a:r>
            <a:r>
              <a:rPr lang="en-US" dirty="0" err="1"/>
              <a:t>ischaemia</a:t>
            </a:r>
            <a:r>
              <a:rPr lang="en-US" dirty="0"/>
              <a:t> </a:t>
            </a:r>
          </a:p>
          <a:p>
            <a:pPr lvl="1"/>
            <a:endParaRPr lang="en-US" dirty="0"/>
          </a:p>
        </p:txBody>
      </p:sp>
    </p:spTree>
    <p:extLst>
      <p:ext uri="{BB962C8B-B14F-4D97-AF65-F5344CB8AC3E}">
        <p14:creationId xmlns:p14="http://schemas.microsoft.com/office/powerpoint/2010/main" val="2281449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B9B2D-56C2-7C45-B1D7-DC314282D77C}"/>
              </a:ext>
            </a:extLst>
          </p:cNvPr>
          <p:cNvSpPr>
            <a:spLocks noGrp="1"/>
          </p:cNvSpPr>
          <p:nvPr>
            <p:ph type="title"/>
          </p:nvPr>
        </p:nvSpPr>
        <p:spPr/>
        <p:txBody>
          <a:bodyPr/>
          <a:lstStyle/>
          <a:p>
            <a:r>
              <a:rPr lang="en-US" dirty="0"/>
              <a:t>Clinical vignette</a:t>
            </a:r>
          </a:p>
        </p:txBody>
      </p:sp>
      <p:sp>
        <p:nvSpPr>
          <p:cNvPr id="3" name="Content Placeholder 2">
            <a:extLst>
              <a:ext uri="{FF2B5EF4-FFF2-40B4-BE49-F238E27FC236}">
                <a16:creationId xmlns:a16="http://schemas.microsoft.com/office/drawing/2014/main" id="{C2C99239-5967-1B47-A3DB-F5F8E7D2E748}"/>
              </a:ext>
            </a:extLst>
          </p:cNvPr>
          <p:cNvSpPr>
            <a:spLocks noGrp="1"/>
          </p:cNvSpPr>
          <p:nvPr>
            <p:ph idx="1"/>
          </p:nvPr>
        </p:nvSpPr>
        <p:spPr/>
        <p:txBody>
          <a:bodyPr/>
          <a:lstStyle/>
          <a:p>
            <a:r>
              <a:rPr lang="en-US" dirty="0"/>
              <a:t>An 80-year-old male with type 2 diabetes mellitus, coronary artery disease and sick sinus syndrome requiring DDDR presents with a vague history of chest discomfort for at least 2 weeks. </a:t>
            </a:r>
          </a:p>
          <a:p>
            <a:r>
              <a:rPr lang="en-US" dirty="0"/>
              <a:t>At the time of assessment, he appears to be in mild distress with moderate intensity chest pain. His vital signs are as follows – BP 130/80mmHg, P 60bpm, SpO2 99% on 2L/min O2. On physical examination, there were basal crepitations bilaterally with mild pitting ankle oedema. The first and second heart sounds were unremarkable, there were no murmurs.</a:t>
            </a:r>
            <a:endParaRPr lang="en-HK" dirty="0"/>
          </a:p>
          <a:p>
            <a:pPr marL="0" indent="0">
              <a:buNone/>
            </a:pPr>
            <a:endParaRPr lang="en-US" dirty="0"/>
          </a:p>
        </p:txBody>
      </p:sp>
    </p:spTree>
    <p:extLst>
      <p:ext uri="{BB962C8B-B14F-4D97-AF65-F5344CB8AC3E}">
        <p14:creationId xmlns:p14="http://schemas.microsoft.com/office/powerpoint/2010/main" val="1204675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13-11-2020, 15 54 04_8n6id0.mp4" descr="Video 13-11-2020, 15 54 04_8n6id0.mp4">
            <a:hlinkClick r:id="" action="ppaction://media"/>
            <a:extLst>
              <a:ext uri="{FF2B5EF4-FFF2-40B4-BE49-F238E27FC236}">
                <a16:creationId xmlns:a16="http://schemas.microsoft.com/office/drawing/2014/main" id="{5F3A25C9-96B8-E146-ADAC-002944CBA8F1}"/>
              </a:ext>
            </a:extLst>
          </p:cNvPr>
          <p:cNvPicPr>
            <a:picLocks noChangeAspect="1"/>
          </p:cNvPicPr>
          <p:nvPr>
            <a:videoFile r:link="rId1"/>
            <p:extLst>
              <p:ext uri="{DAA4B4D4-6D71-4841-9C94-3DE7FCFB9230}">
                <p14:media xmlns:p14="http://schemas.microsoft.com/office/powerpoint/2010/main" r:embed="rId2">
                  <p14:trim end="1312.001"/>
                </p14:media>
              </p:ext>
            </p:extLst>
          </p:nvPr>
        </p:nvPicPr>
        <p:blipFill rotWithShape="1">
          <a:blip r:embed="rId4"/>
          <a:srcRect t="4211" b="10877"/>
          <a:stretch>
            <a:fillRect/>
          </a:stretch>
        </p:blipFill>
        <p:spPr>
          <a:xfrm>
            <a:off x="3966466" y="517358"/>
            <a:ext cx="3857625" cy="5823284"/>
          </a:xfrm>
          <a:prstGeom prst="rect">
            <a:avLst/>
          </a:prstGeom>
        </p:spPr>
      </p:pic>
    </p:spTree>
    <p:extLst>
      <p:ext uri="{BB962C8B-B14F-4D97-AF65-F5344CB8AC3E}">
        <p14:creationId xmlns:p14="http://schemas.microsoft.com/office/powerpoint/2010/main" val="41884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33F7-4C7B-F440-839D-9BDC2C019A84}"/>
              </a:ext>
            </a:extLst>
          </p:cNvPr>
          <p:cNvSpPr>
            <a:spLocks noGrp="1"/>
          </p:cNvSpPr>
          <p:nvPr>
            <p:ph type="title"/>
          </p:nvPr>
        </p:nvSpPr>
        <p:spPr/>
        <p:txBody>
          <a:bodyPr/>
          <a:lstStyle/>
          <a:p>
            <a:r>
              <a:rPr lang="en-US" dirty="0"/>
              <a:t>Case 3</a:t>
            </a:r>
          </a:p>
        </p:txBody>
      </p:sp>
      <p:sp>
        <p:nvSpPr>
          <p:cNvPr id="3" name="Content Placeholder 2">
            <a:extLst>
              <a:ext uri="{FF2B5EF4-FFF2-40B4-BE49-F238E27FC236}">
                <a16:creationId xmlns:a16="http://schemas.microsoft.com/office/drawing/2014/main" id="{3C1E7040-4163-504D-B772-23337B045D15}"/>
              </a:ext>
            </a:extLst>
          </p:cNvPr>
          <p:cNvSpPr>
            <a:spLocks noGrp="1"/>
          </p:cNvSpPr>
          <p:nvPr>
            <p:ph idx="1"/>
          </p:nvPr>
        </p:nvSpPr>
        <p:spPr/>
        <p:txBody>
          <a:bodyPr/>
          <a:lstStyle/>
          <a:p>
            <a:r>
              <a:rPr lang="en-US" dirty="0"/>
              <a:t>What are the abnormalities on the CT brain? (1 mark)</a:t>
            </a:r>
          </a:p>
          <a:p>
            <a:pPr lvl="1"/>
            <a:r>
              <a:rPr lang="en-US" dirty="0"/>
              <a:t>Extensive bilateral intraventricular haemorrhage with brainstem involvement</a:t>
            </a:r>
          </a:p>
          <a:p>
            <a:pPr lvl="1"/>
            <a:endParaRPr lang="en-US" dirty="0"/>
          </a:p>
        </p:txBody>
      </p:sp>
    </p:spTree>
    <p:extLst>
      <p:ext uri="{BB962C8B-B14F-4D97-AF65-F5344CB8AC3E}">
        <p14:creationId xmlns:p14="http://schemas.microsoft.com/office/powerpoint/2010/main" val="750902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 table&#10;&#10;Description automatically generated">
            <a:extLst>
              <a:ext uri="{FF2B5EF4-FFF2-40B4-BE49-F238E27FC236}">
                <a16:creationId xmlns:a16="http://schemas.microsoft.com/office/drawing/2014/main" id="{B373E7C7-9924-1E45-A9F6-814286A9C9F6}"/>
              </a:ext>
            </a:extLst>
          </p:cNvPr>
          <p:cNvPicPr>
            <a:picLocks noChangeAspect="1"/>
          </p:cNvPicPr>
          <p:nvPr/>
        </p:nvPicPr>
        <p:blipFill rotWithShape="1">
          <a:blip r:embed="rId2"/>
          <a:srcRect t="18526" b="63088"/>
          <a:stretch/>
        </p:blipFill>
        <p:spPr>
          <a:xfrm>
            <a:off x="6000061" y="1732548"/>
            <a:ext cx="6191939" cy="1609825"/>
          </a:xfrm>
          <a:prstGeom prst="rect">
            <a:avLst/>
          </a:prstGeom>
        </p:spPr>
      </p:pic>
      <p:pic>
        <p:nvPicPr>
          <p:cNvPr id="12" name="Picture 11">
            <a:extLst>
              <a:ext uri="{FF2B5EF4-FFF2-40B4-BE49-F238E27FC236}">
                <a16:creationId xmlns:a16="http://schemas.microsoft.com/office/drawing/2014/main" id="{42EC09B1-BBE9-3544-B9D2-109BE7D94C72}"/>
              </a:ext>
            </a:extLst>
          </p:cNvPr>
          <p:cNvPicPr>
            <a:picLocks noChangeAspect="1"/>
          </p:cNvPicPr>
          <p:nvPr/>
        </p:nvPicPr>
        <p:blipFill>
          <a:blip r:embed="rId3"/>
          <a:stretch>
            <a:fillRect/>
          </a:stretch>
        </p:blipFill>
        <p:spPr>
          <a:xfrm>
            <a:off x="149125" y="164565"/>
            <a:ext cx="6388100" cy="5816600"/>
          </a:xfrm>
          <a:prstGeom prst="rect">
            <a:avLst/>
          </a:prstGeom>
        </p:spPr>
      </p:pic>
    </p:spTree>
    <p:extLst>
      <p:ext uri="{BB962C8B-B14F-4D97-AF65-F5344CB8AC3E}">
        <p14:creationId xmlns:p14="http://schemas.microsoft.com/office/powerpoint/2010/main" val="19846394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1CF5F-9615-0545-869A-D5680E256211}"/>
              </a:ext>
            </a:extLst>
          </p:cNvPr>
          <p:cNvSpPr>
            <a:spLocks noGrp="1"/>
          </p:cNvSpPr>
          <p:nvPr>
            <p:ph type="title"/>
          </p:nvPr>
        </p:nvSpPr>
        <p:spPr>
          <a:xfrm>
            <a:off x="2231136" y="261520"/>
            <a:ext cx="7729728" cy="1188720"/>
          </a:xfrm>
        </p:spPr>
        <p:txBody>
          <a:bodyPr/>
          <a:lstStyle/>
          <a:p>
            <a:r>
              <a:rPr lang="en-US" dirty="0"/>
              <a:t>Case 3</a:t>
            </a:r>
          </a:p>
        </p:txBody>
      </p:sp>
      <p:sp>
        <p:nvSpPr>
          <p:cNvPr id="3" name="Content Placeholder 2">
            <a:extLst>
              <a:ext uri="{FF2B5EF4-FFF2-40B4-BE49-F238E27FC236}">
                <a16:creationId xmlns:a16="http://schemas.microsoft.com/office/drawing/2014/main" id="{1B1F2665-D56F-8E4C-B5BF-4E755C48ECB6}"/>
              </a:ext>
            </a:extLst>
          </p:cNvPr>
          <p:cNvSpPr>
            <a:spLocks noGrp="1"/>
          </p:cNvSpPr>
          <p:nvPr>
            <p:ph idx="1"/>
          </p:nvPr>
        </p:nvSpPr>
        <p:spPr>
          <a:xfrm>
            <a:off x="838200" y="1627221"/>
            <a:ext cx="10515600" cy="4351338"/>
          </a:xfrm>
        </p:spPr>
        <p:txBody>
          <a:bodyPr>
            <a:normAutofit/>
          </a:bodyPr>
          <a:lstStyle/>
          <a:p>
            <a:r>
              <a:rPr lang="en-US" dirty="0"/>
              <a:t>Suggest 2 </a:t>
            </a:r>
            <a:r>
              <a:rPr lang="en-US" dirty="0" err="1"/>
              <a:t>haematologic</a:t>
            </a:r>
            <a:r>
              <a:rPr lang="en-US" dirty="0"/>
              <a:t> conditions present in this patient (2 marks)</a:t>
            </a:r>
          </a:p>
          <a:p>
            <a:pPr lvl="1"/>
            <a:r>
              <a:rPr lang="en-US" dirty="0"/>
              <a:t>Acute </a:t>
            </a:r>
            <a:r>
              <a:rPr lang="en-US" dirty="0" err="1"/>
              <a:t>leukaemia</a:t>
            </a:r>
            <a:endParaRPr lang="en-US" dirty="0"/>
          </a:p>
          <a:p>
            <a:pPr lvl="1"/>
            <a:r>
              <a:rPr lang="en-US" dirty="0"/>
              <a:t>Disseminated intravascular coagulopathy</a:t>
            </a:r>
          </a:p>
          <a:p>
            <a:pPr marL="457200" lvl="1" indent="0">
              <a:buNone/>
            </a:pPr>
            <a:endParaRPr lang="en-US" dirty="0"/>
          </a:p>
        </p:txBody>
      </p:sp>
    </p:spTree>
    <p:extLst>
      <p:ext uri="{BB962C8B-B14F-4D97-AF65-F5344CB8AC3E}">
        <p14:creationId xmlns:p14="http://schemas.microsoft.com/office/powerpoint/2010/main" val="3867760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6B15A-C959-D144-B1CA-DC408C1E2E5C}"/>
              </a:ext>
            </a:extLst>
          </p:cNvPr>
          <p:cNvSpPr>
            <a:spLocks noGrp="1"/>
          </p:cNvSpPr>
          <p:nvPr>
            <p:ph type="title"/>
          </p:nvPr>
        </p:nvSpPr>
        <p:spPr/>
        <p:txBody>
          <a:bodyPr/>
          <a:lstStyle/>
          <a:p>
            <a:r>
              <a:rPr lang="en-US" dirty="0"/>
              <a:t>Case 3</a:t>
            </a:r>
          </a:p>
        </p:txBody>
      </p:sp>
      <p:sp>
        <p:nvSpPr>
          <p:cNvPr id="3" name="Content Placeholder 2">
            <a:extLst>
              <a:ext uri="{FF2B5EF4-FFF2-40B4-BE49-F238E27FC236}">
                <a16:creationId xmlns:a16="http://schemas.microsoft.com/office/drawing/2014/main" id="{4C01B338-E61F-7947-BE94-9FCECB3C80E3}"/>
              </a:ext>
            </a:extLst>
          </p:cNvPr>
          <p:cNvSpPr>
            <a:spLocks noGrp="1"/>
          </p:cNvSpPr>
          <p:nvPr>
            <p:ph idx="1"/>
          </p:nvPr>
        </p:nvSpPr>
        <p:spPr>
          <a:xfrm>
            <a:off x="2231136" y="2490560"/>
            <a:ext cx="7729728" cy="3101983"/>
          </a:xfrm>
        </p:spPr>
        <p:txBody>
          <a:bodyPr>
            <a:normAutofit fontScale="92500" lnSpcReduction="20000"/>
          </a:bodyPr>
          <a:lstStyle/>
          <a:p>
            <a:r>
              <a:rPr lang="en-US" dirty="0"/>
              <a:t>After intubation for airway protection, a neurosurgical consultation was made for IVH. Responded that there would be no neurosurgical intervention. Provide 2 further steps of management? (2 marks)</a:t>
            </a:r>
          </a:p>
          <a:p>
            <a:pPr lvl="1"/>
            <a:r>
              <a:rPr lang="en-US" dirty="0"/>
              <a:t>Consultations</a:t>
            </a:r>
          </a:p>
          <a:p>
            <a:pPr lvl="2"/>
            <a:r>
              <a:rPr lang="en-US" dirty="0"/>
              <a:t>Urgent consultation to ICU for takeover and further care</a:t>
            </a:r>
          </a:p>
          <a:p>
            <a:pPr lvl="2"/>
            <a:r>
              <a:rPr lang="en-US" dirty="0"/>
              <a:t>Urgent consultation to </a:t>
            </a:r>
            <a:r>
              <a:rPr lang="en-US" dirty="0" err="1"/>
              <a:t>haematology</a:t>
            </a:r>
            <a:r>
              <a:rPr lang="en-US" dirty="0"/>
              <a:t> for suspected acute promyelocytic </a:t>
            </a:r>
            <a:r>
              <a:rPr lang="en-US" dirty="0" err="1"/>
              <a:t>leukaemia</a:t>
            </a:r>
            <a:r>
              <a:rPr lang="en-US" dirty="0"/>
              <a:t> (APML) </a:t>
            </a:r>
          </a:p>
          <a:p>
            <a:pPr lvl="2"/>
            <a:r>
              <a:rPr lang="en-US" dirty="0"/>
              <a:t>Urgent consultation to surgery for OGD </a:t>
            </a:r>
          </a:p>
          <a:p>
            <a:pPr lvl="1"/>
            <a:r>
              <a:rPr lang="en-US" dirty="0"/>
              <a:t>Therapy</a:t>
            </a:r>
          </a:p>
          <a:p>
            <a:pPr lvl="2"/>
            <a:r>
              <a:rPr lang="en-US" dirty="0"/>
              <a:t>Mannitol or tranexamic acid infusion for ICH</a:t>
            </a:r>
          </a:p>
          <a:p>
            <a:pPr lvl="2"/>
            <a:r>
              <a:rPr lang="en-US" dirty="0"/>
              <a:t>Transfusion of blood products for correction of coagulopathy, </a:t>
            </a:r>
            <a:r>
              <a:rPr lang="en-US" dirty="0" err="1"/>
              <a:t>anaemia</a:t>
            </a:r>
            <a:endParaRPr lang="en-US" dirty="0"/>
          </a:p>
          <a:p>
            <a:endParaRPr lang="en-US" dirty="0"/>
          </a:p>
        </p:txBody>
      </p:sp>
    </p:spTree>
    <p:extLst>
      <p:ext uri="{BB962C8B-B14F-4D97-AF65-F5344CB8AC3E}">
        <p14:creationId xmlns:p14="http://schemas.microsoft.com/office/powerpoint/2010/main" val="17246414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82C5BD-9630-9340-9AE0-09AE8B12065F}"/>
              </a:ext>
            </a:extLst>
          </p:cNvPr>
          <p:cNvPicPr>
            <a:picLocks noChangeAspect="1"/>
          </p:cNvPicPr>
          <p:nvPr/>
        </p:nvPicPr>
        <p:blipFill>
          <a:blip r:embed="rId2"/>
          <a:stretch>
            <a:fillRect/>
          </a:stretch>
        </p:blipFill>
        <p:spPr>
          <a:xfrm>
            <a:off x="1835150" y="2368550"/>
            <a:ext cx="8521700" cy="2120900"/>
          </a:xfrm>
          <a:prstGeom prst="rect">
            <a:avLst/>
          </a:prstGeom>
        </p:spPr>
      </p:pic>
    </p:spTree>
    <p:extLst>
      <p:ext uri="{BB962C8B-B14F-4D97-AF65-F5344CB8AC3E}">
        <p14:creationId xmlns:p14="http://schemas.microsoft.com/office/powerpoint/2010/main" val="39454416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4502D-BE75-5140-8B9A-B65E0C98D231}"/>
              </a:ext>
            </a:extLst>
          </p:cNvPr>
          <p:cNvSpPr>
            <a:spLocks noGrp="1"/>
          </p:cNvSpPr>
          <p:nvPr>
            <p:ph type="title"/>
          </p:nvPr>
        </p:nvSpPr>
        <p:spPr/>
        <p:txBody>
          <a:bodyPr/>
          <a:lstStyle/>
          <a:p>
            <a:r>
              <a:rPr lang="en-US" dirty="0"/>
              <a:t>Acute promyelocytic </a:t>
            </a:r>
            <a:r>
              <a:rPr lang="en-US" dirty="0" err="1"/>
              <a:t>leukaemia</a:t>
            </a:r>
            <a:r>
              <a:rPr lang="en-US" dirty="0"/>
              <a:t> (APL)</a:t>
            </a:r>
          </a:p>
        </p:txBody>
      </p:sp>
      <p:sp>
        <p:nvSpPr>
          <p:cNvPr id="3" name="Content Placeholder 2">
            <a:extLst>
              <a:ext uri="{FF2B5EF4-FFF2-40B4-BE49-F238E27FC236}">
                <a16:creationId xmlns:a16="http://schemas.microsoft.com/office/drawing/2014/main" id="{214B9437-9971-0D4C-A4B6-B88A2265DDB8}"/>
              </a:ext>
            </a:extLst>
          </p:cNvPr>
          <p:cNvSpPr>
            <a:spLocks noGrp="1"/>
          </p:cNvSpPr>
          <p:nvPr>
            <p:ph idx="1"/>
          </p:nvPr>
        </p:nvSpPr>
        <p:spPr/>
        <p:txBody>
          <a:bodyPr/>
          <a:lstStyle/>
          <a:p>
            <a:r>
              <a:rPr lang="en-US" dirty="0"/>
              <a:t>APL is a distinctive form of acute myeloid </a:t>
            </a:r>
            <a:r>
              <a:rPr lang="en-US" dirty="0" err="1"/>
              <a:t>leukaemia</a:t>
            </a:r>
            <a:r>
              <a:rPr lang="en-US" dirty="0"/>
              <a:t> characterized by abnormal promyelocytes </a:t>
            </a:r>
          </a:p>
          <a:p>
            <a:r>
              <a:rPr lang="en-US" dirty="0"/>
              <a:t>Patients often present with DIC and hence, life-threatening bleeding (ICH, pulmonary haemorrhage) </a:t>
            </a:r>
          </a:p>
          <a:p>
            <a:r>
              <a:rPr lang="en-US" dirty="0"/>
              <a:t>Mechanism for the coagulopathy is complex and not well understood</a:t>
            </a:r>
          </a:p>
        </p:txBody>
      </p:sp>
    </p:spTree>
    <p:extLst>
      <p:ext uri="{BB962C8B-B14F-4D97-AF65-F5344CB8AC3E}">
        <p14:creationId xmlns:p14="http://schemas.microsoft.com/office/powerpoint/2010/main" val="27585644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A0E2C-7CDC-1E49-9BFC-D9C7701AC453}"/>
              </a:ext>
            </a:extLst>
          </p:cNvPr>
          <p:cNvSpPr>
            <a:spLocks noGrp="1"/>
          </p:cNvSpPr>
          <p:nvPr>
            <p:ph type="title"/>
          </p:nvPr>
        </p:nvSpPr>
        <p:spPr/>
        <p:txBody>
          <a:bodyPr/>
          <a:lstStyle/>
          <a:p>
            <a:r>
              <a:rPr lang="en-US" dirty="0"/>
              <a:t>Acute promyelocytic </a:t>
            </a:r>
            <a:r>
              <a:rPr lang="en-US" dirty="0" err="1"/>
              <a:t>leukaemia</a:t>
            </a:r>
            <a:r>
              <a:rPr lang="en-US" dirty="0"/>
              <a:t> (APL)</a:t>
            </a:r>
          </a:p>
        </p:txBody>
      </p:sp>
      <p:sp>
        <p:nvSpPr>
          <p:cNvPr id="3" name="Content Placeholder 2">
            <a:extLst>
              <a:ext uri="{FF2B5EF4-FFF2-40B4-BE49-F238E27FC236}">
                <a16:creationId xmlns:a16="http://schemas.microsoft.com/office/drawing/2014/main" id="{7DE19E5E-6083-4845-A34C-E2A53FB28A48}"/>
              </a:ext>
            </a:extLst>
          </p:cNvPr>
          <p:cNvSpPr>
            <a:spLocks noGrp="1"/>
          </p:cNvSpPr>
          <p:nvPr>
            <p:ph idx="1"/>
          </p:nvPr>
        </p:nvSpPr>
        <p:spPr/>
        <p:txBody>
          <a:bodyPr/>
          <a:lstStyle/>
          <a:p>
            <a:r>
              <a:rPr lang="en-US" dirty="0"/>
              <a:t>Presentation with DIC requires urgent consultation to </a:t>
            </a:r>
            <a:r>
              <a:rPr lang="en-US" dirty="0" err="1"/>
              <a:t>haematology</a:t>
            </a:r>
            <a:r>
              <a:rPr lang="en-US" dirty="0"/>
              <a:t> + pathology for peripheral blood smear, and initiation of definitive treatment</a:t>
            </a:r>
          </a:p>
          <a:p>
            <a:r>
              <a:rPr lang="en-US" dirty="0"/>
              <a:t>Complete remission rate is over 90% with treatment (all-trans retinoic acid, arsenic trioxide, ascorbic acid)</a:t>
            </a:r>
          </a:p>
          <a:p>
            <a:r>
              <a:rPr lang="en-US" dirty="0"/>
              <a:t>Prognosis is often better than other subtypes of AML despite the potentially severe coagulopathy</a:t>
            </a:r>
          </a:p>
          <a:p>
            <a:pPr marL="0" indent="0">
              <a:buNone/>
            </a:pPr>
            <a:endParaRPr lang="en-US" dirty="0"/>
          </a:p>
        </p:txBody>
      </p:sp>
    </p:spTree>
    <p:extLst>
      <p:ext uri="{BB962C8B-B14F-4D97-AF65-F5344CB8AC3E}">
        <p14:creationId xmlns:p14="http://schemas.microsoft.com/office/powerpoint/2010/main" val="31058547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0ED75-18DB-3E4B-87A5-F7BC7B1611FA}"/>
              </a:ext>
            </a:extLst>
          </p:cNvPr>
          <p:cNvSpPr>
            <a:spLocks noGrp="1"/>
          </p:cNvSpPr>
          <p:nvPr>
            <p:ph type="title"/>
          </p:nvPr>
        </p:nvSpPr>
        <p:spPr/>
        <p:txBody>
          <a:bodyPr/>
          <a:lstStyle/>
          <a:p>
            <a:r>
              <a:rPr lang="en-US" dirty="0"/>
              <a:t>ECG changes with raised intracranial pressure or ICH</a:t>
            </a:r>
          </a:p>
        </p:txBody>
      </p:sp>
      <p:sp>
        <p:nvSpPr>
          <p:cNvPr id="3" name="Content Placeholder 2">
            <a:extLst>
              <a:ext uri="{FF2B5EF4-FFF2-40B4-BE49-F238E27FC236}">
                <a16:creationId xmlns:a16="http://schemas.microsoft.com/office/drawing/2014/main" id="{FF11D11E-ED11-9E47-9EBF-6AC568B504A6}"/>
              </a:ext>
            </a:extLst>
          </p:cNvPr>
          <p:cNvSpPr>
            <a:spLocks noGrp="1"/>
          </p:cNvSpPr>
          <p:nvPr>
            <p:ph idx="1"/>
          </p:nvPr>
        </p:nvSpPr>
        <p:spPr/>
        <p:txBody>
          <a:bodyPr/>
          <a:lstStyle/>
          <a:p>
            <a:r>
              <a:rPr lang="en-US" dirty="0"/>
              <a:t>Deep, inverted “cerebral” T waves</a:t>
            </a:r>
          </a:p>
          <a:p>
            <a:r>
              <a:rPr lang="en-US" dirty="0"/>
              <a:t>Prolonged QT interval</a:t>
            </a:r>
          </a:p>
          <a:p>
            <a:r>
              <a:rPr lang="en-US" dirty="0"/>
              <a:t>J waves</a:t>
            </a:r>
          </a:p>
          <a:p>
            <a:r>
              <a:rPr lang="en-US" dirty="0"/>
              <a:t>U waves</a:t>
            </a:r>
          </a:p>
          <a:p>
            <a:r>
              <a:rPr lang="en-US" dirty="0"/>
              <a:t>A wide range of arrhythmias including AF, VT, atrioventricular blocks</a:t>
            </a:r>
          </a:p>
        </p:txBody>
      </p:sp>
    </p:spTree>
    <p:extLst>
      <p:ext uri="{BB962C8B-B14F-4D97-AF65-F5344CB8AC3E}">
        <p14:creationId xmlns:p14="http://schemas.microsoft.com/office/powerpoint/2010/main" val="2464481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12C2A4-8A11-754B-A185-7FECDBD9AD66}"/>
              </a:ext>
            </a:extLst>
          </p:cNvPr>
          <p:cNvSpPr>
            <a:spLocks noGrp="1"/>
          </p:cNvSpPr>
          <p:nvPr>
            <p:ph type="ctrTitle"/>
          </p:nvPr>
        </p:nvSpPr>
        <p:spPr/>
        <p:txBody>
          <a:bodyPr/>
          <a:lstStyle/>
          <a:p>
            <a:r>
              <a:rPr lang="en-US" dirty="0"/>
              <a:t>Case 4</a:t>
            </a:r>
          </a:p>
        </p:txBody>
      </p:sp>
      <p:sp>
        <p:nvSpPr>
          <p:cNvPr id="5" name="Subtitle 4">
            <a:extLst>
              <a:ext uri="{FF2B5EF4-FFF2-40B4-BE49-F238E27FC236}">
                <a16:creationId xmlns:a16="http://schemas.microsoft.com/office/drawing/2014/main" id="{581031FA-409B-2E42-9A32-59B8356C058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85027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1A9EB-3954-CC45-818B-38FB63A37167}"/>
              </a:ext>
            </a:extLst>
          </p:cNvPr>
          <p:cNvSpPr>
            <a:spLocks noGrp="1"/>
          </p:cNvSpPr>
          <p:nvPr>
            <p:ph type="title"/>
          </p:nvPr>
        </p:nvSpPr>
        <p:spPr>
          <a:xfrm>
            <a:off x="2231136" y="219135"/>
            <a:ext cx="7729728" cy="1188720"/>
          </a:xfrm>
        </p:spPr>
        <p:txBody>
          <a:bodyPr/>
          <a:lstStyle/>
          <a:p>
            <a:r>
              <a:rPr lang="en-US" dirty="0"/>
              <a:t>Case 1 – A&amp;E ECG 1</a:t>
            </a:r>
          </a:p>
        </p:txBody>
      </p:sp>
      <p:pic>
        <p:nvPicPr>
          <p:cNvPr id="5" name="Picture 4" descr="Diagram&#10;&#10;Description automatically generated">
            <a:extLst>
              <a:ext uri="{FF2B5EF4-FFF2-40B4-BE49-F238E27FC236}">
                <a16:creationId xmlns:a16="http://schemas.microsoft.com/office/drawing/2014/main" id="{D791B903-58CC-9E48-B3E7-E01A7541536F}"/>
              </a:ext>
            </a:extLst>
          </p:cNvPr>
          <p:cNvPicPr>
            <a:picLocks noChangeAspect="1"/>
          </p:cNvPicPr>
          <p:nvPr/>
        </p:nvPicPr>
        <p:blipFill rotWithShape="1">
          <a:blip r:embed="rId2"/>
          <a:srcRect r="24607"/>
          <a:stretch/>
        </p:blipFill>
        <p:spPr>
          <a:xfrm rot="16200000">
            <a:off x="4089176" y="-300085"/>
            <a:ext cx="4379036" cy="8095113"/>
          </a:xfrm>
          <a:prstGeom prst="rect">
            <a:avLst/>
          </a:prstGeom>
        </p:spPr>
      </p:pic>
    </p:spTree>
    <p:extLst>
      <p:ext uri="{BB962C8B-B14F-4D97-AF65-F5344CB8AC3E}">
        <p14:creationId xmlns:p14="http://schemas.microsoft.com/office/powerpoint/2010/main" val="19692807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12A90-9538-044D-9EB6-B28C0EAF34FB}"/>
              </a:ext>
            </a:extLst>
          </p:cNvPr>
          <p:cNvSpPr>
            <a:spLocks noGrp="1"/>
          </p:cNvSpPr>
          <p:nvPr>
            <p:ph type="title"/>
          </p:nvPr>
        </p:nvSpPr>
        <p:spPr/>
        <p:txBody>
          <a:bodyPr/>
          <a:lstStyle/>
          <a:p>
            <a:r>
              <a:rPr lang="en-US" dirty="0"/>
              <a:t>Clinical vignette</a:t>
            </a:r>
          </a:p>
        </p:txBody>
      </p:sp>
      <p:sp>
        <p:nvSpPr>
          <p:cNvPr id="3" name="Content Placeholder 2">
            <a:extLst>
              <a:ext uri="{FF2B5EF4-FFF2-40B4-BE49-F238E27FC236}">
                <a16:creationId xmlns:a16="http://schemas.microsoft.com/office/drawing/2014/main" id="{400B870A-F46D-8745-8935-ED4BF413D735}"/>
              </a:ext>
            </a:extLst>
          </p:cNvPr>
          <p:cNvSpPr>
            <a:spLocks noGrp="1"/>
          </p:cNvSpPr>
          <p:nvPr>
            <p:ph idx="1"/>
          </p:nvPr>
        </p:nvSpPr>
        <p:spPr/>
        <p:txBody>
          <a:bodyPr/>
          <a:lstStyle/>
          <a:p>
            <a:r>
              <a:rPr lang="en-US" dirty="0"/>
              <a:t>A 45-year-old cross-border truck driver was brought to the emergency department by his mother who noted increasing confusion and drowsiness for one day. </a:t>
            </a:r>
          </a:p>
          <a:p>
            <a:r>
              <a:rPr lang="en-US" dirty="0"/>
              <a:t>The patient has had good past health and had not been prescribed any medications according to hospital records. There was no reported head trauma. </a:t>
            </a:r>
          </a:p>
          <a:p>
            <a:r>
              <a:rPr lang="en-US" dirty="0"/>
              <a:t>On physical examination, he was febrile (T38.9) with a GCS of 10 (E4V2M4), pupils were equal and reactive. No comprehensive neurologic examination was possible. Blood pressure and pulse were within normal range.</a:t>
            </a:r>
            <a:endParaRPr lang="en-HK" dirty="0"/>
          </a:p>
          <a:p>
            <a:pPr marL="0" indent="0">
              <a:buNone/>
            </a:pPr>
            <a:endParaRPr lang="en-US" dirty="0"/>
          </a:p>
        </p:txBody>
      </p:sp>
    </p:spTree>
    <p:extLst>
      <p:ext uri="{BB962C8B-B14F-4D97-AF65-F5344CB8AC3E}">
        <p14:creationId xmlns:p14="http://schemas.microsoft.com/office/powerpoint/2010/main" val="14366567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919C-6F9D-624B-95A7-2ED6834D9DBE}"/>
              </a:ext>
            </a:extLst>
          </p:cNvPr>
          <p:cNvSpPr>
            <a:spLocks noGrp="1"/>
          </p:cNvSpPr>
          <p:nvPr>
            <p:ph type="title"/>
          </p:nvPr>
        </p:nvSpPr>
        <p:spPr>
          <a:xfrm>
            <a:off x="2231136" y="301014"/>
            <a:ext cx="7729728" cy="1188720"/>
          </a:xfrm>
        </p:spPr>
        <p:txBody>
          <a:bodyPr/>
          <a:lstStyle/>
          <a:p>
            <a:r>
              <a:rPr lang="en-US" dirty="0"/>
              <a:t>Case 4</a:t>
            </a:r>
          </a:p>
        </p:txBody>
      </p:sp>
      <p:sp>
        <p:nvSpPr>
          <p:cNvPr id="3" name="Content Placeholder 2">
            <a:extLst>
              <a:ext uri="{FF2B5EF4-FFF2-40B4-BE49-F238E27FC236}">
                <a16:creationId xmlns:a16="http://schemas.microsoft.com/office/drawing/2014/main" id="{28B2A552-A7DE-D740-B4C2-0CCFD08AE3C5}"/>
              </a:ext>
            </a:extLst>
          </p:cNvPr>
          <p:cNvSpPr>
            <a:spLocks noGrp="1"/>
          </p:cNvSpPr>
          <p:nvPr>
            <p:ph idx="1"/>
          </p:nvPr>
        </p:nvSpPr>
        <p:spPr>
          <a:xfrm>
            <a:off x="2231136" y="1489734"/>
            <a:ext cx="7729728" cy="3101983"/>
          </a:xfrm>
        </p:spPr>
        <p:txBody>
          <a:bodyPr numCol="2">
            <a:normAutofit fontScale="25000" lnSpcReduction="20000"/>
          </a:bodyPr>
          <a:lstStyle/>
          <a:p>
            <a:r>
              <a:rPr lang="en-US" sz="8000" dirty="0"/>
              <a:t>Name 5 differential diagnoses? (5 marks)</a:t>
            </a:r>
          </a:p>
          <a:p>
            <a:pPr lvl="1"/>
            <a:r>
              <a:rPr lang="en-US" sz="7200" dirty="0"/>
              <a:t>Vascular</a:t>
            </a:r>
            <a:endParaRPr lang="en-HK" sz="7200" dirty="0"/>
          </a:p>
          <a:p>
            <a:pPr lvl="2"/>
            <a:r>
              <a:rPr lang="en-US" sz="7200" dirty="0"/>
              <a:t>Intracranial haemorrhage</a:t>
            </a:r>
            <a:endParaRPr lang="en-HK" sz="7200" dirty="0"/>
          </a:p>
          <a:p>
            <a:pPr lvl="2"/>
            <a:r>
              <a:rPr lang="en-US" sz="7200" dirty="0"/>
              <a:t>Ischaemic stroke</a:t>
            </a:r>
            <a:endParaRPr lang="en-HK" sz="7200" dirty="0"/>
          </a:p>
          <a:p>
            <a:pPr lvl="2"/>
            <a:r>
              <a:rPr lang="en-US" sz="7200" dirty="0"/>
              <a:t>SDH, EDH</a:t>
            </a:r>
            <a:endParaRPr lang="en-HK" sz="7200" dirty="0"/>
          </a:p>
          <a:p>
            <a:pPr lvl="1"/>
            <a:r>
              <a:rPr lang="en-US" sz="7200" dirty="0"/>
              <a:t>Infectious</a:t>
            </a:r>
            <a:endParaRPr lang="en-HK" sz="7200" dirty="0"/>
          </a:p>
          <a:p>
            <a:pPr lvl="2"/>
            <a:r>
              <a:rPr lang="en-US" sz="7200" dirty="0"/>
              <a:t>Meningitis</a:t>
            </a:r>
            <a:endParaRPr lang="en-HK" sz="7200" dirty="0"/>
          </a:p>
          <a:p>
            <a:pPr lvl="2"/>
            <a:r>
              <a:rPr lang="en-US" sz="7200" dirty="0"/>
              <a:t>Encephalitis</a:t>
            </a:r>
          </a:p>
          <a:p>
            <a:pPr lvl="2"/>
            <a:r>
              <a:rPr lang="en-US" sz="7200" dirty="0"/>
              <a:t>Sepsis</a:t>
            </a:r>
            <a:endParaRPr lang="en-HK" sz="7200" dirty="0"/>
          </a:p>
          <a:p>
            <a:pPr lvl="2"/>
            <a:r>
              <a:rPr lang="en-US" sz="7200" dirty="0"/>
              <a:t>Brain abscess</a:t>
            </a:r>
          </a:p>
          <a:p>
            <a:pPr marL="914400" lvl="2" indent="0">
              <a:buNone/>
            </a:pPr>
            <a:endParaRPr lang="en-US" sz="7200" dirty="0"/>
          </a:p>
          <a:p>
            <a:pPr marL="914400" lvl="2" indent="0">
              <a:buNone/>
            </a:pPr>
            <a:endParaRPr lang="en-HK" sz="7200" dirty="0"/>
          </a:p>
          <a:p>
            <a:pPr lvl="1"/>
            <a:endParaRPr lang="en-US" sz="7200" dirty="0"/>
          </a:p>
          <a:p>
            <a:pPr lvl="1"/>
            <a:endParaRPr lang="en-US" sz="7200" dirty="0"/>
          </a:p>
          <a:p>
            <a:pPr marL="457200" lvl="1" indent="0">
              <a:buNone/>
            </a:pPr>
            <a:endParaRPr lang="en-US" sz="7200" dirty="0"/>
          </a:p>
          <a:p>
            <a:pPr lvl="1"/>
            <a:r>
              <a:rPr lang="en-US" sz="7200" dirty="0"/>
              <a:t>Metabolic</a:t>
            </a:r>
            <a:endParaRPr lang="en-HK" sz="7200" dirty="0"/>
          </a:p>
          <a:p>
            <a:pPr lvl="2"/>
            <a:r>
              <a:rPr lang="en-US" sz="7200" dirty="0" err="1"/>
              <a:t>Hypoglycaemia</a:t>
            </a:r>
            <a:r>
              <a:rPr lang="en-US" sz="7200" dirty="0"/>
              <a:t>/</a:t>
            </a:r>
            <a:r>
              <a:rPr lang="en-US" sz="7200" dirty="0" err="1"/>
              <a:t>hyperglycaemia</a:t>
            </a:r>
            <a:endParaRPr lang="en-US" sz="7200" dirty="0"/>
          </a:p>
          <a:p>
            <a:pPr lvl="2"/>
            <a:r>
              <a:rPr lang="en-US" sz="7200" dirty="0"/>
              <a:t>Wernicke’s encephalopathy</a:t>
            </a:r>
          </a:p>
          <a:p>
            <a:pPr lvl="2"/>
            <a:r>
              <a:rPr lang="en-US" sz="7200" dirty="0" err="1"/>
              <a:t>Hyperammonaemia</a:t>
            </a:r>
            <a:r>
              <a:rPr lang="en-US" sz="7200" dirty="0"/>
              <a:t>, HE</a:t>
            </a:r>
          </a:p>
          <a:p>
            <a:pPr lvl="2"/>
            <a:r>
              <a:rPr lang="en-US" sz="7200" dirty="0" err="1"/>
              <a:t>Uraemia</a:t>
            </a:r>
            <a:endParaRPr lang="en-HK" sz="7200" dirty="0"/>
          </a:p>
          <a:p>
            <a:pPr lvl="2"/>
            <a:r>
              <a:rPr lang="en-US" sz="7200" dirty="0"/>
              <a:t>Electrolyte disturbances</a:t>
            </a:r>
            <a:endParaRPr lang="en-HK" sz="7200" dirty="0"/>
          </a:p>
          <a:p>
            <a:pPr lvl="1"/>
            <a:r>
              <a:rPr lang="en-US" sz="7200" dirty="0"/>
              <a:t>Toxins</a:t>
            </a:r>
            <a:endParaRPr lang="en-HK" sz="7200" dirty="0"/>
          </a:p>
          <a:p>
            <a:pPr lvl="2"/>
            <a:r>
              <a:rPr lang="en-US" sz="7200" dirty="0"/>
              <a:t>Opioids</a:t>
            </a:r>
            <a:endParaRPr lang="en-HK" sz="7200" dirty="0"/>
          </a:p>
          <a:p>
            <a:pPr lvl="2"/>
            <a:r>
              <a:rPr lang="en-US" sz="7200" dirty="0"/>
              <a:t>BZD</a:t>
            </a:r>
            <a:endParaRPr lang="en-HK" sz="7200" dirty="0"/>
          </a:p>
          <a:p>
            <a:pPr lvl="2"/>
            <a:r>
              <a:rPr lang="en-HK" sz="7200" dirty="0"/>
              <a:t>CO poisoning</a:t>
            </a:r>
          </a:p>
          <a:p>
            <a:pPr lvl="2"/>
            <a:r>
              <a:rPr lang="en-HK" sz="7200" dirty="0"/>
              <a:t>Alcohol intoxication</a:t>
            </a:r>
          </a:p>
          <a:p>
            <a:pPr lvl="2"/>
            <a:r>
              <a:rPr lang="en-HK" sz="7200" dirty="0"/>
              <a:t>Anticonvulsants</a:t>
            </a:r>
          </a:p>
          <a:p>
            <a:pPr lvl="2"/>
            <a:r>
              <a:rPr lang="en-HK" sz="7200" dirty="0"/>
              <a:t>Anticholinergics</a:t>
            </a:r>
          </a:p>
          <a:p>
            <a:pPr marL="457200" lvl="1" indent="0">
              <a:buNone/>
            </a:pPr>
            <a:endParaRPr lang="en-US" dirty="0"/>
          </a:p>
        </p:txBody>
      </p:sp>
    </p:spTree>
    <p:extLst>
      <p:ext uri="{BB962C8B-B14F-4D97-AF65-F5344CB8AC3E}">
        <p14:creationId xmlns:p14="http://schemas.microsoft.com/office/powerpoint/2010/main" val="3825177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AFA01-B083-EA4A-9827-E92295EE5712}"/>
              </a:ext>
            </a:extLst>
          </p:cNvPr>
          <p:cNvSpPr>
            <a:spLocks noGrp="1"/>
          </p:cNvSpPr>
          <p:nvPr>
            <p:ph type="title"/>
          </p:nvPr>
        </p:nvSpPr>
        <p:spPr/>
        <p:txBody>
          <a:bodyPr/>
          <a:lstStyle/>
          <a:p>
            <a:r>
              <a:rPr lang="en-US" dirty="0"/>
              <a:t>Case 4</a:t>
            </a:r>
          </a:p>
        </p:txBody>
      </p:sp>
      <p:sp>
        <p:nvSpPr>
          <p:cNvPr id="3" name="Content Placeholder 2">
            <a:extLst>
              <a:ext uri="{FF2B5EF4-FFF2-40B4-BE49-F238E27FC236}">
                <a16:creationId xmlns:a16="http://schemas.microsoft.com/office/drawing/2014/main" id="{0841033A-2B21-E64F-8439-E1FCF437A4D3}"/>
              </a:ext>
            </a:extLst>
          </p:cNvPr>
          <p:cNvSpPr>
            <a:spLocks noGrp="1"/>
          </p:cNvSpPr>
          <p:nvPr>
            <p:ph idx="1"/>
          </p:nvPr>
        </p:nvSpPr>
        <p:spPr/>
        <p:txBody>
          <a:bodyPr/>
          <a:lstStyle/>
          <a:p>
            <a:r>
              <a:rPr lang="en-US" dirty="0"/>
              <a:t>On further questioning, the mother reported that he had been coughing up blood recently. There was also involuntary weight loss and decreased appetite. </a:t>
            </a:r>
          </a:p>
          <a:p>
            <a:r>
              <a:rPr lang="en-US" dirty="0"/>
              <a:t>A CXR was ordered.</a:t>
            </a:r>
          </a:p>
        </p:txBody>
      </p:sp>
    </p:spTree>
    <p:extLst>
      <p:ext uri="{BB962C8B-B14F-4D97-AF65-F5344CB8AC3E}">
        <p14:creationId xmlns:p14="http://schemas.microsoft.com/office/powerpoint/2010/main" val="18926493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ilm, book, sitting, monitor&#10;&#10;Description automatically generated">
            <a:extLst>
              <a:ext uri="{FF2B5EF4-FFF2-40B4-BE49-F238E27FC236}">
                <a16:creationId xmlns:a16="http://schemas.microsoft.com/office/drawing/2014/main" id="{E011DDA1-35D4-1A46-BF21-77E9818763F8}"/>
              </a:ext>
            </a:extLst>
          </p:cNvPr>
          <p:cNvPicPr>
            <a:picLocks noChangeAspect="1"/>
          </p:cNvPicPr>
          <p:nvPr/>
        </p:nvPicPr>
        <p:blipFill rotWithShape="1">
          <a:blip r:embed="rId2"/>
          <a:srcRect l="11111" r="11667"/>
          <a:stretch/>
        </p:blipFill>
        <p:spPr>
          <a:xfrm rot="5400000">
            <a:off x="3143250" y="561221"/>
            <a:ext cx="5905500" cy="5735558"/>
          </a:xfrm>
          <a:prstGeom prst="rect">
            <a:avLst/>
          </a:prstGeom>
        </p:spPr>
      </p:pic>
    </p:spTree>
    <p:extLst>
      <p:ext uri="{BB962C8B-B14F-4D97-AF65-F5344CB8AC3E}">
        <p14:creationId xmlns:p14="http://schemas.microsoft.com/office/powerpoint/2010/main" val="30251203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61053-6FE2-0444-A83D-C7ACD40AD2FC}"/>
              </a:ext>
            </a:extLst>
          </p:cNvPr>
          <p:cNvSpPr>
            <a:spLocks noGrp="1"/>
          </p:cNvSpPr>
          <p:nvPr>
            <p:ph type="title"/>
          </p:nvPr>
        </p:nvSpPr>
        <p:spPr/>
        <p:txBody>
          <a:bodyPr/>
          <a:lstStyle/>
          <a:p>
            <a:r>
              <a:rPr lang="en-US" dirty="0"/>
              <a:t>Case 4</a:t>
            </a:r>
          </a:p>
        </p:txBody>
      </p:sp>
      <p:sp>
        <p:nvSpPr>
          <p:cNvPr id="3" name="Content Placeholder 2">
            <a:extLst>
              <a:ext uri="{FF2B5EF4-FFF2-40B4-BE49-F238E27FC236}">
                <a16:creationId xmlns:a16="http://schemas.microsoft.com/office/drawing/2014/main" id="{64DF987D-E74E-C842-9FC9-BFE90F0A5678}"/>
              </a:ext>
            </a:extLst>
          </p:cNvPr>
          <p:cNvSpPr>
            <a:spLocks noGrp="1"/>
          </p:cNvSpPr>
          <p:nvPr>
            <p:ph idx="1"/>
          </p:nvPr>
        </p:nvSpPr>
        <p:spPr/>
        <p:txBody>
          <a:bodyPr/>
          <a:lstStyle/>
          <a:p>
            <a:r>
              <a:rPr lang="en-US" dirty="0"/>
              <a:t>What are the abnormal CXR findings? (1 mark)</a:t>
            </a:r>
          </a:p>
          <a:p>
            <a:pPr lvl="1"/>
            <a:r>
              <a:rPr lang="en-US" dirty="0"/>
              <a:t>Bilateral upper zone consolidations</a:t>
            </a:r>
          </a:p>
        </p:txBody>
      </p:sp>
    </p:spTree>
    <p:extLst>
      <p:ext uri="{BB962C8B-B14F-4D97-AF65-F5344CB8AC3E}">
        <p14:creationId xmlns:p14="http://schemas.microsoft.com/office/powerpoint/2010/main" val="42484938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11-2020, 15 44 14_7XsQuR.mp4" descr="Video 3-11-2020, 15 44 14_7XsQuR.mp4">
            <a:hlinkClick r:id="" action="ppaction://media"/>
            <a:extLst>
              <a:ext uri="{FF2B5EF4-FFF2-40B4-BE49-F238E27FC236}">
                <a16:creationId xmlns:a16="http://schemas.microsoft.com/office/drawing/2014/main" id="{C361DBE9-A319-3D48-B667-98C2926E4CF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779" b="13610"/>
          <a:stretch/>
        </p:blipFill>
        <p:spPr>
          <a:xfrm>
            <a:off x="4167188" y="533400"/>
            <a:ext cx="3857625" cy="5391150"/>
          </a:xfrm>
          <a:prstGeom prst="rect">
            <a:avLst/>
          </a:prstGeom>
        </p:spPr>
      </p:pic>
    </p:spTree>
    <p:extLst>
      <p:ext uri="{BB962C8B-B14F-4D97-AF65-F5344CB8AC3E}">
        <p14:creationId xmlns:p14="http://schemas.microsoft.com/office/powerpoint/2010/main" val="84809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5F053-0A30-AC42-9A6E-5651B5D575CB}"/>
              </a:ext>
            </a:extLst>
          </p:cNvPr>
          <p:cNvSpPr>
            <a:spLocks noGrp="1"/>
          </p:cNvSpPr>
          <p:nvPr>
            <p:ph type="title"/>
          </p:nvPr>
        </p:nvSpPr>
        <p:spPr/>
        <p:txBody>
          <a:bodyPr/>
          <a:lstStyle/>
          <a:p>
            <a:r>
              <a:rPr lang="en-US" dirty="0"/>
              <a:t>Case 4</a:t>
            </a:r>
          </a:p>
        </p:txBody>
      </p:sp>
      <p:sp>
        <p:nvSpPr>
          <p:cNvPr id="3" name="Content Placeholder 2">
            <a:extLst>
              <a:ext uri="{FF2B5EF4-FFF2-40B4-BE49-F238E27FC236}">
                <a16:creationId xmlns:a16="http://schemas.microsoft.com/office/drawing/2014/main" id="{F94ED57E-EA4B-BF48-AB44-2EF7A4A129A1}"/>
              </a:ext>
            </a:extLst>
          </p:cNvPr>
          <p:cNvSpPr>
            <a:spLocks noGrp="1"/>
          </p:cNvSpPr>
          <p:nvPr>
            <p:ph idx="1"/>
          </p:nvPr>
        </p:nvSpPr>
        <p:spPr/>
        <p:txBody>
          <a:bodyPr/>
          <a:lstStyle/>
          <a:p>
            <a:r>
              <a:rPr lang="en-US" dirty="0"/>
              <a:t>What are the abnormal CT findings? (2 marks)</a:t>
            </a:r>
          </a:p>
          <a:p>
            <a:pPr lvl="1"/>
            <a:r>
              <a:rPr lang="en-US" dirty="0"/>
              <a:t>Hydrocephalus</a:t>
            </a:r>
          </a:p>
          <a:p>
            <a:pPr lvl="1"/>
            <a:r>
              <a:rPr lang="en-US" dirty="0"/>
              <a:t>No intracranial haemorrhage or obvious hypodensity</a:t>
            </a:r>
          </a:p>
          <a:p>
            <a:pPr marL="0" indent="0">
              <a:buNone/>
            </a:pPr>
            <a:endParaRPr lang="en-US" dirty="0"/>
          </a:p>
        </p:txBody>
      </p:sp>
    </p:spTree>
    <p:extLst>
      <p:ext uri="{BB962C8B-B14F-4D97-AF65-F5344CB8AC3E}">
        <p14:creationId xmlns:p14="http://schemas.microsoft.com/office/powerpoint/2010/main" val="9914179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7E69F-CAE5-6F41-90FE-ADCCAB87A29B}"/>
              </a:ext>
            </a:extLst>
          </p:cNvPr>
          <p:cNvSpPr>
            <a:spLocks noGrp="1"/>
          </p:cNvSpPr>
          <p:nvPr>
            <p:ph type="title"/>
          </p:nvPr>
        </p:nvSpPr>
        <p:spPr/>
        <p:txBody>
          <a:bodyPr/>
          <a:lstStyle/>
          <a:p>
            <a:r>
              <a:rPr lang="en-US" dirty="0"/>
              <a:t>Case 4</a:t>
            </a:r>
          </a:p>
        </p:txBody>
      </p:sp>
      <p:sp>
        <p:nvSpPr>
          <p:cNvPr id="3" name="Content Placeholder 2">
            <a:extLst>
              <a:ext uri="{FF2B5EF4-FFF2-40B4-BE49-F238E27FC236}">
                <a16:creationId xmlns:a16="http://schemas.microsoft.com/office/drawing/2014/main" id="{4CBF302A-6F38-E843-AC50-725B5DD3C723}"/>
              </a:ext>
            </a:extLst>
          </p:cNvPr>
          <p:cNvSpPr>
            <a:spLocks noGrp="1"/>
          </p:cNvSpPr>
          <p:nvPr>
            <p:ph idx="1"/>
          </p:nvPr>
        </p:nvSpPr>
        <p:spPr/>
        <p:txBody>
          <a:bodyPr>
            <a:normAutofit fontScale="92500" lnSpcReduction="20000"/>
          </a:bodyPr>
          <a:lstStyle/>
          <a:p>
            <a:r>
              <a:rPr lang="en-US" dirty="0"/>
              <a:t>Suggest an appropriate management plan for this case (3 marks)</a:t>
            </a:r>
          </a:p>
          <a:p>
            <a:pPr lvl="1"/>
            <a:r>
              <a:rPr lang="en-US" dirty="0"/>
              <a:t>PPE</a:t>
            </a:r>
          </a:p>
          <a:p>
            <a:pPr lvl="1"/>
            <a:r>
              <a:rPr lang="en-US" dirty="0"/>
              <a:t>Airborne precautions</a:t>
            </a:r>
          </a:p>
          <a:p>
            <a:pPr lvl="1"/>
            <a:r>
              <a:rPr lang="en-US" dirty="0"/>
              <a:t>ABCs</a:t>
            </a:r>
          </a:p>
          <a:p>
            <a:pPr lvl="1"/>
            <a:r>
              <a:rPr lang="en-US" dirty="0"/>
              <a:t>POCT – </a:t>
            </a:r>
            <a:r>
              <a:rPr lang="en-US" dirty="0" err="1"/>
              <a:t>Hstix</a:t>
            </a:r>
            <a:r>
              <a:rPr lang="en-US" dirty="0"/>
              <a:t>, </a:t>
            </a:r>
            <a:r>
              <a:rPr lang="en-US" dirty="0" err="1"/>
              <a:t>iSTAT</a:t>
            </a:r>
            <a:endParaRPr lang="en-US" dirty="0"/>
          </a:p>
          <a:p>
            <a:pPr lvl="1"/>
            <a:r>
              <a:rPr lang="en-US" dirty="0"/>
              <a:t>Obtain blood for blood cultures </a:t>
            </a:r>
          </a:p>
          <a:p>
            <a:pPr lvl="1"/>
            <a:r>
              <a:rPr lang="en-HK" dirty="0"/>
              <a:t>Obtain NPS samples for SARS-CoV-2</a:t>
            </a:r>
          </a:p>
          <a:p>
            <a:pPr lvl="1"/>
            <a:r>
              <a:rPr lang="en-US" dirty="0"/>
              <a:t>Administer broad spectrum antibiotics suited for CNS infections e.g. ceftriaxone, vancomycin (IMPACT guidelines)</a:t>
            </a:r>
            <a:endParaRPr lang="en-HK" dirty="0"/>
          </a:p>
          <a:p>
            <a:pPr lvl="1"/>
            <a:r>
              <a:rPr lang="en-US" dirty="0"/>
              <a:t>Consult isolation ward regarding suspicion of TB</a:t>
            </a:r>
            <a:endParaRPr lang="en-HK" dirty="0"/>
          </a:p>
        </p:txBody>
      </p:sp>
    </p:spTree>
    <p:extLst>
      <p:ext uri="{BB962C8B-B14F-4D97-AF65-F5344CB8AC3E}">
        <p14:creationId xmlns:p14="http://schemas.microsoft.com/office/powerpoint/2010/main" val="34852160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9ABA8-2591-5B41-B474-63A045EC33CA}"/>
              </a:ext>
            </a:extLst>
          </p:cNvPr>
          <p:cNvSpPr>
            <a:spLocks noGrp="1"/>
          </p:cNvSpPr>
          <p:nvPr>
            <p:ph type="title"/>
          </p:nvPr>
        </p:nvSpPr>
        <p:spPr/>
        <p:txBody>
          <a:bodyPr/>
          <a:lstStyle/>
          <a:p>
            <a:r>
              <a:rPr lang="en-US" dirty="0"/>
              <a:t>Tuberculous meningitis</a:t>
            </a:r>
          </a:p>
        </p:txBody>
      </p:sp>
      <p:sp>
        <p:nvSpPr>
          <p:cNvPr id="3" name="Content Placeholder 2">
            <a:extLst>
              <a:ext uri="{FF2B5EF4-FFF2-40B4-BE49-F238E27FC236}">
                <a16:creationId xmlns:a16="http://schemas.microsoft.com/office/drawing/2014/main" id="{6E8C7123-0A97-354D-AA86-180E71A78365}"/>
              </a:ext>
            </a:extLst>
          </p:cNvPr>
          <p:cNvSpPr>
            <a:spLocks noGrp="1"/>
          </p:cNvSpPr>
          <p:nvPr>
            <p:ph idx="1"/>
          </p:nvPr>
        </p:nvSpPr>
        <p:spPr/>
        <p:txBody>
          <a:bodyPr/>
          <a:lstStyle/>
          <a:p>
            <a:r>
              <a:rPr lang="en-US" dirty="0"/>
              <a:t>Incidence of 1.8 per 100,000 people </a:t>
            </a:r>
          </a:p>
          <a:p>
            <a:r>
              <a:rPr lang="en-US" dirty="0"/>
              <a:t>Treatment with </a:t>
            </a:r>
            <a:r>
              <a:rPr lang="en-US" dirty="0" err="1"/>
              <a:t>antituberculous</a:t>
            </a:r>
            <a:r>
              <a:rPr lang="en-US" dirty="0"/>
              <a:t> drugs must be initiated promptly due to the high associated mortality (55-75%)</a:t>
            </a:r>
          </a:p>
          <a:p>
            <a:r>
              <a:rPr lang="en-US" dirty="0"/>
              <a:t>Complications include hydrocephalus, </a:t>
            </a:r>
            <a:r>
              <a:rPr lang="en-US" dirty="0" err="1"/>
              <a:t>hyponatraemia</a:t>
            </a:r>
            <a:r>
              <a:rPr lang="en-US" dirty="0"/>
              <a:t>, vision loss</a:t>
            </a:r>
          </a:p>
          <a:p>
            <a:r>
              <a:rPr lang="en-US" dirty="0"/>
              <a:t>Corticosteroid therapy confers a survival benefit</a:t>
            </a:r>
          </a:p>
          <a:p>
            <a:r>
              <a:rPr lang="en-US" dirty="0"/>
              <a:t>Treatment duration ranges from 9-12 months</a:t>
            </a:r>
          </a:p>
        </p:txBody>
      </p:sp>
    </p:spTree>
    <p:extLst>
      <p:ext uri="{BB962C8B-B14F-4D97-AF65-F5344CB8AC3E}">
        <p14:creationId xmlns:p14="http://schemas.microsoft.com/office/powerpoint/2010/main" val="645813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0B7E-5924-0B4B-A33B-C440453D8EAB}"/>
              </a:ext>
            </a:extLst>
          </p:cNvPr>
          <p:cNvSpPr>
            <a:spLocks noGrp="1"/>
          </p:cNvSpPr>
          <p:nvPr>
            <p:ph type="title"/>
          </p:nvPr>
        </p:nvSpPr>
        <p:spPr>
          <a:xfrm>
            <a:off x="2231136" y="301014"/>
            <a:ext cx="7729728" cy="1188720"/>
          </a:xfrm>
        </p:spPr>
        <p:txBody>
          <a:bodyPr/>
          <a:lstStyle/>
          <a:p>
            <a:r>
              <a:rPr lang="en-US" dirty="0"/>
              <a:t>Case 1 – A&amp;E ECG 2 (15 minutes later)</a:t>
            </a:r>
          </a:p>
        </p:txBody>
      </p:sp>
      <p:pic>
        <p:nvPicPr>
          <p:cNvPr id="5" name="Picture 4" descr="Diagram&#10;&#10;Description automatically generated">
            <a:extLst>
              <a:ext uri="{FF2B5EF4-FFF2-40B4-BE49-F238E27FC236}">
                <a16:creationId xmlns:a16="http://schemas.microsoft.com/office/drawing/2014/main" id="{E667AFC8-56DA-F44E-92EF-3561E8499041}"/>
              </a:ext>
            </a:extLst>
          </p:cNvPr>
          <p:cNvPicPr>
            <a:picLocks noChangeAspect="1"/>
          </p:cNvPicPr>
          <p:nvPr/>
        </p:nvPicPr>
        <p:blipFill rotWithShape="1">
          <a:blip r:embed="rId2"/>
          <a:srcRect r="26077"/>
          <a:stretch/>
        </p:blipFill>
        <p:spPr>
          <a:xfrm rot="16200000">
            <a:off x="3885138" y="-480812"/>
            <a:ext cx="4421724" cy="8705733"/>
          </a:xfrm>
          <a:prstGeom prst="rect">
            <a:avLst/>
          </a:prstGeom>
        </p:spPr>
      </p:pic>
    </p:spTree>
    <p:extLst>
      <p:ext uri="{BB962C8B-B14F-4D97-AF65-F5344CB8AC3E}">
        <p14:creationId xmlns:p14="http://schemas.microsoft.com/office/powerpoint/2010/main" val="2455955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A3976-E2D7-BB40-9872-E4B5ECE4EBAC}"/>
              </a:ext>
            </a:extLst>
          </p:cNvPr>
          <p:cNvSpPr>
            <a:spLocks noGrp="1"/>
          </p:cNvSpPr>
          <p:nvPr>
            <p:ph type="title"/>
          </p:nvPr>
        </p:nvSpPr>
        <p:spPr>
          <a:xfrm>
            <a:off x="2231135" y="374756"/>
            <a:ext cx="7729728" cy="1188720"/>
          </a:xfrm>
        </p:spPr>
        <p:txBody>
          <a:bodyPr/>
          <a:lstStyle/>
          <a:p>
            <a:r>
              <a:rPr lang="en-US" dirty="0"/>
              <a:t>Case 1 – last available ECG ~2015</a:t>
            </a:r>
          </a:p>
        </p:txBody>
      </p:sp>
      <p:pic>
        <p:nvPicPr>
          <p:cNvPr id="5" name="Picture 4" descr="A picture containing court, standing, building, person&#10;&#10;Description automatically generated">
            <a:extLst>
              <a:ext uri="{FF2B5EF4-FFF2-40B4-BE49-F238E27FC236}">
                <a16:creationId xmlns:a16="http://schemas.microsoft.com/office/drawing/2014/main" id="{58A827D1-90C1-6B4A-B848-EA0678167475}"/>
              </a:ext>
            </a:extLst>
          </p:cNvPr>
          <p:cNvPicPr>
            <a:picLocks noChangeAspect="1"/>
          </p:cNvPicPr>
          <p:nvPr/>
        </p:nvPicPr>
        <p:blipFill>
          <a:blip r:embed="rId2"/>
          <a:stretch>
            <a:fillRect/>
          </a:stretch>
        </p:blipFill>
        <p:spPr>
          <a:xfrm rot="16200000">
            <a:off x="4105037" y="252651"/>
            <a:ext cx="3981926" cy="6858000"/>
          </a:xfrm>
          <a:prstGeom prst="rect">
            <a:avLst/>
          </a:prstGeom>
        </p:spPr>
      </p:pic>
    </p:spTree>
    <p:extLst>
      <p:ext uri="{BB962C8B-B14F-4D97-AF65-F5344CB8AC3E}">
        <p14:creationId xmlns:p14="http://schemas.microsoft.com/office/powerpoint/2010/main" val="1959362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AA2AB-A801-4643-B697-F81AC3D4D54A}"/>
              </a:ext>
            </a:extLst>
          </p:cNvPr>
          <p:cNvSpPr>
            <a:spLocks noGrp="1"/>
          </p:cNvSpPr>
          <p:nvPr>
            <p:ph type="title"/>
          </p:nvPr>
        </p:nvSpPr>
        <p:spPr/>
        <p:txBody>
          <a:bodyPr/>
          <a:lstStyle/>
          <a:p>
            <a:r>
              <a:rPr lang="en-US" dirty="0"/>
              <a:t>Case 1</a:t>
            </a:r>
          </a:p>
        </p:txBody>
      </p:sp>
      <p:sp>
        <p:nvSpPr>
          <p:cNvPr id="3" name="Content Placeholder 2">
            <a:extLst>
              <a:ext uri="{FF2B5EF4-FFF2-40B4-BE49-F238E27FC236}">
                <a16:creationId xmlns:a16="http://schemas.microsoft.com/office/drawing/2014/main" id="{CD6251A0-59E3-3647-9F93-DCCA0D06438A}"/>
              </a:ext>
            </a:extLst>
          </p:cNvPr>
          <p:cNvSpPr>
            <a:spLocks noGrp="1"/>
          </p:cNvSpPr>
          <p:nvPr>
            <p:ph idx="1"/>
          </p:nvPr>
        </p:nvSpPr>
        <p:spPr/>
        <p:txBody>
          <a:bodyPr>
            <a:normAutofit fontScale="92500" lnSpcReduction="10000"/>
          </a:bodyPr>
          <a:lstStyle/>
          <a:p>
            <a:r>
              <a:rPr lang="en-US" dirty="0"/>
              <a:t>What are the notable features on the ECG? (3 marks)</a:t>
            </a:r>
          </a:p>
          <a:p>
            <a:pPr lvl="1"/>
            <a:r>
              <a:rPr lang="en-US" dirty="0"/>
              <a:t>Pacing spikes present with full capture</a:t>
            </a:r>
          </a:p>
          <a:p>
            <a:pPr lvl="1"/>
            <a:r>
              <a:rPr lang="en-US" dirty="0"/>
              <a:t>LBBB pattern suggestive of right ventricular pacing</a:t>
            </a:r>
          </a:p>
          <a:p>
            <a:pPr lvl="1"/>
            <a:r>
              <a:rPr lang="en-US" dirty="0"/>
              <a:t>ST segment elevation in the anterior precordial leads</a:t>
            </a:r>
          </a:p>
          <a:p>
            <a:pPr lvl="1"/>
            <a:r>
              <a:rPr lang="en-US" dirty="0"/>
              <a:t>No obvious reciprocal changes in inferior leads</a:t>
            </a:r>
          </a:p>
          <a:p>
            <a:r>
              <a:rPr lang="en-US" dirty="0"/>
              <a:t>What are the differential diagnoses for his condition? (2 marks)</a:t>
            </a:r>
          </a:p>
          <a:p>
            <a:pPr lvl="1"/>
            <a:r>
              <a:rPr lang="en-GB" dirty="0"/>
              <a:t>STEMI</a:t>
            </a:r>
            <a:endParaRPr lang="en-HK" dirty="0"/>
          </a:p>
          <a:p>
            <a:pPr lvl="1"/>
            <a:r>
              <a:rPr lang="en-US" dirty="0"/>
              <a:t>Congestive heart failure/APO</a:t>
            </a:r>
          </a:p>
          <a:p>
            <a:pPr lvl="1"/>
            <a:r>
              <a:rPr lang="en-US" dirty="0"/>
              <a:t>Chest infection</a:t>
            </a:r>
          </a:p>
          <a:p>
            <a:pPr marL="228600" lvl="1" indent="0">
              <a:buNone/>
            </a:pPr>
            <a:endParaRPr lang="en-HK" dirty="0"/>
          </a:p>
          <a:p>
            <a:pPr marL="457200" lvl="1" indent="0">
              <a:buNone/>
            </a:pPr>
            <a:endParaRPr lang="en-US" dirty="0"/>
          </a:p>
        </p:txBody>
      </p:sp>
    </p:spTree>
    <p:extLst>
      <p:ext uri="{BB962C8B-B14F-4D97-AF65-F5344CB8AC3E}">
        <p14:creationId xmlns:p14="http://schemas.microsoft.com/office/powerpoint/2010/main" val="553226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11-2020, 15 29 37_aBH3mm.mp4" descr="Video 3-11-2020, 15 29 37_aBH3mm.mp4">
            <a:hlinkClick r:id="" action="ppaction://media"/>
            <a:extLst>
              <a:ext uri="{FF2B5EF4-FFF2-40B4-BE49-F238E27FC236}">
                <a16:creationId xmlns:a16="http://schemas.microsoft.com/office/drawing/2014/main" id="{43DB1D93-7F10-C442-B44D-349247ABE71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19324" b="23865"/>
          <a:stretch/>
        </p:blipFill>
        <p:spPr>
          <a:xfrm>
            <a:off x="1181538" y="680801"/>
            <a:ext cx="4914462" cy="4963530"/>
          </a:xfrm>
          <a:prstGeom prst="rect">
            <a:avLst/>
          </a:prstGeom>
        </p:spPr>
      </p:pic>
      <p:pic>
        <p:nvPicPr>
          <p:cNvPr id="5" name="Video 3-11-2020, 15 30 54_qfMZ6Y.mp4" descr="Video 3-11-2020, 15 30 54_qfMZ6Y.mp4">
            <a:hlinkClick r:id="" action="ppaction://media"/>
            <a:extLst>
              <a:ext uri="{FF2B5EF4-FFF2-40B4-BE49-F238E27FC236}">
                <a16:creationId xmlns:a16="http://schemas.microsoft.com/office/drawing/2014/main" id="{3EC536C8-A6F2-3940-8092-B8DEDD9C6A77}"/>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t="13526" b="22126"/>
          <a:stretch/>
        </p:blipFill>
        <p:spPr>
          <a:xfrm>
            <a:off x="6891131" y="680801"/>
            <a:ext cx="4636166" cy="5303594"/>
          </a:xfrm>
          <a:prstGeom prst="rect">
            <a:avLst/>
          </a:prstGeom>
        </p:spPr>
      </p:pic>
    </p:spTree>
    <p:extLst>
      <p:ext uri="{BB962C8B-B14F-4D97-AF65-F5344CB8AC3E}">
        <p14:creationId xmlns:p14="http://schemas.microsoft.com/office/powerpoint/2010/main" val="244880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7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D7B81-995A-CE45-B5A4-DDF1A0E24FAB}"/>
              </a:ext>
            </a:extLst>
          </p:cNvPr>
          <p:cNvSpPr>
            <a:spLocks noGrp="1"/>
          </p:cNvSpPr>
          <p:nvPr>
            <p:ph type="title"/>
          </p:nvPr>
        </p:nvSpPr>
        <p:spPr/>
        <p:txBody>
          <a:bodyPr/>
          <a:lstStyle/>
          <a:p>
            <a:r>
              <a:rPr lang="en-US" dirty="0"/>
              <a:t>Case 1</a:t>
            </a:r>
          </a:p>
        </p:txBody>
      </p:sp>
      <p:sp>
        <p:nvSpPr>
          <p:cNvPr id="3" name="Content Placeholder 2">
            <a:extLst>
              <a:ext uri="{FF2B5EF4-FFF2-40B4-BE49-F238E27FC236}">
                <a16:creationId xmlns:a16="http://schemas.microsoft.com/office/drawing/2014/main" id="{F0A4332F-2550-E544-9BE4-9CD926C56202}"/>
              </a:ext>
            </a:extLst>
          </p:cNvPr>
          <p:cNvSpPr>
            <a:spLocks noGrp="1"/>
          </p:cNvSpPr>
          <p:nvPr>
            <p:ph idx="1"/>
          </p:nvPr>
        </p:nvSpPr>
        <p:spPr/>
        <p:txBody>
          <a:bodyPr/>
          <a:lstStyle/>
          <a:p>
            <a:r>
              <a:rPr lang="en-US" dirty="0"/>
              <a:t>Name 2 abnormalities seen in the echocardiogram? (2 marks)</a:t>
            </a:r>
          </a:p>
          <a:p>
            <a:pPr lvl="1"/>
            <a:r>
              <a:rPr lang="en-US" dirty="0"/>
              <a:t>Reduced left ventricular ejection fraction</a:t>
            </a:r>
          </a:p>
          <a:p>
            <a:pPr lvl="1"/>
            <a:r>
              <a:rPr lang="en-US" dirty="0"/>
              <a:t>Anterior, inferior and septal wall hypokinesia with myocardial thinning</a:t>
            </a:r>
          </a:p>
          <a:p>
            <a:pPr lvl="1"/>
            <a:r>
              <a:rPr lang="en-US" dirty="0"/>
              <a:t>Left ventricular apical ballooning/aneurysmal</a:t>
            </a:r>
          </a:p>
          <a:p>
            <a:r>
              <a:rPr lang="en-US" dirty="0"/>
              <a:t>What is the diagnosis? (1 mark)</a:t>
            </a:r>
          </a:p>
          <a:p>
            <a:pPr lvl="1"/>
            <a:r>
              <a:rPr lang="en-US" dirty="0"/>
              <a:t>Delayed presentation of myocardial infarction</a:t>
            </a:r>
          </a:p>
        </p:txBody>
      </p:sp>
    </p:spTree>
    <p:extLst>
      <p:ext uri="{BB962C8B-B14F-4D97-AF65-F5344CB8AC3E}">
        <p14:creationId xmlns:p14="http://schemas.microsoft.com/office/powerpoint/2010/main" val="1715435137"/>
      </p:ext>
    </p:extLst>
  </p:cSld>
  <p:clrMapOvr>
    <a:masterClrMapping/>
  </p:clrMapOvr>
</p:sld>
</file>

<file path=ppt/theme/theme1.xml><?xml version="1.0" encoding="utf-8"?>
<a:theme xmlns:a="http://schemas.openxmlformats.org/drawingml/2006/main" name="Parcel">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553</TotalTime>
  <Words>1597</Words>
  <Application>Microsoft Macintosh PowerPoint</Application>
  <PresentationFormat>Widescreen</PresentationFormat>
  <Paragraphs>210</Paragraphs>
  <Slides>48</Slides>
  <Notes>2</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Calibri</vt:lpstr>
      <vt:lpstr>Gill Sans MT</vt:lpstr>
      <vt:lpstr>Parcel</vt:lpstr>
      <vt:lpstr>December 2020 JCM OSCE – QMH</vt:lpstr>
      <vt:lpstr>Case 1</vt:lpstr>
      <vt:lpstr>Clinical vignette</vt:lpstr>
      <vt:lpstr>Case 1 – A&amp;E ECG 1</vt:lpstr>
      <vt:lpstr>Case 1 – A&amp;E ECG 2 (15 minutes later)</vt:lpstr>
      <vt:lpstr>Case 1 – last available ECG ~2015</vt:lpstr>
      <vt:lpstr>Case 1</vt:lpstr>
      <vt:lpstr>PowerPoint Presentation</vt:lpstr>
      <vt:lpstr>Case 1</vt:lpstr>
      <vt:lpstr>Case 1</vt:lpstr>
      <vt:lpstr>Paced ECGs</vt:lpstr>
      <vt:lpstr>Paced ECGs</vt:lpstr>
      <vt:lpstr>Echocardiography in suspected STEMI cases</vt:lpstr>
      <vt:lpstr>Echocardiography in suspected STEMI cases</vt:lpstr>
      <vt:lpstr>Case 2</vt:lpstr>
      <vt:lpstr>Clinical vignette</vt:lpstr>
      <vt:lpstr>Case 2</vt:lpstr>
      <vt:lpstr>PowerPoint Presentation</vt:lpstr>
      <vt:lpstr>Case 2</vt:lpstr>
      <vt:lpstr>Case 2</vt:lpstr>
      <vt:lpstr>Case 2</vt:lpstr>
      <vt:lpstr>Anterior hip dislocation key points</vt:lpstr>
      <vt:lpstr>Types of anterior hip dislocation</vt:lpstr>
      <vt:lpstr>Anterior hip dislocation reduction</vt:lpstr>
      <vt:lpstr>Post-reduction X-rays</vt:lpstr>
      <vt:lpstr>Case 3</vt:lpstr>
      <vt:lpstr>Case vignette</vt:lpstr>
      <vt:lpstr>PowerPoint Presentation</vt:lpstr>
      <vt:lpstr>Case 3 </vt:lpstr>
      <vt:lpstr>PowerPoint Presentation</vt:lpstr>
      <vt:lpstr>Case 3</vt:lpstr>
      <vt:lpstr>PowerPoint Presentation</vt:lpstr>
      <vt:lpstr>Case 3</vt:lpstr>
      <vt:lpstr>Case 3</vt:lpstr>
      <vt:lpstr>PowerPoint Presentation</vt:lpstr>
      <vt:lpstr>Acute promyelocytic leukaemia (APL)</vt:lpstr>
      <vt:lpstr>Acute promyelocytic leukaemia (APL)</vt:lpstr>
      <vt:lpstr>ECG changes with raised intracranial pressure or ICH</vt:lpstr>
      <vt:lpstr>Case 4</vt:lpstr>
      <vt:lpstr>Clinical vignette</vt:lpstr>
      <vt:lpstr>Case 4</vt:lpstr>
      <vt:lpstr>Case 4</vt:lpstr>
      <vt:lpstr>PowerPoint Presentation</vt:lpstr>
      <vt:lpstr>Case 4</vt:lpstr>
      <vt:lpstr>PowerPoint Presentation</vt:lpstr>
      <vt:lpstr>Case 4</vt:lpstr>
      <vt:lpstr>Case 4</vt:lpstr>
      <vt:lpstr>Tuberculous meningitis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December 2020 JCM OSCE - QMH</dc:title>
  <dc:creator>Wong Jasmine</dc:creator>
  <cp:lastModifiedBy>Wong Jasmine</cp:lastModifiedBy>
  <cp:revision>10</cp:revision>
  <dcterms:created xsi:type="dcterms:W3CDTF">2020-11-19T12:32:53Z</dcterms:created>
  <dcterms:modified xsi:type="dcterms:W3CDTF">2020-12-02T05:31:50Z</dcterms:modified>
</cp:coreProperties>
</file>