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57" r:id="rId3"/>
    <p:sldId id="258" r:id="rId4"/>
    <p:sldId id="345" r:id="rId5"/>
    <p:sldId id="259" r:id="rId6"/>
    <p:sldId id="260" r:id="rId7"/>
    <p:sldId id="346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355" r:id="rId16"/>
    <p:sldId id="267" r:id="rId17"/>
    <p:sldId id="269" r:id="rId18"/>
    <p:sldId id="317" r:id="rId19"/>
    <p:sldId id="270" r:id="rId20"/>
    <p:sldId id="271" r:id="rId21"/>
    <p:sldId id="347" r:id="rId22"/>
    <p:sldId id="273" r:id="rId23"/>
    <p:sldId id="348" r:id="rId24"/>
    <p:sldId id="275" r:id="rId25"/>
    <p:sldId id="276" r:id="rId26"/>
    <p:sldId id="277" r:id="rId27"/>
    <p:sldId id="280" r:id="rId28"/>
    <p:sldId id="279" r:id="rId29"/>
    <p:sldId id="281" r:id="rId30"/>
    <p:sldId id="343" r:id="rId31"/>
    <p:sldId id="286" r:id="rId32"/>
    <p:sldId id="316" r:id="rId33"/>
    <p:sldId id="287" r:id="rId34"/>
    <p:sldId id="320" r:id="rId35"/>
    <p:sldId id="318" r:id="rId36"/>
    <p:sldId id="322" r:id="rId37"/>
    <p:sldId id="321" r:id="rId38"/>
    <p:sldId id="349" r:id="rId39"/>
    <p:sldId id="351" r:id="rId40"/>
    <p:sldId id="350" r:id="rId41"/>
    <p:sldId id="324" r:id="rId42"/>
    <p:sldId id="319" r:id="rId43"/>
    <p:sldId id="325" r:id="rId44"/>
    <p:sldId id="327" r:id="rId45"/>
    <p:sldId id="328" r:id="rId46"/>
    <p:sldId id="329" r:id="rId47"/>
    <p:sldId id="330" r:id="rId48"/>
    <p:sldId id="331" r:id="rId49"/>
    <p:sldId id="333" r:id="rId50"/>
    <p:sldId id="334" r:id="rId51"/>
    <p:sldId id="335" r:id="rId52"/>
    <p:sldId id="336" r:id="rId53"/>
    <p:sldId id="337" r:id="rId54"/>
    <p:sldId id="332" r:id="rId55"/>
    <p:sldId id="338" r:id="rId56"/>
    <p:sldId id="340" r:id="rId57"/>
    <p:sldId id="339" r:id="rId58"/>
    <p:sldId id="341" r:id="rId59"/>
    <p:sldId id="342" r:id="rId60"/>
    <p:sldId id="311" r:id="rId61"/>
    <p:sldId id="288" r:id="rId62"/>
    <p:sldId id="289" r:id="rId63"/>
    <p:sldId id="344" r:id="rId64"/>
    <p:sldId id="290" r:id="rId65"/>
    <p:sldId id="291" r:id="rId66"/>
    <p:sldId id="354" r:id="rId67"/>
    <p:sldId id="353" r:id="rId68"/>
    <p:sldId id="300" r:id="rId69"/>
    <p:sldId id="292" r:id="rId70"/>
    <p:sldId id="293" r:id="rId71"/>
    <p:sldId id="296" r:id="rId72"/>
    <p:sldId id="294" r:id="rId73"/>
    <p:sldId id="295" r:id="rId74"/>
    <p:sldId id="297" r:id="rId75"/>
    <p:sldId id="298" r:id="rId76"/>
    <p:sldId id="299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ED83D-656E-4D3C-B161-5FAF9EFD09B3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DC80A-18A4-47E3-878E-AF2356621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Posterior fascicular VT – prevalence 90%; RBBB morphology + Left axis deviation</a:t>
            </a:r>
          </a:p>
          <a:p>
            <a:r>
              <a:rPr lang="en-HK" dirty="0" smtClean="0"/>
              <a:t>Anterior fascicular VT – 5-10%, RBBB + right axis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C80A-18A4-47E3-878E-AF2356621A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Peck D, Al-</a:t>
            </a:r>
            <a:r>
              <a:rPr lang="en-US" dirty="0" err="1" smtClean="0"/>
              <a:t>Kaisey</a:t>
            </a:r>
            <a:r>
              <a:rPr lang="en-US" dirty="0" smtClean="0"/>
              <a:t> A. Cardiac memory: an under-</a:t>
            </a:r>
            <a:r>
              <a:rPr lang="en-US" dirty="0" err="1" smtClean="0"/>
              <a:t>recognised</a:t>
            </a:r>
            <a:r>
              <a:rPr lang="en-US" dirty="0" smtClean="0"/>
              <a:t> cause of deep T wave inversion in a patient presenting with chest pain</a:t>
            </a:r>
            <a:r>
              <a:rPr lang="en-US" i="1" dirty="0" smtClean="0"/>
              <a:t>. Case Reports</a:t>
            </a:r>
            <a:r>
              <a:rPr lang="en-US" dirty="0" smtClean="0"/>
              <a:t> 2018;</a:t>
            </a:r>
            <a:r>
              <a:rPr lang="en-US" b="1" dirty="0" smtClean="0"/>
              <a:t>2018</a:t>
            </a:r>
            <a:r>
              <a:rPr lang="en-US" dirty="0" smtClean="0"/>
              <a:t>:bcr-2018-225476.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C80A-18A4-47E3-878E-AF2356621A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HK" dirty="0" err="1" smtClean="0"/>
              <a:t>UpToDate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C80A-18A4-47E3-878E-AF2356621A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AE202440357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DC80A-18A4-47E3-878E-AF2356621A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272DDA-5C94-499C-B404-725F47D631B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416721-C8E2-4C5F-80D1-49EC605421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HK" dirty="0" smtClean="0"/>
              <a:t>HKCEM JCM 7/2021</a:t>
            </a:r>
            <a:br>
              <a:rPr lang="en-HK" dirty="0" smtClean="0"/>
            </a:br>
            <a:r>
              <a:rPr lang="en-HK" dirty="0" smtClean="0"/>
              <a:t>OSCE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 smtClean="0"/>
              <a:t>PMH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US" altLang="zh-HK" dirty="0" smtClean="0"/>
              <a:t>What treatment would you give if the rhythm persists?</a:t>
            </a:r>
          </a:p>
          <a:p>
            <a:pPr lvl="1"/>
            <a:r>
              <a:rPr lang="en-HK" dirty="0" smtClean="0"/>
              <a:t>(a) </a:t>
            </a:r>
            <a:r>
              <a:rPr lang="en-HK" dirty="0" err="1" smtClean="0"/>
              <a:t>haemodynamically</a:t>
            </a:r>
            <a:r>
              <a:rPr lang="en-HK" dirty="0" smtClean="0"/>
              <a:t> stable?</a:t>
            </a:r>
          </a:p>
          <a:p>
            <a:pPr lvl="1"/>
            <a:r>
              <a:rPr lang="en-HK" dirty="0" smtClean="0"/>
              <a:t>(b) </a:t>
            </a:r>
            <a:r>
              <a:rPr lang="en-HK" dirty="0" err="1" smtClean="0"/>
              <a:t>haemodynamically</a:t>
            </a:r>
            <a:r>
              <a:rPr lang="en-HK" dirty="0" smtClean="0"/>
              <a:t> unstable?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US" altLang="zh-HK" dirty="0" smtClean="0"/>
              <a:t>What treatment would you give if the rhythm persists?</a:t>
            </a:r>
          </a:p>
          <a:p>
            <a:pPr lvl="1"/>
            <a:r>
              <a:rPr lang="en-HK" dirty="0" smtClean="0"/>
              <a:t>(a) </a:t>
            </a:r>
            <a:r>
              <a:rPr lang="en-HK" dirty="0" err="1" smtClean="0"/>
              <a:t>haemodynamically</a:t>
            </a:r>
            <a:r>
              <a:rPr lang="en-HK" dirty="0" smtClean="0"/>
              <a:t> stable?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IV calcium channel blocker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Vagal</a:t>
            </a:r>
            <a:r>
              <a:rPr lang="en-US" dirty="0" smtClean="0">
                <a:solidFill>
                  <a:srgbClr val="FF0000"/>
                </a:solidFill>
              </a:rPr>
              <a:t> maneuvers, adenosine, and </a:t>
            </a:r>
            <a:r>
              <a:rPr lang="en-US" dirty="0" err="1" smtClean="0">
                <a:solidFill>
                  <a:srgbClr val="FF0000"/>
                </a:solidFill>
              </a:rPr>
              <a:t>lidocaine</a:t>
            </a:r>
            <a:r>
              <a:rPr lang="en-US" dirty="0" smtClean="0">
                <a:solidFill>
                  <a:srgbClr val="FF0000"/>
                </a:solidFill>
              </a:rPr>
              <a:t> are ineffective in suppressing fascicular tachycardia.)</a:t>
            </a:r>
          </a:p>
          <a:p>
            <a:pPr lvl="1"/>
            <a:endParaRPr lang="en-HK" dirty="0" smtClean="0"/>
          </a:p>
          <a:p>
            <a:pPr lvl="1"/>
            <a:r>
              <a:rPr lang="en-HK" dirty="0" smtClean="0"/>
              <a:t>(b) </a:t>
            </a:r>
            <a:r>
              <a:rPr lang="en-HK" dirty="0" err="1" smtClean="0"/>
              <a:t>haemodynamically</a:t>
            </a:r>
            <a:r>
              <a:rPr lang="en-HK" dirty="0" smtClean="0"/>
              <a:t> unstable?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Synchronized D.C. </a:t>
            </a:r>
            <a:r>
              <a:rPr lang="en-HK" dirty="0" err="1" smtClean="0">
                <a:solidFill>
                  <a:srgbClr val="FF0000"/>
                </a:solidFill>
              </a:rPr>
              <a:t>cardioversion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After treatment given in 3(a), the ECG became like this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360" y="2132856"/>
            <a:ext cx="5733281" cy="421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Describe the ECG and what is this phenomenon?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Describe the ECG and what is the T-wave phenomenon?</a:t>
            </a:r>
          </a:p>
          <a:p>
            <a:pPr lvl="2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Sinus rhythm 93 </a:t>
            </a:r>
            <a:r>
              <a:rPr lang="en-HK" dirty="0" err="1" smtClean="0">
                <a:solidFill>
                  <a:srgbClr val="FF0000"/>
                </a:solidFill>
              </a:rPr>
              <a:t>bpm</a:t>
            </a:r>
            <a:endParaRPr lang="en-HK" dirty="0" smtClean="0">
              <a:solidFill>
                <a:srgbClr val="FF0000"/>
              </a:solidFill>
            </a:endParaRP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T wave inversion over V3-6</a:t>
            </a:r>
          </a:p>
          <a:p>
            <a:pPr lvl="2"/>
            <a:endParaRPr lang="en-HK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Cardiac T wave memory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phenomenon seen after periods of altered ventricular conduction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After normal ventricular conduction is restored, the T wave ‘remembers’ and mirrors the direction of the wide QRS complex. Therefore, negative T waves are seen in leads that had negative wide QRS complexes.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93467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Peck D, Al-</a:t>
            </a:r>
            <a:r>
              <a:rPr lang="en-US" dirty="0" err="1" smtClean="0"/>
              <a:t>Kaisey</a:t>
            </a:r>
            <a:r>
              <a:rPr lang="en-US" dirty="0" smtClean="0"/>
              <a:t> A. Cardiac memory: an under-</a:t>
            </a:r>
            <a:r>
              <a:rPr lang="en-US" dirty="0" err="1" smtClean="0"/>
              <a:t>recognised</a:t>
            </a:r>
            <a:r>
              <a:rPr lang="en-US" dirty="0" smtClean="0"/>
              <a:t> cause of deep T wave inversion in a patient presenting with chest pain</a:t>
            </a:r>
            <a:r>
              <a:rPr lang="en-US" i="1" dirty="0" smtClean="0"/>
              <a:t>. Case Reports</a:t>
            </a:r>
            <a:r>
              <a:rPr lang="en-US" dirty="0" smtClean="0"/>
              <a:t> 2018;</a:t>
            </a:r>
            <a:r>
              <a:rPr lang="en-US" b="1" dirty="0" smtClean="0"/>
              <a:t>2018</a:t>
            </a:r>
            <a:r>
              <a:rPr lang="en-US" dirty="0" smtClean="0"/>
              <a:t>:bcr-2018-225476.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5</a:t>
            </a:r>
          </a:p>
          <a:p>
            <a:pPr lvl="1"/>
            <a:r>
              <a:rPr lang="en-HK" dirty="0" smtClean="0"/>
              <a:t>What is the definitive </a:t>
            </a:r>
            <a:r>
              <a:rPr lang="en-HK" dirty="0" smtClean="0"/>
              <a:t>treatment for this patient?</a:t>
            </a:r>
            <a:endParaRPr lang="en-H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5</a:t>
            </a:r>
          </a:p>
          <a:p>
            <a:pPr lvl="1"/>
            <a:r>
              <a:rPr lang="en-HK" dirty="0" smtClean="0"/>
              <a:t>What is the definitive </a:t>
            </a:r>
            <a:r>
              <a:rPr lang="en-HK" dirty="0" smtClean="0"/>
              <a:t>treatment for this patient?</a:t>
            </a:r>
            <a:endParaRPr lang="en-HK" dirty="0" smtClean="0"/>
          </a:p>
          <a:p>
            <a:pPr lvl="2"/>
            <a:endParaRPr lang="en-HK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Radiofrequency catheter ablation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Progress of the patient</a:t>
            </a:r>
          </a:p>
          <a:p>
            <a:pPr lvl="1"/>
            <a:r>
              <a:rPr lang="en-US" dirty="0" smtClean="0"/>
              <a:t>Admitted to CCU</a:t>
            </a:r>
          </a:p>
          <a:p>
            <a:pPr lvl="1"/>
            <a:r>
              <a:rPr lang="en-US" dirty="0" smtClean="0"/>
              <a:t>Normal echo</a:t>
            </a:r>
          </a:p>
          <a:p>
            <a:pPr lvl="1"/>
            <a:r>
              <a:rPr lang="en-US" dirty="0" smtClean="0"/>
              <a:t>Patient preferred medical treatment</a:t>
            </a:r>
          </a:p>
          <a:p>
            <a:pPr lvl="1"/>
            <a:r>
              <a:rPr lang="en-US" dirty="0" smtClean="0"/>
              <a:t>Started on </a:t>
            </a:r>
            <a:r>
              <a:rPr lang="en-US" dirty="0" err="1" smtClean="0"/>
              <a:t>isoptin</a:t>
            </a:r>
            <a:r>
              <a:rPr lang="en-US" dirty="0" smtClean="0"/>
              <a:t> SR</a:t>
            </a:r>
          </a:p>
          <a:p>
            <a:pPr lvl="1"/>
            <a:r>
              <a:rPr lang="en-US" dirty="0" smtClean="0"/>
              <a:t>CT </a:t>
            </a:r>
            <a:r>
              <a:rPr lang="en-US" dirty="0" err="1" smtClean="0"/>
              <a:t>coro</a:t>
            </a:r>
            <a:r>
              <a:rPr lang="en-US" dirty="0" smtClean="0"/>
              <a:t> booked</a:t>
            </a:r>
          </a:p>
          <a:p>
            <a:pPr lvl="1"/>
            <a:r>
              <a:rPr lang="en-US" dirty="0" smtClean="0"/>
              <a:t>Discharged on D3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HK" dirty="0" smtClean="0"/>
              <a:t>41/F</a:t>
            </a:r>
          </a:p>
          <a:p>
            <a:r>
              <a:rPr lang="en-US" altLang="zh-HK" dirty="0" smtClean="0"/>
              <a:t>GPH</a:t>
            </a:r>
          </a:p>
          <a:p>
            <a:r>
              <a:rPr lang="en-US" altLang="zh-HK" dirty="0" smtClean="0"/>
              <a:t>c/o abdominal distention for </a:t>
            </a:r>
            <a:r>
              <a:rPr lang="en-US" altLang="zh-HK" dirty="0"/>
              <a:t>6</a:t>
            </a:r>
            <a:r>
              <a:rPr lang="en-US" altLang="zh-HK" dirty="0" smtClean="0"/>
              <a:t>/12, </a:t>
            </a:r>
            <a:r>
              <a:rPr lang="en-US" altLang="zh-HK" dirty="0" smtClean="0"/>
              <a:t>and </a:t>
            </a:r>
            <a:r>
              <a:rPr lang="en-US" altLang="zh-HK" dirty="0" smtClean="0"/>
              <a:t>4 limbs and facial swelling for 1/52</a:t>
            </a:r>
          </a:p>
          <a:p>
            <a:r>
              <a:rPr lang="en-US" altLang="zh-HK" dirty="0" smtClean="0"/>
              <a:t>BP 207/146 P 108 T 37.2 SpO2 97% (RA)</a:t>
            </a:r>
          </a:p>
          <a:p>
            <a:endParaRPr lang="en-HK" altLang="zh-HK" dirty="0" smtClean="0"/>
          </a:p>
          <a:p>
            <a:r>
              <a:rPr lang="en-HK" altLang="zh-HK" dirty="0" smtClean="0"/>
              <a:t>Bed rest provided at triage</a:t>
            </a:r>
            <a:endParaRPr lang="en-US" altLang="zh-HK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A 28-year-old man, manual worker, with good past health.</a:t>
            </a:r>
          </a:p>
          <a:p>
            <a:r>
              <a:rPr lang="en-HK" dirty="0" smtClean="0"/>
              <a:t>Presented with intermittent palpitation for 2 to 3 days.</a:t>
            </a:r>
          </a:p>
          <a:p>
            <a:endParaRPr lang="en-HK" dirty="0" smtClean="0"/>
          </a:p>
          <a:p>
            <a:r>
              <a:rPr lang="en-HK" dirty="0" smtClean="0"/>
              <a:t>Vitals at triage</a:t>
            </a:r>
          </a:p>
          <a:p>
            <a:pPr lvl="1"/>
            <a:r>
              <a:rPr lang="en-US" dirty="0" smtClean="0"/>
              <a:t>Temp 36.5 </a:t>
            </a:r>
            <a:r>
              <a:rPr lang="en-US" sz="2800" baseline="30000" dirty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BP 107/86 mmHg;  HR 167 bpm</a:t>
            </a:r>
          </a:p>
          <a:p>
            <a:pPr lvl="1"/>
            <a:r>
              <a:rPr lang="en-US" dirty="0" smtClean="0"/>
              <a:t>SpO2 99% on RA; RR 22/min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Your house officer took the above history. </a:t>
            </a:r>
          </a:p>
          <a:p>
            <a:pPr lvl="1"/>
            <a:r>
              <a:rPr lang="en-HK" dirty="0" smtClean="0"/>
              <a:t>Name one important history that is missing.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Your house officer took the above history. </a:t>
            </a:r>
          </a:p>
          <a:p>
            <a:pPr lvl="1"/>
            <a:r>
              <a:rPr lang="en-HK" dirty="0" smtClean="0"/>
              <a:t>Name one important piece of history </a:t>
            </a:r>
            <a:r>
              <a:rPr lang="en-HK" smtClean="0"/>
              <a:t>that is missing.</a:t>
            </a:r>
            <a:endParaRPr lang="en-HK" dirty="0" smtClean="0"/>
          </a:p>
          <a:p>
            <a:pPr lvl="1"/>
            <a:endParaRPr lang="en-HK" dirty="0"/>
          </a:p>
          <a:p>
            <a:pPr marL="274320" lvl="1" indent="0">
              <a:buNone/>
            </a:pPr>
            <a:r>
              <a:rPr lang="en-HK" dirty="0" smtClean="0">
                <a:solidFill>
                  <a:srgbClr val="FF0000"/>
                </a:solidFill>
              </a:rPr>
              <a:t>Answer: LMP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80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Name one bedside test that can have an immediate implication for diagnosis and treatment.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Name one bedside test that could be diagnostic.</a:t>
            </a:r>
          </a:p>
          <a:p>
            <a:pPr lvl="1"/>
            <a:endParaRPr lang="en-HK" dirty="0"/>
          </a:p>
          <a:p>
            <a:pPr marL="274320" lvl="1" indent="0">
              <a:buNone/>
            </a:pPr>
            <a:r>
              <a:rPr lang="en-HK" dirty="0" smtClean="0">
                <a:solidFill>
                  <a:srgbClr val="FF0000"/>
                </a:solidFill>
              </a:rPr>
              <a:t>Answer: Urine PT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0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Preeclampsia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onset HT after 20 weeks </a:t>
            </a:r>
            <a:r>
              <a:rPr lang="en-US" i="1" dirty="0" smtClean="0"/>
              <a:t>with </a:t>
            </a:r>
            <a:r>
              <a:rPr lang="en-US" i="1" dirty="0" err="1" smtClean="0"/>
              <a:t>proteinuria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BP ≥140/90 mm Hg two times, taken 4 hours apart</a:t>
            </a:r>
          </a:p>
          <a:p>
            <a:pPr lvl="1"/>
            <a:r>
              <a:rPr lang="en-US" dirty="0" smtClean="0"/>
              <a:t>BP ≥160/110 mm Hg once</a:t>
            </a:r>
          </a:p>
          <a:p>
            <a:r>
              <a:rPr lang="en-US" dirty="0" err="1" smtClean="0"/>
              <a:t>Proteinuria</a:t>
            </a:r>
            <a:r>
              <a:rPr lang="en-US" dirty="0" smtClean="0"/>
              <a:t> is defined by:</a:t>
            </a:r>
          </a:p>
          <a:p>
            <a:pPr lvl="1"/>
            <a:r>
              <a:rPr lang="en-US" dirty="0" smtClean="0"/>
              <a:t>24 hour protein ≥300 mg</a:t>
            </a:r>
          </a:p>
          <a:p>
            <a:pPr lvl="1"/>
            <a:r>
              <a:rPr lang="en-US" dirty="0" smtClean="0"/>
              <a:t>Protein/</a:t>
            </a:r>
            <a:r>
              <a:rPr lang="en-US" dirty="0" err="1" smtClean="0"/>
              <a:t>creatinine</a:t>
            </a:r>
            <a:r>
              <a:rPr lang="en-US" dirty="0" smtClean="0"/>
              <a:t> ratio of ≥0.3</a:t>
            </a:r>
          </a:p>
          <a:p>
            <a:pPr lvl="1"/>
            <a:r>
              <a:rPr lang="en-US" dirty="0" err="1" smtClean="0"/>
              <a:t>Proteinuria</a:t>
            </a:r>
            <a:r>
              <a:rPr lang="en-US" dirty="0" smtClean="0"/>
              <a:t> is NOT required if the patient has new onset HT with specified findings</a:t>
            </a:r>
            <a:endParaRPr lang="zh-HK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68344" y="648866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ALSO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74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Preeclampsia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Diagnosing Preeclampsia Without </a:t>
            </a:r>
            <a:r>
              <a:rPr lang="en-US" dirty="0" err="1" smtClean="0"/>
              <a:t>Proteinuria</a:t>
            </a:r>
            <a:endParaRPr lang="en-US" dirty="0" smtClean="0"/>
          </a:p>
          <a:p>
            <a:pPr lvl="1"/>
            <a:r>
              <a:rPr lang="en-US" dirty="0" smtClean="0"/>
              <a:t>Platelets &lt;100,000/</a:t>
            </a:r>
            <a:r>
              <a:rPr lang="en-US" dirty="0" err="1" smtClean="0"/>
              <a:t>uL</a:t>
            </a:r>
            <a:endParaRPr lang="en-US" dirty="0" smtClean="0"/>
          </a:p>
          <a:p>
            <a:pPr lvl="1"/>
            <a:r>
              <a:rPr lang="en-US" dirty="0" err="1" smtClean="0"/>
              <a:t>Creatinine</a:t>
            </a:r>
            <a:r>
              <a:rPr lang="en-US" dirty="0" smtClean="0"/>
              <a:t> &gt;1.1 mg/</a:t>
            </a:r>
            <a:r>
              <a:rPr lang="en-US" dirty="0" err="1" smtClean="0"/>
              <a:t>dL</a:t>
            </a:r>
            <a:r>
              <a:rPr lang="en-US" dirty="0" smtClean="0"/>
              <a:t> or doubled from baseline</a:t>
            </a:r>
          </a:p>
          <a:p>
            <a:pPr lvl="1"/>
            <a:r>
              <a:rPr lang="en-US" dirty="0" err="1" smtClean="0"/>
              <a:t>Transaminases</a:t>
            </a:r>
            <a:r>
              <a:rPr lang="en-US" dirty="0" smtClean="0"/>
              <a:t> twice the normal levels</a:t>
            </a:r>
          </a:p>
          <a:p>
            <a:pPr lvl="1"/>
            <a:r>
              <a:rPr lang="en-US" dirty="0" smtClean="0"/>
              <a:t>Pulmonary edema</a:t>
            </a:r>
          </a:p>
          <a:p>
            <a:pPr lvl="1"/>
            <a:r>
              <a:rPr lang="en-US" dirty="0" smtClean="0"/>
              <a:t>Cerebral or visual symptoms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Blood pressure &gt;160/110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48866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 smtClean="0"/>
              <a:t>ALSO 2017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HK" dirty="0" smtClean="0"/>
              <a:t>Name 2 medication options </a:t>
            </a:r>
            <a:r>
              <a:rPr lang="en-HK" altLang="zh-HK" dirty="0"/>
              <a:t>for BP </a:t>
            </a:r>
            <a:r>
              <a:rPr lang="en-HK" altLang="zh-HK" dirty="0" smtClean="0"/>
              <a:t>control </a:t>
            </a:r>
            <a:r>
              <a:rPr lang="en-HK" dirty="0" smtClean="0"/>
              <a:t>and the starting dosage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US" dirty="0"/>
              <a:t>Name 2 medication options for BP control and the starting dosage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Labetalol 20mg IV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Hydralazine 5mg IV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The patient develops generalized convulsion, what medication would you give?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US" dirty="0"/>
              <a:t>The patient develops generalized convulsion, what medication would you give?</a:t>
            </a:r>
          </a:p>
          <a:p>
            <a:pPr lvl="1"/>
            <a:endParaRPr lang="en-US" dirty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MgSO4 </a:t>
            </a:r>
            <a:r>
              <a:rPr lang="en-HK" dirty="0" smtClean="0">
                <a:solidFill>
                  <a:srgbClr val="FF0000"/>
                </a:solidFill>
              </a:rPr>
              <a:t>solution </a:t>
            </a:r>
            <a:r>
              <a:rPr lang="en-HK" dirty="0" smtClean="0">
                <a:solidFill>
                  <a:srgbClr val="FF0000"/>
                </a:solidFill>
              </a:rPr>
              <a:t>4-6 gm IV over 15 minutes as loading dose followed by maintenance IV infusion 2 gm per hour</a:t>
            </a:r>
          </a:p>
          <a:p>
            <a:pPr lvl="2"/>
            <a:endParaRPr lang="en-HK" dirty="0">
              <a:solidFill>
                <a:srgbClr val="FF0000"/>
              </a:solidFill>
            </a:endParaRP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Benzodiazepines can also be used but MgSO4 is the first choice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42999"/>
            <a:ext cx="7632848" cy="542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644008" y="1340768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48/M</a:t>
            </a:r>
          </a:p>
          <a:p>
            <a:r>
              <a:rPr lang="en-US" dirty="0" smtClean="0"/>
              <a:t>slipped and fell 3 weeks before attendance</a:t>
            </a:r>
          </a:p>
          <a:p>
            <a:r>
              <a:rPr lang="en-US" dirty="0" smtClean="0"/>
              <a:t>landed on right shoulder</a:t>
            </a:r>
          </a:p>
          <a:p>
            <a:r>
              <a:rPr lang="en-US" dirty="0" smtClean="0"/>
              <a:t>Initially seen bone setter with X ray, commented NAD</a:t>
            </a:r>
          </a:p>
          <a:p>
            <a:r>
              <a:rPr lang="en-US" dirty="0" smtClean="0"/>
              <a:t>Persistent pain &amp; cannot abduct beyond 90 degree</a:t>
            </a:r>
          </a:p>
          <a:p>
            <a:endParaRPr lang="en-HK" dirty="0" smtClean="0"/>
          </a:p>
          <a:p>
            <a:r>
              <a:rPr lang="en-HK" dirty="0" smtClean="0"/>
              <a:t>An AP view of X ray right shoulder was shown.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071" y="1219200"/>
            <a:ext cx="567185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X ray finding.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X ray finding.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An inferior and medial shift of humeral head relative to the </a:t>
            </a:r>
            <a:r>
              <a:rPr lang="en-HK" dirty="0" err="1" smtClean="0">
                <a:solidFill>
                  <a:srgbClr val="FF0000"/>
                </a:solidFill>
              </a:rPr>
              <a:t>glenoid</a:t>
            </a:r>
            <a:r>
              <a:rPr lang="en-HK" dirty="0" smtClean="0">
                <a:solidFill>
                  <a:srgbClr val="FF0000"/>
                </a:solidFill>
              </a:rPr>
              <a:t> </a:t>
            </a:r>
            <a:r>
              <a:rPr lang="en-HK" dirty="0" err="1" smtClean="0">
                <a:solidFill>
                  <a:srgbClr val="FF0000"/>
                </a:solidFill>
              </a:rPr>
              <a:t>fossa</a:t>
            </a:r>
            <a:endParaRPr lang="en-HK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Further X ray views have been arranged.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What are the views of Fig (a) and Fig (b)?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What is the diagnosis?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Which view was preferred to delineate the diagnosis?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 smtClean="0"/>
              <a:t>Fig (a)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HK" dirty="0" smtClean="0"/>
              <a:t>Fig (b)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67238" y="2133600"/>
            <a:ext cx="321852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47550"/>
            <a:ext cx="4038600" cy="381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Further X ray views have been arranged. 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What are the views of Fig (a) and Fig (b)? </a:t>
            </a:r>
          </a:p>
          <a:p>
            <a:pPr marL="1325880" lvl="3" indent="-457200"/>
            <a:r>
              <a:rPr lang="en-HK" dirty="0" smtClean="0">
                <a:solidFill>
                  <a:srgbClr val="FF0000"/>
                </a:solidFill>
              </a:rPr>
              <a:t>Fig (a) = Scapular Y view</a:t>
            </a:r>
          </a:p>
          <a:p>
            <a:pPr marL="1325880" lvl="3" indent="-457200"/>
            <a:r>
              <a:rPr lang="en-HK" dirty="0" smtClean="0">
                <a:solidFill>
                  <a:srgbClr val="FF0000"/>
                </a:solidFill>
              </a:rPr>
              <a:t>Fig (b) = </a:t>
            </a:r>
            <a:r>
              <a:rPr lang="en-HK" dirty="0" err="1" smtClean="0">
                <a:solidFill>
                  <a:srgbClr val="FF0000"/>
                </a:solidFill>
              </a:rPr>
              <a:t>Axillary</a:t>
            </a:r>
            <a:r>
              <a:rPr lang="en-HK" dirty="0" smtClean="0">
                <a:solidFill>
                  <a:srgbClr val="FF0000"/>
                </a:solidFill>
              </a:rPr>
              <a:t> view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What is the diagnosis?</a:t>
            </a:r>
          </a:p>
          <a:p>
            <a:pPr marL="1325880" lvl="3" indent="-457200"/>
            <a:r>
              <a:rPr lang="en-HK" dirty="0" smtClean="0">
                <a:solidFill>
                  <a:srgbClr val="FF0000"/>
                </a:solidFill>
              </a:rPr>
              <a:t>Posterior shoulder dislocation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HK" dirty="0" smtClean="0"/>
              <a:t>Which view was preferred to delineate the diagnosis?</a:t>
            </a:r>
          </a:p>
          <a:p>
            <a:pPr marL="1325880" lvl="3" indent="-457200"/>
            <a:r>
              <a:rPr lang="en-HK" dirty="0" err="1" smtClean="0">
                <a:solidFill>
                  <a:srgbClr val="FF0000"/>
                </a:solidFill>
              </a:rPr>
              <a:t>Axillary</a:t>
            </a:r>
            <a:r>
              <a:rPr lang="en-HK" dirty="0" smtClean="0">
                <a:solidFill>
                  <a:srgbClr val="FF0000"/>
                </a:solidFill>
              </a:rPr>
              <a:t> view</a:t>
            </a:r>
          </a:p>
          <a:p>
            <a:pPr marL="1600200" lvl="4" indent="-457200"/>
            <a:r>
              <a:rPr lang="en-US" dirty="0" smtClean="0">
                <a:solidFill>
                  <a:srgbClr val="FF0000"/>
                </a:solidFill>
              </a:rPr>
              <a:t>AP view missed 50% of cases</a:t>
            </a:r>
          </a:p>
          <a:p>
            <a:pPr marL="1600200" lvl="4" indent="-457200"/>
            <a:r>
              <a:rPr lang="en-US" dirty="0" smtClean="0">
                <a:solidFill>
                  <a:srgbClr val="FF0000"/>
                </a:solidFill>
              </a:rPr>
              <a:t>Scapular Y view unreliable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3a</a:t>
            </a:r>
          </a:p>
          <a:p>
            <a:pPr lvl="1"/>
            <a:r>
              <a:rPr lang="en-HK" dirty="0" smtClean="0"/>
              <a:t>Name one imaging study you would perform before decision on treatment. </a:t>
            </a:r>
          </a:p>
          <a:p>
            <a:pPr lvl="1"/>
            <a:endParaRPr lang="en-HK" dirty="0"/>
          </a:p>
          <a:p>
            <a:r>
              <a:rPr lang="en-HK" altLang="zh-HK" dirty="0"/>
              <a:t>Question 3b</a:t>
            </a:r>
          </a:p>
          <a:p>
            <a:pPr lvl="1"/>
            <a:r>
              <a:rPr lang="en-HK" altLang="zh-HK" dirty="0"/>
              <a:t>What would you like to identify by this study?</a:t>
            </a:r>
          </a:p>
          <a:p>
            <a:pPr lvl="1"/>
            <a:endParaRPr lang="en-HK" altLang="zh-HK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HK" dirty="0" smtClean="0"/>
              <a:t>Question 3a</a:t>
            </a:r>
          </a:p>
          <a:p>
            <a:pPr lvl="1"/>
            <a:r>
              <a:rPr lang="en-HK" dirty="0" smtClean="0"/>
              <a:t>Name one imaging study you would perform before decision on treatment. </a:t>
            </a:r>
          </a:p>
          <a:p>
            <a:pPr lvl="1"/>
            <a:endParaRPr lang="en-HK" dirty="0"/>
          </a:p>
          <a:p>
            <a:pPr marL="274320" lvl="1" indent="0">
              <a:buNone/>
            </a:pPr>
            <a:r>
              <a:rPr lang="en-HK" dirty="0" smtClean="0">
                <a:solidFill>
                  <a:srgbClr val="FF0000"/>
                </a:solidFill>
              </a:rPr>
              <a:t>Answer: CT </a:t>
            </a:r>
          </a:p>
          <a:p>
            <a:pPr marL="274320" lvl="1" indent="0">
              <a:buNone/>
            </a:pPr>
            <a:endParaRPr lang="en-HK" dirty="0">
              <a:solidFill>
                <a:srgbClr val="FF0000"/>
              </a:solidFill>
            </a:endParaRPr>
          </a:p>
          <a:p>
            <a:r>
              <a:rPr lang="en-HK" altLang="zh-HK" dirty="0"/>
              <a:t>Question </a:t>
            </a:r>
            <a:r>
              <a:rPr lang="en-HK" altLang="zh-HK" dirty="0" smtClean="0"/>
              <a:t>3b</a:t>
            </a:r>
            <a:endParaRPr lang="en-HK" altLang="zh-HK" dirty="0"/>
          </a:p>
          <a:p>
            <a:pPr lvl="1"/>
            <a:r>
              <a:rPr lang="en-HK" altLang="zh-HK" dirty="0" smtClean="0"/>
              <a:t>What would you like to identify by this study?</a:t>
            </a:r>
          </a:p>
          <a:p>
            <a:pPr lvl="1"/>
            <a:endParaRPr lang="en-HK" altLang="zh-HK" dirty="0"/>
          </a:p>
          <a:p>
            <a:pPr marL="0" indent="0">
              <a:buNone/>
            </a:pPr>
            <a:r>
              <a:rPr lang="en-HK" altLang="zh-HK" sz="2300" dirty="0" smtClean="0">
                <a:solidFill>
                  <a:srgbClr val="FF0000"/>
                </a:solidFill>
              </a:rPr>
              <a:t>   Answer: </a:t>
            </a:r>
          </a:p>
          <a:p>
            <a:pPr marL="0" indent="0">
              <a:buNone/>
            </a:pPr>
            <a:r>
              <a:rPr lang="en-HK" altLang="zh-HK" sz="2300" dirty="0">
                <a:solidFill>
                  <a:srgbClr val="FF0000"/>
                </a:solidFill>
              </a:rPr>
              <a:t>	</a:t>
            </a:r>
            <a:r>
              <a:rPr lang="en-HK" altLang="zh-HK" sz="2300" dirty="0" smtClean="0">
                <a:solidFill>
                  <a:srgbClr val="FF0000"/>
                </a:solidFill>
              </a:rPr>
              <a:t>1. to confirm diagnosis; </a:t>
            </a:r>
          </a:p>
          <a:p>
            <a:pPr marL="0" indent="0">
              <a:buNone/>
            </a:pPr>
            <a:r>
              <a:rPr lang="en-HK" altLang="zh-HK" sz="2300" dirty="0">
                <a:solidFill>
                  <a:srgbClr val="FF0000"/>
                </a:solidFill>
              </a:rPr>
              <a:t>	</a:t>
            </a:r>
            <a:r>
              <a:rPr lang="en-HK" altLang="zh-HK" sz="2300" dirty="0" smtClean="0">
                <a:solidFill>
                  <a:srgbClr val="FF0000"/>
                </a:solidFill>
              </a:rPr>
              <a:t>2. to rule out fracture(s);</a:t>
            </a:r>
          </a:p>
          <a:p>
            <a:pPr marL="0" indent="0">
              <a:buNone/>
            </a:pPr>
            <a:r>
              <a:rPr lang="en-HK" altLang="zh-HK" sz="2300" dirty="0">
                <a:solidFill>
                  <a:srgbClr val="FF0000"/>
                </a:solidFill>
              </a:rPr>
              <a:t>	</a:t>
            </a:r>
            <a:r>
              <a:rPr lang="en-HK" altLang="zh-HK" sz="2300" dirty="0" smtClean="0">
                <a:solidFill>
                  <a:srgbClr val="FF0000"/>
                </a:solidFill>
              </a:rPr>
              <a:t>3. to rule out reverse Hill-Sachs lesion;</a:t>
            </a:r>
            <a:endParaRPr lang="en-HK" altLang="zh-HK" sz="2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HK" altLang="zh-HK" sz="2300" dirty="0" smtClean="0">
                <a:solidFill>
                  <a:srgbClr val="FF0000"/>
                </a:solidFill>
              </a:rPr>
              <a:t>	4. to look for other associated injuries. </a:t>
            </a:r>
          </a:p>
        </p:txBody>
      </p:sp>
    </p:spTree>
    <p:extLst>
      <p:ext uri="{BB962C8B-B14F-4D97-AF65-F5344CB8AC3E}">
        <p14:creationId xmlns:p14="http://schemas.microsoft.com/office/powerpoint/2010/main" xmlns="" val="1541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1 – long lead II</a:t>
            </a:r>
            <a:endParaRPr lang="zh-HK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432" y="1143000"/>
            <a:ext cx="7895016" cy="52212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04248" y="1143000"/>
            <a:ext cx="1882552" cy="4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9016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Describe the closed reduction method.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5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Describe the closed reduction method.</a:t>
            </a:r>
          </a:p>
          <a:p>
            <a:pPr lvl="2"/>
            <a:r>
              <a:rPr lang="en-US" dirty="0" smtClean="0"/>
              <a:t>axial traction on the adducted arm with the elbow flexed</a:t>
            </a:r>
          </a:p>
          <a:p>
            <a:pPr lvl="2"/>
            <a:r>
              <a:rPr lang="en-US" dirty="0" smtClean="0"/>
              <a:t>While traction is applied, the arm is internally rotated and adducted.</a:t>
            </a:r>
          </a:p>
          <a:p>
            <a:pPr lvl="2"/>
            <a:r>
              <a:rPr lang="en-US" dirty="0" smtClean="0"/>
              <a:t>Direct pressure on the posterior aspect of the dislocated humeral head, directing it </a:t>
            </a:r>
            <a:r>
              <a:rPr lang="en-US" dirty="0" err="1" smtClean="0"/>
              <a:t>anteriorly</a:t>
            </a:r>
            <a:r>
              <a:rPr lang="en-US" dirty="0" smtClean="0"/>
              <a:t>, may assist reduction.</a:t>
            </a:r>
          </a:p>
          <a:p>
            <a:pPr lvl="2"/>
            <a:endParaRPr lang="en-US" dirty="0"/>
          </a:p>
        </p:txBody>
      </p:sp>
      <p:pic>
        <p:nvPicPr>
          <p:cNvPr id="5122" name="Picture 2" descr="Ima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2" y="1216025"/>
            <a:ext cx="3949700" cy="49371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933348" y="6488668"/>
            <a:ext cx="121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dirty="0" err="1" smtClean="0"/>
              <a:t>UpToDate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86/M with Parkinson’s Disease, WC outdoor</a:t>
            </a:r>
          </a:p>
          <a:p>
            <a:r>
              <a:rPr lang="en-US" dirty="0" err="1" smtClean="0"/>
              <a:t>Unwitnessed</a:t>
            </a:r>
            <a:r>
              <a:rPr lang="en-US" dirty="0" smtClean="0"/>
              <a:t> Fall at home while walking to toilet</a:t>
            </a:r>
          </a:p>
          <a:p>
            <a:r>
              <a:rPr lang="en-HK" dirty="0" smtClean="0"/>
              <a:t>Left eye bruises+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6440" y="1424513"/>
            <a:ext cx="5711119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41761" y="1424513"/>
            <a:ext cx="4260478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X ray findings.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X ray findings.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AP film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Tear-drop sign over left orbital floor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Whitening of left maxillary sinus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Lateral film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Fracture anterior wall of maxillary sinus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CT brain was also performed with some bone window films as shown below.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0100"/>
            <a:ext cx="37338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701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92803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ECG findings.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0100"/>
            <a:ext cx="37338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701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1696890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0100"/>
            <a:ext cx="37338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701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101549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0100"/>
            <a:ext cx="37338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701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792097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Case 4</a:t>
            </a:r>
            <a:endParaRPr lang="zh-HK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70100"/>
            <a:ext cx="3733800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070100"/>
            <a:ext cx="3733800" cy="3733800"/>
          </a:xfrm>
        </p:spPr>
      </p:pic>
    </p:spTree>
    <p:extLst>
      <p:ext uri="{BB962C8B-B14F-4D97-AF65-F5344CB8AC3E}">
        <p14:creationId xmlns:p14="http://schemas.microsoft.com/office/powerpoint/2010/main" xmlns="" val="143456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Describe the CT findings.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Describe the CT findings.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Fracture left anterior and lateral maxillary </a:t>
            </a:r>
            <a:r>
              <a:rPr lang="en-HK" dirty="0" err="1" smtClean="0">
                <a:solidFill>
                  <a:srgbClr val="FF0000"/>
                </a:solidFill>
              </a:rPr>
              <a:t>antrum</a:t>
            </a:r>
            <a:endParaRPr lang="en-HK" dirty="0" smtClean="0">
              <a:solidFill>
                <a:srgbClr val="FF0000"/>
              </a:solidFill>
            </a:endParaRP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Fluid present over bilateral maxillary sinus, Left &gt; Right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Fracture left lateral orbital wall and orbital floor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HK" dirty="0" smtClean="0"/>
              <a:t>What is the diagnosis?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3</a:t>
            </a:r>
          </a:p>
          <a:p>
            <a:pPr lvl="1"/>
            <a:r>
              <a:rPr lang="en-HK" dirty="0" smtClean="0"/>
              <a:t>What is the diagnosis?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Left Tripod fracture / </a:t>
            </a:r>
            <a:r>
              <a:rPr lang="en-US" dirty="0" err="1" smtClean="0">
                <a:solidFill>
                  <a:srgbClr val="FF0000"/>
                </a:solidFill>
              </a:rPr>
              <a:t>Zygomaticomaxillary</a:t>
            </a:r>
            <a:r>
              <a:rPr lang="en-US" dirty="0" smtClean="0">
                <a:solidFill>
                  <a:srgbClr val="FF0000"/>
                </a:solidFill>
              </a:rPr>
              <a:t> complex fracture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What is your treatment at A&amp;E?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What is your treatment at A&amp;E?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Look for any associated injuries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Check EOM and any </a:t>
            </a:r>
            <a:r>
              <a:rPr lang="en-US" altLang="zh-HK" dirty="0" err="1" smtClean="0">
                <a:solidFill>
                  <a:srgbClr val="FF0000"/>
                </a:solidFill>
              </a:rPr>
              <a:t>enophthalmos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Check visual acuity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Check any </a:t>
            </a:r>
            <a:r>
              <a:rPr lang="en-US" altLang="zh-HK" dirty="0" err="1" smtClean="0">
                <a:solidFill>
                  <a:srgbClr val="FF0000"/>
                </a:solidFill>
              </a:rPr>
              <a:t>paraesthesia</a:t>
            </a:r>
            <a:r>
              <a:rPr lang="en-US" altLang="zh-HK" dirty="0" smtClean="0">
                <a:solidFill>
                  <a:srgbClr val="FF0000"/>
                </a:solidFill>
              </a:rPr>
              <a:t> over distribution of </a:t>
            </a:r>
            <a:r>
              <a:rPr lang="en-US" altLang="zh-HK" dirty="0" err="1" smtClean="0">
                <a:solidFill>
                  <a:srgbClr val="FF0000"/>
                </a:solidFill>
              </a:rPr>
              <a:t>infraorbital</a:t>
            </a:r>
            <a:r>
              <a:rPr lang="en-US" altLang="zh-HK" dirty="0" smtClean="0">
                <a:solidFill>
                  <a:srgbClr val="FF0000"/>
                </a:solidFill>
              </a:rPr>
              <a:t> nerve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Avoid nasal blowing</a:t>
            </a:r>
            <a:endParaRPr lang="zh-HK" altLang="en-US" dirty="0" smtClean="0">
              <a:solidFill>
                <a:srgbClr val="FF0000"/>
              </a:solidFill>
            </a:endParaRP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Oral antibiotic and adequate analgesia</a:t>
            </a:r>
          </a:p>
          <a:p>
            <a:pPr lvl="2"/>
            <a:r>
              <a:rPr lang="en-US" altLang="zh-HK" dirty="0" smtClean="0">
                <a:solidFill>
                  <a:srgbClr val="FF0000"/>
                </a:solidFill>
              </a:rPr>
              <a:t>Maxillofacial surgery and eye referral 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Describe the ECG findings</a:t>
            </a:r>
          </a:p>
          <a:p>
            <a:pPr lvl="2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Wide complex tachycardia (QRS 126 ms), HR 207 </a:t>
            </a:r>
            <a:r>
              <a:rPr lang="en-HK" dirty="0" err="1" smtClean="0">
                <a:solidFill>
                  <a:srgbClr val="FF0000"/>
                </a:solidFill>
              </a:rPr>
              <a:t>bpm</a:t>
            </a:r>
            <a:endParaRPr lang="en-HK" dirty="0" smtClean="0">
              <a:solidFill>
                <a:srgbClr val="FF0000"/>
              </a:solidFill>
            </a:endParaRP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RBBB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Right axis deviation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Capture beat</a:t>
            </a:r>
          </a:p>
          <a:p>
            <a:pPr lvl="2"/>
            <a:endParaRPr lang="en-HK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59/M</a:t>
            </a:r>
          </a:p>
          <a:p>
            <a:r>
              <a:rPr lang="en-HK" dirty="0" smtClean="0"/>
              <a:t>c/o </a:t>
            </a:r>
            <a:r>
              <a:rPr lang="en-US" dirty="0" smtClean="0"/>
              <a:t>right eye pain, redness and poor vision x 2 days</a:t>
            </a:r>
          </a:p>
          <a:p>
            <a:endParaRPr lang="en-HK" dirty="0" smtClean="0"/>
          </a:p>
          <a:p>
            <a:r>
              <a:rPr lang="en-US" dirty="0" smtClean="0"/>
              <a:t>P/E</a:t>
            </a:r>
          </a:p>
          <a:p>
            <a:pPr lvl="1"/>
            <a:r>
              <a:rPr lang="en-US" dirty="0" smtClean="0"/>
              <a:t>Pupil 3mm at left, 6mm dilated at right </a:t>
            </a:r>
          </a:p>
          <a:p>
            <a:pPr lvl="1"/>
            <a:r>
              <a:rPr lang="en-HK" dirty="0" smtClean="0"/>
              <a:t>Right cornea </a:t>
            </a:r>
            <a:r>
              <a:rPr lang="en-HK" dirty="0" err="1" smtClean="0"/>
              <a:t>hazziness</a:t>
            </a:r>
            <a:r>
              <a:rPr lang="en-HK" dirty="0" smtClean="0"/>
              <a:t>+</a:t>
            </a:r>
            <a:endParaRPr lang="en-US" dirty="0" smtClean="0"/>
          </a:p>
          <a:p>
            <a:pPr lvl="1"/>
            <a:r>
              <a:rPr lang="en-HK" dirty="0" smtClean="0"/>
              <a:t>VA: </a:t>
            </a:r>
            <a:r>
              <a:rPr lang="en-HK" dirty="0" smtClean="0"/>
              <a:t>Left 20/25 Right NLP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HK" dirty="0" smtClean="0"/>
              <a:t>What is the most worrisome diagnosis at this stage?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1</a:t>
            </a:r>
          </a:p>
          <a:p>
            <a:pPr lvl="1"/>
            <a:r>
              <a:rPr lang="en-US" dirty="0"/>
              <a:t>What is the most worrisome diagnosis at this stage</a:t>
            </a:r>
            <a:r>
              <a:rPr lang="en-US" dirty="0" smtClean="0"/>
              <a:t>?</a:t>
            </a:r>
            <a:endParaRPr lang="en-HK" dirty="0" smtClean="0"/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Acute glaucoma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HK" dirty="0" smtClean="0"/>
              <a:t>Further history revealed </a:t>
            </a:r>
          </a:p>
          <a:p>
            <a:pPr lvl="1"/>
            <a:r>
              <a:rPr lang="en-HK" dirty="0" smtClean="0"/>
              <a:t>On and off subjective fever for 2 weeks</a:t>
            </a:r>
          </a:p>
          <a:p>
            <a:pPr lvl="1"/>
            <a:r>
              <a:rPr lang="en-HK" sz="2500" dirty="0" smtClean="0"/>
              <a:t>Malaise and decrease appetite for 1 week</a:t>
            </a:r>
          </a:p>
          <a:p>
            <a:pPr lvl="1"/>
            <a:r>
              <a:rPr lang="en-US" sz="2500" dirty="0" smtClean="0"/>
              <a:t>Chills and rigor, accompanied with palpitation </a:t>
            </a:r>
          </a:p>
          <a:p>
            <a:pPr lvl="1"/>
            <a:r>
              <a:rPr lang="en-HK" sz="2500" dirty="0" smtClean="0"/>
              <a:t>Seen GP 10 days ago, given meds without improvement</a:t>
            </a:r>
          </a:p>
          <a:p>
            <a:pPr lvl="1"/>
            <a:endParaRPr lang="en-HK" sz="2500" dirty="0" smtClean="0"/>
          </a:p>
          <a:p>
            <a:r>
              <a:rPr lang="en-HK" sz="2800" dirty="0" smtClean="0"/>
              <a:t>Further physical exam noted loss of red reflex over right eye</a:t>
            </a:r>
          </a:p>
          <a:p>
            <a:endParaRPr lang="en-HK" sz="2800" dirty="0" smtClean="0"/>
          </a:p>
          <a:p>
            <a:r>
              <a:rPr lang="en-HK" sz="2800" dirty="0" smtClean="0"/>
              <a:t>Temperature 36.6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HK" sz="2800" dirty="0" smtClean="0"/>
              <a:t>, </a:t>
            </a:r>
            <a:r>
              <a:rPr lang="en-HK" sz="2800" dirty="0" smtClean="0"/>
              <a:t>R/C 38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endParaRPr lang="en-HK" sz="2800" dirty="0" smtClean="0"/>
          </a:p>
          <a:p>
            <a:r>
              <a:rPr lang="en-HK" sz="2800" dirty="0" err="1" smtClean="0"/>
              <a:t>H’stix</a:t>
            </a:r>
            <a:r>
              <a:rPr lang="en-HK" sz="2800" dirty="0" smtClean="0"/>
              <a:t> 25.8</a:t>
            </a:r>
            <a:endParaRPr lang="en-US" sz="28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What other diagnosis would you suspect?</a:t>
            </a:r>
          </a:p>
          <a:p>
            <a:pPr lvl="1"/>
            <a:endParaRPr lang="en-H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/>
              <a:t>Case </a:t>
            </a:r>
            <a:r>
              <a:rPr lang="en-HK" altLang="zh-HK" dirty="0" smtClean="0"/>
              <a:t>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altLang="zh-HK" dirty="0"/>
              <a:t>Question 2</a:t>
            </a:r>
          </a:p>
          <a:p>
            <a:pPr lvl="1"/>
            <a:r>
              <a:rPr lang="en-HK" altLang="zh-HK" dirty="0"/>
              <a:t>What is the diagnosis would you suspect?</a:t>
            </a:r>
          </a:p>
          <a:p>
            <a:pPr lvl="2"/>
            <a:r>
              <a:rPr lang="en-HK" altLang="zh-HK" dirty="0" err="1">
                <a:solidFill>
                  <a:srgbClr val="FF0000"/>
                </a:solidFill>
              </a:rPr>
              <a:t>Endophthalmitis</a:t>
            </a:r>
            <a:endParaRPr lang="en-HK" altLang="zh-HK" dirty="0">
              <a:solidFill>
                <a:srgbClr val="FF000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064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HK" dirty="0"/>
              <a:t>Case </a:t>
            </a:r>
            <a:r>
              <a:rPr lang="en-HK" altLang="zh-HK" dirty="0" smtClean="0"/>
              <a:t>5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altLang="zh-HK" dirty="0"/>
              <a:t>Question 3</a:t>
            </a:r>
          </a:p>
          <a:p>
            <a:pPr lvl="1"/>
            <a:r>
              <a:rPr lang="en-HK" altLang="zh-HK" dirty="0"/>
              <a:t>How would you classify the diagnosis </a:t>
            </a:r>
            <a:r>
              <a:rPr lang="en-HK" altLang="zh-HK" dirty="0" smtClean="0"/>
              <a:t>of Question </a:t>
            </a:r>
            <a:r>
              <a:rPr lang="en-HK" altLang="zh-HK" dirty="0"/>
              <a:t>2?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742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HK" dirty="0" smtClean="0"/>
          </a:p>
          <a:p>
            <a:r>
              <a:rPr lang="en-HK" dirty="0" smtClean="0"/>
              <a:t>Question 3</a:t>
            </a:r>
          </a:p>
          <a:p>
            <a:pPr lvl="1"/>
            <a:r>
              <a:rPr lang="en-HK" dirty="0" smtClean="0"/>
              <a:t>How would you classify the diagnosis of Question 2?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Exogenous </a:t>
            </a:r>
            <a:r>
              <a:rPr lang="en-HK" dirty="0" err="1" smtClean="0">
                <a:solidFill>
                  <a:srgbClr val="FF0000"/>
                </a:solidFill>
              </a:rPr>
              <a:t>endophthalmitis</a:t>
            </a:r>
            <a:r>
              <a:rPr lang="en-HK" dirty="0" smtClean="0">
                <a:solidFill>
                  <a:srgbClr val="FF0000"/>
                </a:solidFill>
              </a:rPr>
              <a:t> (more common)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Post-operative e.g. cataract surgery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after </a:t>
            </a:r>
            <a:r>
              <a:rPr lang="en-US" dirty="0" err="1" smtClean="0">
                <a:solidFill>
                  <a:srgbClr val="FF0000"/>
                </a:solidFill>
              </a:rPr>
              <a:t>intravitreal</a:t>
            </a:r>
            <a:r>
              <a:rPr lang="en-US" dirty="0" smtClean="0">
                <a:solidFill>
                  <a:srgbClr val="FF0000"/>
                </a:solidFill>
              </a:rPr>
              <a:t> injection</a:t>
            </a:r>
          </a:p>
          <a:p>
            <a:pPr lvl="3"/>
            <a:r>
              <a:rPr lang="en-HK" dirty="0" smtClean="0">
                <a:solidFill>
                  <a:srgbClr val="FF0000"/>
                </a:solidFill>
              </a:rPr>
              <a:t>Following ocular trauma</a:t>
            </a:r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Endogenous </a:t>
            </a:r>
            <a:r>
              <a:rPr lang="en-HK" dirty="0" err="1" smtClean="0">
                <a:solidFill>
                  <a:srgbClr val="FF0000"/>
                </a:solidFill>
              </a:rPr>
              <a:t>endophthalmitis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Further history revealed patient also complained of </a:t>
            </a:r>
            <a:r>
              <a:rPr lang="en-HK" dirty="0" err="1" smtClean="0"/>
              <a:t>dysuria</a:t>
            </a:r>
            <a:r>
              <a:rPr lang="en-HK" dirty="0" smtClean="0"/>
              <a:t> and urinary urgency. What is the culprit micro-organism?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 – Capture Beat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3000"/>
            <a:ext cx="7632848" cy="542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644008" y="1340768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Oval 3"/>
          <p:cNvSpPr/>
          <p:nvPr/>
        </p:nvSpPr>
        <p:spPr>
          <a:xfrm>
            <a:off x="1979712" y="42210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81120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4</a:t>
            </a:r>
          </a:p>
          <a:p>
            <a:pPr lvl="1"/>
            <a:r>
              <a:rPr lang="en-HK" dirty="0" smtClean="0"/>
              <a:t>Further history revealed patient also complained of </a:t>
            </a:r>
            <a:r>
              <a:rPr lang="en-HK" dirty="0" err="1" smtClean="0"/>
              <a:t>dysuria</a:t>
            </a:r>
            <a:r>
              <a:rPr lang="en-HK" dirty="0" smtClean="0"/>
              <a:t> and urinary urgency. What is the culprit micro-organism?</a:t>
            </a:r>
          </a:p>
          <a:p>
            <a:pPr lvl="1"/>
            <a:endParaRPr lang="en-HK" dirty="0" smtClean="0"/>
          </a:p>
          <a:p>
            <a:pPr lvl="2"/>
            <a:r>
              <a:rPr lang="en-HK" dirty="0" err="1" smtClean="0">
                <a:solidFill>
                  <a:srgbClr val="FF0000"/>
                </a:solidFill>
              </a:rPr>
              <a:t>Klebsiella</a:t>
            </a:r>
            <a:r>
              <a:rPr lang="en-HK" dirty="0" smtClean="0">
                <a:solidFill>
                  <a:srgbClr val="FF0000"/>
                </a:solidFill>
              </a:rPr>
              <a:t> </a:t>
            </a:r>
            <a:r>
              <a:rPr lang="en-HK" dirty="0" err="1" smtClean="0">
                <a:solidFill>
                  <a:srgbClr val="FF0000"/>
                </a:solidFill>
              </a:rPr>
              <a:t>pneumoniae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5</a:t>
            </a:r>
          </a:p>
          <a:p>
            <a:pPr lvl="1"/>
            <a:r>
              <a:rPr lang="en-HK" dirty="0" smtClean="0"/>
              <a:t>Do you known which antibiotics have better ocular penetration?</a:t>
            </a:r>
          </a:p>
          <a:p>
            <a:pPr lvl="1"/>
            <a:endParaRPr lang="en-H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5</a:t>
            </a:r>
          </a:p>
          <a:p>
            <a:pPr lvl="1"/>
            <a:r>
              <a:rPr lang="en-HK" dirty="0" smtClean="0"/>
              <a:t>Which antibiotics have better ocular penetration?</a:t>
            </a:r>
          </a:p>
          <a:p>
            <a:pPr lvl="1"/>
            <a:endParaRPr lang="en-HK" dirty="0" smtClean="0"/>
          </a:p>
          <a:p>
            <a:pPr lvl="2"/>
            <a:r>
              <a:rPr lang="en-HK" dirty="0" err="1" smtClean="0">
                <a:solidFill>
                  <a:srgbClr val="FF0000"/>
                </a:solidFill>
              </a:rPr>
              <a:t>Fluoroquinolone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6</a:t>
            </a:r>
          </a:p>
          <a:p>
            <a:pPr lvl="1"/>
            <a:r>
              <a:rPr lang="en-HK" dirty="0" smtClean="0"/>
              <a:t>What would be your management plan?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6</a:t>
            </a:r>
          </a:p>
          <a:p>
            <a:pPr lvl="1"/>
            <a:r>
              <a:rPr lang="en-HK" dirty="0" smtClean="0"/>
              <a:t>What would be your management plan?</a:t>
            </a:r>
          </a:p>
          <a:p>
            <a:pPr lvl="1"/>
            <a:endParaRPr lang="en-HK" dirty="0" smtClean="0"/>
          </a:p>
          <a:p>
            <a:pPr lvl="2"/>
            <a:r>
              <a:rPr lang="en-HK" dirty="0" smtClean="0">
                <a:solidFill>
                  <a:srgbClr val="FF0000"/>
                </a:solidFill>
              </a:rPr>
              <a:t>Consult Ophthalmology x vitreous tapping + </a:t>
            </a:r>
            <a:r>
              <a:rPr lang="en-HK" dirty="0" err="1" smtClean="0">
                <a:solidFill>
                  <a:srgbClr val="FF0000"/>
                </a:solidFill>
              </a:rPr>
              <a:t>intravitreal</a:t>
            </a:r>
            <a:r>
              <a:rPr lang="en-HK" dirty="0" smtClean="0">
                <a:solidFill>
                  <a:srgbClr val="FF0000"/>
                </a:solidFill>
              </a:rPr>
              <a:t> antibiotics </a:t>
            </a:r>
          </a:p>
          <a:p>
            <a:pPr lvl="2"/>
            <a:endParaRPr lang="en-HK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HK" dirty="0" smtClean="0"/>
              <a:t>Progress</a:t>
            </a:r>
          </a:p>
          <a:p>
            <a:pPr lvl="1"/>
            <a:r>
              <a:rPr lang="en-HK" dirty="0" smtClean="0"/>
              <a:t>Transfer to Eye Unit</a:t>
            </a:r>
            <a:endParaRPr lang="en-US" dirty="0" smtClean="0"/>
          </a:p>
          <a:p>
            <a:pPr lvl="2"/>
            <a:r>
              <a:rPr lang="en-US" dirty="0" smtClean="0"/>
              <a:t>IV ciprofloxacin </a:t>
            </a:r>
          </a:p>
          <a:p>
            <a:pPr lvl="2"/>
            <a:r>
              <a:rPr lang="en-US" dirty="0" smtClean="0"/>
              <a:t>RE AC tapping, vitreous tapping and </a:t>
            </a:r>
            <a:r>
              <a:rPr lang="en-US" dirty="0" err="1" smtClean="0"/>
              <a:t>intravitreal</a:t>
            </a:r>
            <a:r>
              <a:rPr lang="en-US" dirty="0" smtClean="0"/>
              <a:t> antibiotics (</a:t>
            </a:r>
            <a:r>
              <a:rPr lang="en-US" dirty="0" err="1" smtClean="0"/>
              <a:t>Vancomycin</a:t>
            </a:r>
            <a:r>
              <a:rPr lang="en-US" dirty="0" smtClean="0"/>
              <a:t> + </a:t>
            </a:r>
            <a:r>
              <a:rPr lang="en-US" dirty="0" err="1" smtClean="0"/>
              <a:t>Fortum</a:t>
            </a:r>
            <a:r>
              <a:rPr lang="en-US" dirty="0" smtClean="0"/>
              <a:t>)</a:t>
            </a:r>
          </a:p>
          <a:p>
            <a:pPr lvl="1"/>
            <a:r>
              <a:rPr lang="en-HK" dirty="0" smtClean="0"/>
              <a:t>Admitted Medical, then to ICU due to sepsis</a:t>
            </a:r>
          </a:p>
          <a:p>
            <a:pPr lvl="1"/>
            <a:endParaRPr lang="en-HK" dirty="0" smtClean="0"/>
          </a:p>
          <a:p>
            <a:pPr lvl="1"/>
            <a:r>
              <a:rPr lang="en-HK" dirty="0" smtClean="0"/>
              <a:t>CT</a:t>
            </a:r>
          </a:p>
          <a:p>
            <a:pPr lvl="2"/>
            <a:r>
              <a:rPr lang="en-US" dirty="0" smtClean="0"/>
              <a:t>Bilateral acute </a:t>
            </a:r>
            <a:r>
              <a:rPr lang="en-US" dirty="0" err="1" smtClean="0"/>
              <a:t>pyelonephritis</a:t>
            </a:r>
            <a:r>
              <a:rPr lang="en-US" dirty="0" smtClean="0"/>
              <a:t> with left renal vein thrombosis </a:t>
            </a:r>
          </a:p>
          <a:p>
            <a:pPr lvl="2"/>
            <a:r>
              <a:rPr lang="en-US" dirty="0" smtClean="0"/>
              <a:t>septic pulmonary emboli and infarcts </a:t>
            </a:r>
          </a:p>
          <a:p>
            <a:pPr lvl="2"/>
            <a:r>
              <a:rPr lang="en-US" dirty="0" smtClean="0"/>
              <a:t>prostate abscess </a:t>
            </a:r>
          </a:p>
          <a:p>
            <a:pPr lvl="2"/>
            <a:endParaRPr lang="en-HK" dirty="0" smtClean="0"/>
          </a:p>
          <a:p>
            <a:pPr lvl="1"/>
            <a:r>
              <a:rPr lang="en-HK" dirty="0" smtClean="0"/>
              <a:t>Blood culture – </a:t>
            </a:r>
            <a:r>
              <a:rPr lang="en-HK" dirty="0" err="1" smtClean="0"/>
              <a:t>Klebsiella</a:t>
            </a:r>
            <a:r>
              <a:rPr lang="en-HK" dirty="0" smtClean="0"/>
              <a:t> </a:t>
            </a:r>
            <a:r>
              <a:rPr lang="en-HK" dirty="0" err="1" smtClean="0"/>
              <a:t>pneumoniae</a:t>
            </a:r>
            <a:endParaRPr lang="en-HK" dirty="0" smtClean="0"/>
          </a:p>
          <a:p>
            <a:pPr lvl="1"/>
            <a:endParaRPr lang="en-HK" dirty="0" smtClean="0"/>
          </a:p>
          <a:p>
            <a:pPr lvl="1"/>
            <a:r>
              <a:rPr lang="en-HK" dirty="0" smtClean="0"/>
              <a:t>Repeated drainage of right prostatic abscess</a:t>
            </a:r>
          </a:p>
          <a:p>
            <a:pPr lvl="1"/>
            <a:r>
              <a:rPr lang="en-HK" dirty="0" smtClean="0"/>
              <a:t>Right eye </a:t>
            </a:r>
            <a:r>
              <a:rPr lang="en-HK" dirty="0" err="1" smtClean="0"/>
              <a:t>enucleation</a:t>
            </a:r>
            <a:r>
              <a:rPr lang="en-HK" dirty="0" smtClean="0"/>
              <a:t> done</a:t>
            </a:r>
          </a:p>
          <a:p>
            <a:pPr lvl="1"/>
            <a:r>
              <a:rPr lang="en-HK" dirty="0" smtClean="0"/>
              <a:t>Prolonged hospital stay, sepsis eventually controlled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The end</a:t>
            </a:r>
          </a:p>
          <a:p>
            <a:endParaRPr lang="en-HK" dirty="0" smtClean="0"/>
          </a:p>
          <a:p>
            <a:r>
              <a:rPr lang="en-HK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What is the diagnosis?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HK" dirty="0" smtClean="0"/>
              <a:t>Question 2</a:t>
            </a:r>
          </a:p>
          <a:p>
            <a:pPr lvl="1"/>
            <a:r>
              <a:rPr lang="en-HK" dirty="0" smtClean="0"/>
              <a:t>What is the diagnosis?</a:t>
            </a:r>
          </a:p>
          <a:p>
            <a:pPr marL="594360" lvl="2" indent="0">
              <a:buNone/>
            </a:pPr>
            <a:endParaRPr lang="en-HK" dirty="0"/>
          </a:p>
          <a:p>
            <a:pPr marL="320040" lvl="1" indent="0">
              <a:buNone/>
            </a:pPr>
            <a:r>
              <a:rPr lang="en-HK" dirty="0" smtClean="0">
                <a:solidFill>
                  <a:srgbClr val="FF0000"/>
                </a:solidFill>
              </a:rPr>
              <a:t>Answer: (Anterior) Fascicular VT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701</TotalTime>
  <Words>1669</Words>
  <Application>Microsoft Office PowerPoint</Application>
  <PresentationFormat>On-screen Show (4:3)</PresentationFormat>
  <Paragraphs>368</Paragraphs>
  <Slides>76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Origin</vt:lpstr>
      <vt:lpstr>HKCEM JCM 7/2021 OSCE</vt:lpstr>
      <vt:lpstr>Case 1</vt:lpstr>
      <vt:lpstr>Case 1</vt:lpstr>
      <vt:lpstr>Case 1 – long lead II</vt:lpstr>
      <vt:lpstr>Case 1</vt:lpstr>
      <vt:lpstr>Case 1</vt:lpstr>
      <vt:lpstr>Case 1 – Capture Beat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1</vt:lpstr>
      <vt:lpstr>Case 2</vt:lpstr>
      <vt:lpstr>Case 2</vt:lpstr>
      <vt:lpstr>Case 2</vt:lpstr>
      <vt:lpstr>Case 2</vt:lpstr>
      <vt:lpstr>Case 2</vt:lpstr>
      <vt:lpstr>Case 2</vt:lpstr>
      <vt:lpstr>Diagnosis of Preeclampsia</vt:lpstr>
      <vt:lpstr>Diagnosis of Preeclampsia</vt:lpstr>
      <vt:lpstr>Case 2</vt:lpstr>
      <vt:lpstr>Case 2</vt:lpstr>
      <vt:lpstr>Case 2</vt:lpstr>
      <vt:lpstr>Case 2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3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4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Case 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JCM 7/2021</dc:title>
  <dc:creator>yutai</dc:creator>
  <cp:lastModifiedBy>yutai</cp:lastModifiedBy>
  <cp:revision>29</cp:revision>
  <dcterms:created xsi:type="dcterms:W3CDTF">2021-06-29T05:53:41Z</dcterms:created>
  <dcterms:modified xsi:type="dcterms:W3CDTF">2021-07-03T17:14:50Z</dcterms:modified>
</cp:coreProperties>
</file>