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Lst>
  <p:sldSz cy="6858000" cx="12192000"/>
  <p:notesSz cx="6858000" cy="9144000"/>
  <p:embeddedFontLst>
    <p:embeddedFont>
      <p:font typeface="Open Sans"/>
      <p:bold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0" Type="http://schemas.openxmlformats.org/officeDocument/2006/relationships/font" Target="fonts/OpenSans-boldItalic.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OpenSans-bold.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bd95da04cb97bc4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bd95da04cb97bc4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bd95da04cb97bc4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bd95da04cb97bc4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bd95da04cb97bc4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gbd95da04cb97bc4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bd95da04cb97bc4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bd95da04cb97bc4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bd95da04cb97bc4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bd95da04cb97bc4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bd95da04cb97bc4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bd95da04cb97bc4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bd95da04cb97bc4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bd95da04cb97bc4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bd95da04cb97bc4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bd95da04cb97bc4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bd95da04cb97bc4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bd95da04cb97bc4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bd95da04cb97bc4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bd95da04cb97bc4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bd95da04cb97bc4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bd95da04cb97bc4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bd95da04cb97bc4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bd95da04cb97bc4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461d8ede2bb57f1d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461d8ede2bb57f1d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bd95da04cb97bc4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bd95da04cb97bc4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bd95da04cb97bc4_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bd95da04cb97bc4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bd95da04cb97bc4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Electrolyte disturbance </a:t>
            </a:r>
            <a:endParaRPr/>
          </a:p>
          <a:p>
            <a:pPr indent="-317500" lvl="0" marL="457200" rtl="0" algn="l">
              <a:spcBef>
                <a:spcPts val="0"/>
              </a:spcBef>
              <a:spcAft>
                <a:spcPts val="0"/>
              </a:spcAft>
              <a:buSzPts val="1400"/>
              <a:buChar char="-"/>
            </a:pPr>
            <a:r>
              <a:rPr lang="en-US"/>
              <a:t>hypoNa</a:t>
            </a:r>
            <a:endParaRPr/>
          </a:p>
          <a:p>
            <a:pPr indent="-317500" lvl="0" marL="457200" rtl="0" algn="l">
              <a:spcBef>
                <a:spcPts val="0"/>
              </a:spcBef>
              <a:spcAft>
                <a:spcPts val="0"/>
              </a:spcAft>
              <a:buSzPts val="1400"/>
              <a:buChar char="-"/>
            </a:pPr>
            <a:r>
              <a:rPr lang="en-US"/>
              <a:t>HyperCa</a:t>
            </a:r>
            <a:endParaRPr/>
          </a:p>
        </p:txBody>
      </p:sp>
      <p:sp>
        <p:nvSpPr>
          <p:cNvPr id="275" name="Google Shape;275;gbd95da04cb97bc4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7c1dee3d34da808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7c1dee3d34da808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429584ffb7cb09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429584ffb7cb09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Electrolyte disturbance </a:t>
            </a:r>
            <a:endParaRPr/>
          </a:p>
          <a:p>
            <a:pPr indent="-317500" lvl="0" marL="457200" rtl="0" algn="l">
              <a:spcBef>
                <a:spcPts val="0"/>
              </a:spcBef>
              <a:spcAft>
                <a:spcPts val="0"/>
              </a:spcAft>
              <a:buSzPts val="1400"/>
              <a:buChar char="-"/>
            </a:pPr>
            <a:r>
              <a:rPr lang="en-US"/>
              <a:t>hypoNa</a:t>
            </a:r>
            <a:endParaRPr/>
          </a:p>
          <a:p>
            <a:pPr indent="-317500" lvl="0" marL="457200" rtl="0" algn="l">
              <a:spcBef>
                <a:spcPts val="0"/>
              </a:spcBef>
              <a:spcAft>
                <a:spcPts val="0"/>
              </a:spcAft>
              <a:buSzPts val="1400"/>
              <a:buChar char="-"/>
            </a:pPr>
            <a:r>
              <a:rPr lang="en-US"/>
              <a:t>HyperCa</a:t>
            </a:r>
            <a:endParaRPr/>
          </a:p>
        </p:txBody>
      </p:sp>
      <p:sp>
        <p:nvSpPr>
          <p:cNvPr id="332" name="Google Shape;332;g429584ffb7cb09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429584ffb7cb09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429584ffb7cb09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Electrolyte disturbance </a:t>
            </a:r>
            <a:endParaRPr/>
          </a:p>
          <a:p>
            <a:pPr indent="-317500" lvl="0" marL="457200" rtl="0" algn="l">
              <a:spcBef>
                <a:spcPts val="0"/>
              </a:spcBef>
              <a:spcAft>
                <a:spcPts val="0"/>
              </a:spcAft>
              <a:buSzPts val="1400"/>
              <a:buChar char="-"/>
            </a:pPr>
            <a:r>
              <a:rPr lang="en-US"/>
              <a:t>hypoNa</a:t>
            </a:r>
            <a:endParaRPr/>
          </a:p>
          <a:p>
            <a:pPr indent="-317500" lvl="0" marL="457200" rtl="0" algn="l">
              <a:spcBef>
                <a:spcPts val="0"/>
              </a:spcBef>
              <a:spcAft>
                <a:spcPts val="0"/>
              </a:spcAft>
              <a:buSzPts val="1400"/>
              <a:buChar char="-"/>
            </a:pPr>
            <a:r>
              <a:rPr lang="en-US"/>
              <a:t>HyperCa</a:t>
            </a:r>
            <a:endParaRPr/>
          </a:p>
        </p:txBody>
      </p:sp>
      <p:sp>
        <p:nvSpPr>
          <p:cNvPr id="340" name="Google Shape;340;g429584ffb7cb09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bd95da04cb97bc4_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bd95da04cb97bc4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711302b173e983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711302b173e9835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711302b173e9835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711302b173e9835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711302b173e9835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711302b173e9835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711302b173e9835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711302b173e9835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42900" lvl="0" marL="457200" rtl="0" algn="l">
              <a:lnSpc>
                <a:spcPct val="90000"/>
              </a:lnSpc>
              <a:spcBef>
                <a:spcPts val="1200"/>
              </a:spcBef>
              <a:spcAft>
                <a:spcPts val="0"/>
              </a:spcAft>
              <a:buClr>
                <a:srgbClr val="E48312"/>
              </a:buClr>
              <a:buSzPts val="1800"/>
              <a:buFont typeface="Calibri"/>
              <a:buChar char="-"/>
            </a:pPr>
            <a:r>
              <a:rPr lang="en-US" sz="2000">
                <a:solidFill>
                  <a:srgbClr val="3F3F3F"/>
                </a:solidFill>
              </a:rPr>
              <a:t>Additional manpower</a:t>
            </a:r>
            <a:endParaRPr sz="2000">
              <a:solidFill>
                <a:srgbClr val="3F3F3F"/>
              </a:solidFill>
            </a:endParaRPr>
          </a:p>
          <a:p>
            <a:pPr indent="-342900" lvl="1" marL="914400" rtl="0" algn="l">
              <a:lnSpc>
                <a:spcPct val="90000"/>
              </a:lnSpc>
              <a:spcBef>
                <a:spcPts val="200"/>
              </a:spcBef>
              <a:spcAft>
                <a:spcPts val="0"/>
              </a:spcAft>
              <a:buClr>
                <a:srgbClr val="E48312"/>
              </a:buClr>
              <a:buSzPts val="1800"/>
              <a:buFont typeface="Calibri"/>
              <a:buAutoNum type="alphaLcPeriod"/>
            </a:pPr>
            <a:r>
              <a:rPr lang="en-US" sz="1800">
                <a:solidFill>
                  <a:srgbClr val="3F3F3F"/>
                </a:solidFill>
              </a:rPr>
              <a:t>ICU - for prolonged resuscitation +/- eCPR</a:t>
            </a:r>
            <a:endParaRPr sz="1800">
              <a:solidFill>
                <a:srgbClr val="3F3F3F"/>
              </a:solidFill>
            </a:endParaRPr>
          </a:p>
          <a:p>
            <a:pPr indent="-342900" lvl="1" marL="914400" rtl="0" algn="l">
              <a:lnSpc>
                <a:spcPct val="90000"/>
              </a:lnSpc>
              <a:spcBef>
                <a:spcPts val="400"/>
              </a:spcBef>
              <a:spcAft>
                <a:spcPts val="0"/>
              </a:spcAft>
              <a:buClr>
                <a:srgbClr val="E48312"/>
              </a:buClr>
              <a:buSzPts val="1800"/>
              <a:buFont typeface="Calibri"/>
              <a:buAutoNum type="alphaLcPeriod"/>
            </a:pPr>
            <a:r>
              <a:rPr lang="en-US" sz="1800">
                <a:solidFill>
                  <a:srgbClr val="3F3F3F"/>
                </a:solidFill>
              </a:rPr>
              <a:t>Paediatrician/Surgeon</a:t>
            </a:r>
            <a:endParaRPr sz="1800">
              <a:solidFill>
                <a:srgbClr val="3F3F3F"/>
              </a:solidFill>
            </a:endParaRPr>
          </a:p>
          <a:p>
            <a:pPr indent="-342900" lvl="1" marL="914400" rtl="0" algn="l">
              <a:lnSpc>
                <a:spcPct val="90000"/>
              </a:lnSpc>
              <a:spcBef>
                <a:spcPts val="400"/>
              </a:spcBef>
              <a:spcAft>
                <a:spcPts val="0"/>
              </a:spcAft>
              <a:buClr>
                <a:srgbClr val="E48312"/>
              </a:buClr>
              <a:buSzPts val="1800"/>
              <a:buFont typeface="Calibri"/>
              <a:buAutoNum type="alphaLcPeriod"/>
            </a:pPr>
            <a:r>
              <a:rPr lang="en-US" sz="1800">
                <a:solidFill>
                  <a:srgbClr val="3F3F3F"/>
                </a:solidFill>
              </a:rPr>
              <a:t>Obstetrician - for maternal cardiac arrest call</a:t>
            </a:r>
            <a:endParaRPr sz="1800">
              <a:solidFill>
                <a:srgbClr val="3F3F3F"/>
              </a:solidFill>
            </a:endParaRPr>
          </a:p>
          <a:p>
            <a:pPr indent="-342900" lvl="1" marL="914400" rtl="0" algn="l">
              <a:lnSpc>
                <a:spcPct val="90000"/>
              </a:lnSpc>
              <a:spcBef>
                <a:spcPts val="400"/>
              </a:spcBef>
              <a:spcAft>
                <a:spcPts val="400"/>
              </a:spcAft>
              <a:buClr>
                <a:srgbClr val="E48312"/>
              </a:buClr>
              <a:buSzPts val="1800"/>
              <a:buFont typeface="Calibri"/>
              <a:buAutoNum type="alphaLcPeriod"/>
            </a:pPr>
            <a:r>
              <a:rPr lang="en-US" sz="1800">
                <a:solidFill>
                  <a:srgbClr val="3F3F3F"/>
                </a:solidFill>
              </a:rPr>
              <a:t>Delegated nurse for relatives</a:t>
            </a:r>
            <a:endParaRPr/>
          </a:p>
        </p:txBody>
      </p:sp>
      <p:sp>
        <p:nvSpPr>
          <p:cNvPr id="364" name="Google Shape;364;g711302b173e9835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13d891963cf3116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13d891963cf3116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g313d891963cf3116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711302b173e9835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711302b173e9835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200"/>
              </a:spcBef>
              <a:spcAft>
                <a:spcPts val="200"/>
              </a:spcAft>
              <a:buNone/>
            </a:pPr>
            <a:r>
              <a:t/>
            </a:r>
            <a:endParaRPr/>
          </a:p>
        </p:txBody>
      </p:sp>
      <p:sp>
        <p:nvSpPr>
          <p:cNvPr id="380" name="Google Shape;380;g711302b173e9835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711302b173e9835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711302b173e9835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g711302b173e9835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711302b173e9835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711302b173e9835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182880" lvl="1" marL="384048" rtl="0" algn="l">
              <a:lnSpc>
                <a:spcPct val="90000"/>
              </a:lnSpc>
              <a:spcBef>
                <a:spcPts val="400"/>
              </a:spcBef>
              <a:spcAft>
                <a:spcPts val="0"/>
              </a:spcAft>
              <a:buClr>
                <a:srgbClr val="E48312"/>
              </a:buClr>
              <a:buSzPts val="1300"/>
              <a:buFont typeface="Arial"/>
              <a:buChar char="•"/>
            </a:pPr>
            <a:r>
              <a:rPr lang="en-US" sz="1300">
                <a:latin typeface="Arial"/>
                <a:ea typeface="Arial"/>
                <a:cs typeface="Arial"/>
                <a:sym typeface="Arial"/>
              </a:rPr>
              <a:t>Standard hand position  </a:t>
            </a:r>
            <a:r>
              <a:rPr lang="en-US" sz="1300">
                <a:solidFill>
                  <a:srgbClr val="3F3F3F"/>
                </a:solidFill>
                <a:latin typeface="Arial"/>
                <a:ea typeface="Arial"/>
                <a:cs typeface="Arial"/>
                <a:sym typeface="Arial"/>
              </a:rPr>
              <a:t>(Previously recommended slightly higher, but there are no scientific data to support this)</a:t>
            </a:r>
            <a:endParaRPr sz="1800">
              <a:solidFill>
                <a:srgbClr val="3F3F3F"/>
              </a:solidFill>
            </a:endParaRPr>
          </a:p>
          <a:p>
            <a:pPr indent="-182880" lvl="1" marL="384048" rtl="0" algn="l">
              <a:lnSpc>
                <a:spcPct val="90000"/>
              </a:lnSpc>
              <a:spcBef>
                <a:spcPts val="600"/>
              </a:spcBef>
              <a:spcAft>
                <a:spcPts val="0"/>
              </a:spcAft>
              <a:buClr>
                <a:srgbClr val="E48312"/>
              </a:buClr>
              <a:buSzPts val="1300"/>
              <a:buFont typeface="Arial"/>
              <a:buChar char="•"/>
            </a:pPr>
            <a:r>
              <a:rPr lang="en-US" sz="1300">
                <a:solidFill>
                  <a:srgbClr val="3F3F3F"/>
                </a:solidFill>
                <a:latin typeface="Arial"/>
                <a:ea typeface="Arial"/>
                <a:cs typeface="Arial"/>
                <a:sym typeface="Arial"/>
              </a:rPr>
              <a:t>lateral tilt no longer recommended</a:t>
            </a:r>
            <a:endParaRPr sz="1800">
              <a:solidFill>
                <a:srgbClr val="3F3F3F"/>
              </a:solidFill>
            </a:endParaRPr>
          </a:p>
          <a:p>
            <a:pPr indent="-182880" lvl="1" marL="384048" rtl="0" algn="l">
              <a:lnSpc>
                <a:spcPct val="90000"/>
              </a:lnSpc>
              <a:spcBef>
                <a:spcPts val="600"/>
              </a:spcBef>
              <a:spcAft>
                <a:spcPts val="0"/>
              </a:spcAft>
              <a:buClr>
                <a:srgbClr val="E48312"/>
              </a:buClr>
              <a:buSzPts val="1300"/>
              <a:buFont typeface="Arial"/>
              <a:buChar char="•"/>
            </a:pPr>
            <a:r>
              <a:rPr lang="en-US" sz="1300">
                <a:solidFill>
                  <a:srgbClr val="3F3F3F"/>
                </a:solidFill>
                <a:latin typeface="Arial"/>
                <a:ea typeface="Arial"/>
                <a:cs typeface="Arial"/>
                <a:sym typeface="Arial"/>
              </a:rPr>
              <a:t>No fetal monitor </a:t>
            </a:r>
            <a:endParaRPr/>
          </a:p>
        </p:txBody>
      </p:sp>
      <p:sp>
        <p:nvSpPr>
          <p:cNvPr id="396" name="Google Shape;396;g711302b173e9835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c83da69451fb95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c83da69451fb955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1c83da69451fb955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c83da69451fb955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c83da69451fb955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g1c83da69451fb955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c83da69451fb955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c83da69451fb955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42900" lvl="1" marL="914400" rtl="0" algn="l">
              <a:spcBef>
                <a:spcPts val="200"/>
              </a:spcBef>
              <a:spcAft>
                <a:spcPts val="0"/>
              </a:spcAft>
              <a:buClr>
                <a:srgbClr val="E48312"/>
              </a:buClr>
              <a:buSzPts val="1800"/>
              <a:buFont typeface="Calibri"/>
              <a:buChar char="-"/>
            </a:pPr>
            <a:r>
              <a:rPr lang="en-US" sz="1800">
                <a:solidFill>
                  <a:srgbClr val="3F3F3F"/>
                </a:solidFill>
              </a:rPr>
              <a:t>Relief aorto-caval compression (increase preload) </a:t>
            </a:r>
            <a:endParaRPr sz="1800">
              <a:solidFill>
                <a:srgbClr val="3F3F3F"/>
              </a:solidFill>
            </a:endParaRPr>
          </a:p>
          <a:p>
            <a:pPr indent="-342900" lvl="1" marL="914400" rtl="0" algn="l">
              <a:spcBef>
                <a:spcPts val="400"/>
              </a:spcBef>
              <a:spcAft>
                <a:spcPts val="0"/>
              </a:spcAft>
              <a:buClr>
                <a:srgbClr val="E48312"/>
              </a:buClr>
              <a:buSzPts val="1800"/>
              <a:buFont typeface="Calibri"/>
              <a:buChar char="-"/>
            </a:pPr>
            <a:r>
              <a:rPr lang="en-US" sz="1800">
                <a:solidFill>
                  <a:srgbClr val="3F3F3F"/>
                </a:solidFill>
              </a:rPr>
              <a:t>Improve ventilation mechanics  (as no more diaphragmatic splinting) </a:t>
            </a:r>
            <a:endParaRPr sz="1800">
              <a:solidFill>
                <a:srgbClr val="3F3F3F"/>
              </a:solidFill>
            </a:endParaRPr>
          </a:p>
          <a:p>
            <a:pPr indent="-342900" lvl="1" marL="914400" rtl="0" algn="l">
              <a:spcBef>
                <a:spcPts val="400"/>
              </a:spcBef>
              <a:spcAft>
                <a:spcPts val="0"/>
              </a:spcAft>
              <a:buClr>
                <a:srgbClr val="E48312"/>
              </a:buClr>
              <a:buSzPts val="1800"/>
              <a:buFont typeface="Calibri"/>
              <a:buChar char="-"/>
            </a:pPr>
            <a:r>
              <a:rPr lang="en-US" sz="1800">
                <a:solidFill>
                  <a:srgbClr val="3F3F3F"/>
                </a:solidFill>
              </a:rPr>
              <a:t>More efficient CPR (as no more diaphragmatic splinting)</a:t>
            </a:r>
            <a:endParaRPr sz="1800">
              <a:solidFill>
                <a:srgbClr val="3F3F3F"/>
              </a:solidFill>
            </a:endParaRPr>
          </a:p>
          <a:p>
            <a:pPr indent="-342900" lvl="1" marL="914400" rtl="0" algn="l">
              <a:spcBef>
                <a:spcPts val="400"/>
              </a:spcBef>
              <a:spcAft>
                <a:spcPts val="0"/>
              </a:spcAft>
              <a:buClr>
                <a:srgbClr val="E48312"/>
              </a:buClr>
              <a:buSzPts val="1800"/>
              <a:buFont typeface="Calibri"/>
              <a:buChar char="-"/>
            </a:pPr>
            <a:r>
              <a:rPr lang="en-US" sz="1800">
                <a:solidFill>
                  <a:srgbClr val="3F3F3F"/>
                </a:solidFill>
              </a:rPr>
              <a:t>Reduce oxygen demand  ( from placenta as it consumes a lot)</a:t>
            </a:r>
            <a:endParaRPr sz="1800">
              <a:solidFill>
                <a:srgbClr val="3F3F3F"/>
              </a:solidFill>
            </a:endParaRPr>
          </a:p>
          <a:p>
            <a:pPr indent="0" lvl="0" marL="0" rtl="0" algn="l">
              <a:spcBef>
                <a:spcPts val="400"/>
              </a:spcBef>
              <a:spcAft>
                <a:spcPts val="0"/>
              </a:spcAft>
              <a:buNone/>
            </a:pPr>
            <a:r>
              <a:t/>
            </a:r>
            <a:endParaRPr/>
          </a:p>
        </p:txBody>
      </p:sp>
      <p:sp>
        <p:nvSpPr>
          <p:cNvPr id="420" name="Google Shape;420;g1c83da69451fb955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461d8ede2bb57f1d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g461d8ede2bb57f1d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1efd06550301ef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g11efd06550301ef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1efd06550301ef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g11efd06550301ef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1efd06550301ef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g11efd06550301ef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1efd06550301ef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42900" lvl="0" marL="457200" rtl="0" algn="l">
              <a:spcBef>
                <a:spcPts val="1200"/>
              </a:spcBef>
              <a:spcAft>
                <a:spcPts val="0"/>
              </a:spcAft>
              <a:buClr>
                <a:srgbClr val="E48312"/>
              </a:buClr>
              <a:buSzPts val="1800"/>
              <a:buFont typeface="Calibri"/>
              <a:buChar char="-"/>
            </a:pPr>
            <a:r>
              <a:rPr lang="en-US" sz="2000">
                <a:solidFill>
                  <a:srgbClr val="3F3F3F"/>
                </a:solidFill>
              </a:rPr>
              <a:t>Altepase (tPA)</a:t>
            </a:r>
            <a:endParaRPr sz="2000">
              <a:solidFill>
                <a:srgbClr val="3F3F3F"/>
              </a:solidFill>
            </a:endParaRPr>
          </a:p>
          <a:p>
            <a:pPr indent="-342900" lvl="1" marL="914400" rtl="0" algn="l">
              <a:spcBef>
                <a:spcPts val="200"/>
              </a:spcBef>
              <a:spcAft>
                <a:spcPts val="400"/>
              </a:spcAft>
              <a:buClr>
                <a:srgbClr val="E48312"/>
              </a:buClr>
              <a:buSzPts val="1800"/>
              <a:buFont typeface="Calibri"/>
              <a:buChar char="-"/>
            </a:pPr>
            <a:r>
              <a:rPr lang="en-US" sz="1800">
                <a:solidFill>
                  <a:srgbClr val="3F3F3F"/>
                </a:solidFill>
              </a:rPr>
              <a:t>50mg bolus IV in 2 minutes (instead of traditional 100mg IV over 2 hours)</a:t>
            </a:r>
            <a:endParaRPr/>
          </a:p>
        </p:txBody>
      </p:sp>
      <p:sp>
        <p:nvSpPr>
          <p:cNvPr id="477" name="Google Shape;477;g11efd06550301ef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1efd06550301ef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g11efd06550301ef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1efd06550301ef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g11efd06550301ef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1efd06550301ef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g11efd06550301ef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461d8ede2bb57f1d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61d8ede2bb57f1d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461d8ede2bb57f1d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1efd06550301ef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g11efd06550301ef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Difficult to comment if condyle/ ramus #.  CT finding: Condyle. </a:t>
            </a:r>
            <a:endParaRPr/>
          </a:p>
        </p:txBody>
      </p:sp>
      <p:sp>
        <p:nvSpPr>
          <p:cNvPr id="524" name="Google Shape;524;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11efd06550301ef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g11efd06550301ef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Calibri"/>
              <a:buNone/>
            </a:pPr>
            <a:r>
              <a:rPr lang="en-US" sz="4800">
                <a:solidFill>
                  <a:srgbClr val="3F3F3F"/>
                </a:solidFill>
              </a:rPr>
              <a:t>Q3: Suggest one injury classification (1)</a:t>
            </a:r>
            <a:br>
              <a:rPr lang="en-US" sz="4800">
                <a:solidFill>
                  <a:srgbClr val="3F3F3F"/>
                </a:solidFill>
              </a:rPr>
            </a:br>
            <a:r>
              <a:rPr lang="en-US" sz="4800">
                <a:solidFill>
                  <a:srgbClr val="3F3F3F"/>
                </a:solidFill>
              </a:rPr>
              <a:t>and what class/ type is this (1) ?</a:t>
            </a:r>
            <a:endParaRPr sz="4800">
              <a:solidFill>
                <a:srgbClr val="3F3F3F"/>
              </a:solidFill>
            </a:endParaRPr>
          </a:p>
          <a:p>
            <a:pPr indent="0" lvl="0" marL="0" rtl="0" algn="l">
              <a:spcBef>
                <a:spcPts val="0"/>
              </a:spcBef>
              <a:spcAft>
                <a:spcPts val="0"/>
              </a:spcAft>
              <a:buNone/>
            </a:pPr>
            <a:r>
              <a:t/>
            </a:r>
            <a:endParaRPr/>
          </a:p>
        </p:txBody>
      </p:sp>
      <p:sp>
        <p:nvSpPr>
          <p:cNvPr id="557" name="Google Shape;55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 Fort I fractures are low transverse maxillary fractures above the teeth with no orbital involvement.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 Fort II fractures generally have a pyramidal configuration and involve the nasal, lacrimal, and maxillary bones as well as the medial orbital floor.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 Fort III fractures cause craniofacial disjunction, in which the entire facial skeleton is completely detached from the base of the skull and is suspended only by soft tissues. The orbital floor as well as the medial and lateral orbital walls are involved.</a:t>
            </a:r>
            <a:endParaRPr/>
          </a:p>
        </p:txBody>
      </p:sp>
      <p:sp>
        <p:nvSpPr>
          <p:cNvPr id="567" name="Google Shape;56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6f79755b56ff747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 Fort I fractures are low transverse maxillary fractures above the teeth with no orbital involvement.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 Fort II fractures generally have a pyramidal configuration and involve the nasal, lacrimal, and maxillary bones as well as the medial orbital floor.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 Fort III fractures cause craniofacial disjunction, in which the entire facial skeleton is completely detached from the base of the skull and is suspended only by soft tissues. The orbital floor as well as the medial and lateral orbital walls are involved.</a:t>
            </a:r>
            <a:endParaRPr/>
          </a:p>
        </p:txBody>
      </p:sp>
      <p:sp>
        <p:nvSpPr>
          <p:cNvPr id="574" name="Google Shape;574;g6f79755b56ff747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6f79755b56ff747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g6f79755b56ff747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461d8ede2bb57f1d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61d8ede2bb57f1d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461d8ede2bb57f1d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6f79755b56ff747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g6f79755b56ff747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6f79755b56ff747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g6f79755b56ff747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6f79755b56ff747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g6f79755b56ff747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6f79755b56ff747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t>
            </a:r>
            <a:endParaRPr/>
          </a:p>
        </p:txBody>
      </p:sp>
      <p:sp>
        <p:nvSpPr>
          <p:cNvPr id="619" name="Google Shape;619;g6f79755b56ff747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6f79755b56ff747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t>
            </a:r>
            <a:endParaRPr/>
          </a:p>
        </p:txBody>
      </p:sp>
      <p:sp>
        <p:nvSpPr>
          <p:cNvPr id="626" name="Google Shape;626;g6f79755b56ff747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bd95da04cb97bc4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bd95da04cb97bc4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bd95da04cb97bc4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2627c025bc1d14a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2627c025bc1d14a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32627c025bc1d14a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bd95da04cb97bc4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bd95da04cb97bc4_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bd95da04cb97bc4_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6" name="Google Shape;26;p2"/>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showMasterSp="0" type="picTx">
  <p:cSld name="PICTURE_WITH_CAPTION_TEXT">
    <p:spTree>
      <p:nvGrpSpPr>
        <p:cNvPr id="81" name="Shape 81"/>
        <p:cNvGrpSpPr/>
        <p:nvPr/>
      </p:nvGrpSpPr>
      <p:grpSpPr>
        <a:xfrm>
          <a:off x="0" y="0"/>
          <a:ext cx="0" cy="0"/>
          <a:chOff x="0" y="0"/>
          <a:chExt cx="0" cy="0"/>
        </a:xfrm>
      </p:grpSpPr>
      <p:sp>
        <p:nvSpPr>
          <p:cNvPr id="82" name="Google Shape;82;p11"/>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1"/>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1"/>
          <p:cNvSpPr/>
          <p:nvPr>
            <p:ph idx="2" type="pic"/>
          </p:nvPr>
        </p:nvSpPr>
        <p:spPr>
          <a:xfrm>
            <a:off x="15" y="0"/>
            <a:ext cx="12191985" cy="4915076"/>
          </a:xfrm>
          <a:prstGeom prst="rect">
            <a:avLst/>
          </a:prstGeom>
          <a:blipFill rotWithShape="1">
            <a:blip r:embed="rId2">
              <a:alphaModFix/>
            </a:blip>
            <a:stretch>
              <a:fillRect b="0" l="0" r="0" t="0"/>
            </a:stretch>
          </a:blipFill>
          <a:ln>
            <a:noFill/>
          </a:ln>
        </p:spPr>
        <p:txBody>
          <a:bodyPr anchorCtr="0" anchor="t" bIns="45700" lIns="457200" spcFirstLastPara="1" rIns="0" wrap="square" tIns="457200">
            <a:noAutofit/>
          </a:bodyPr>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86" name="Google Shape;86;p11"/>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7" name="Google Shape;87;p1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90" name="Shape 90"/>
        <p:cNvGrpSpPr/>
        <p:nvPr/>
      </p:nvGrpSpPr>
      <p:grpSpPr>
        <a:xfrm>
          <a:off x="0" y="0"/>
          <a:ext cx="0" cy="0"/>
          <a:chOff x="0" y="0"/>
          <a:chExt cx="0" cy="0"/>
        </a:xfrm>
      </p:grpSpPr>
      <p:sp>
        <p:nvSpPr>
          <p:cNvPr id="91" name="Google Shape;91;p1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2"/>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1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showMasterSp="0" type="vertTitleAndTx">
  <p:cSld name="VERTICAL_TITLE_AND_VERTICAL_TEXT">
    <p:spTree>
      <p:nvGrpSpPr>
        <p:cNvPr id="96" name="Shape 96"/>
        <p:cNvGrpSpPr/>
        <p:nvPr/>
      </p:nvGrpSpPr>
      <p:grpSpPr>
        <a:xfrm>
          <a:off x="0" y="0"/>
          <a:ext cx="0" cy="0"/>
          <a:chOff x="0" y="0"/>
          <a:chExt cx="0" cy="0"/>
        </a:xfrm>
      </p:grpSpPr>
      <p:sp>
        <p:nvSpPr>
          <p:cNvPr id="97" name="Google Shape;97;p13"/>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3"/>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1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27" name="Shape 27"/>
        <p:cNvGrpSpPr/>
        <p:nvPr/>
      </p:nvGrpSpPr>
      <p:grpSpPr>
        <a:xfrm>
          <a:off x="0" y="0"/>
          <a:ext cx="0" cy="0"/>
          <a:chOff x="0" y="0"/>
          <a:chExt cx="0" cy="0"/>
        </a:xfrm>
      </p:grpSpPr>
      <p:sp>
        <p:nvSpPr>
          <p:cNvPr id="28" name="Google Shape;28;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3" name="Shape 33"/>
        <p:cNvGrpSpPr/>
        <p:nvPr/>
      </p:nvGrpSpPr>
      <p:grpSpPr>
        <a:xfrm>
          <a:off x="0" y="0"/>
          <a:ext cx="0" cy="0"/>
          <a:chOff x="0" y="0"/>
          <a:chExt cx="0" cy="0"/>
        </a:xfrm>
      </p:grpSpPr>
      <p:sp>
        <p:nvSpPr>
          <p:cNvPr id="34" name="Google Shape;34;p4"/>
          <p:cNvSpPr txBox="1"/>
          <p:nvPr>
            <p:ph type="title"/>
          </p:nvPr>
        </p:nvSpPr>
        <p:spPr>
          <a:xfrm>
            <a:off x="609600" y="274638"/>
            <a:ext cx="10938933" cy="11176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
          <p:cNvSpPr txBox="1"/>
          <p:nvPr>
            <p:ph idx="12" type="sldNum"/>
          </p:nvPr>
        </p:nvSpPr>
        <p:spPr>
          <a:xfrm>
            <a:off x="8737600" y="6245225"/>
            <a:ext cx="2810933" cy="4508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rgbClr val="FFFFFF"/>
                </a:solidFill>
                <a:latin typeface="Calibri"/>
                <a:ea typeface="Calibri"/>
                <a:cs typeface="Calibri"/>
                <a:sym typeface="Calibri"/>
              </a:defRPr>
            </a:lvl1pPr>
            <a:lvl2pPr indent="0" lvl="1" marL="0" algn="r">
              <a:spcBef>
                <a:spcPts val="0"/>
              </a:spcBef>
              <a:buNone/>
              <a:defRPr sz="1050">
                <a:solidFill>
                  <a:srgbClr val="FFFFFF"/>
                </a:solidFill>
                <a:latin typeface="Calibri"/>
                <a:ea typeface="Calibri"/>
                <a:cs typeface="Calibri"/>
                <a:sym typeface="Calibri"/>
              </a:defRPr>
            </a:lvl2pPr>
            <a:lvl3pPr indent="0" lvl="2" marL="0" algn="r">
              <a:spcBef>
                <a:spcPts val="0"/>
              </a:spcBef>
              <a:buNone/>
              <a:defRPr sz="1050">
                <a:solidFill>
                  <a:srgbClr val="FFFFFF"/>
                </a:solidFill>
                <a:latin typeface="Calibri"/>
                <a:ea typeface="Calibri"/>
                <a:cs typeface="Calibri"/>
                <a:sym typeface="Calibri"/>
              </a:defRPr>
            </a:lvl3pPr>
            <a:lvl4pPr indent="0" lvl="3" marL="0" algn="r">
              <a:spcBef>
                <a:spcPts val="0"/>
              </a:spcBef>
              <a:buNone/>
              <a:defRPr sz="1050">
                <a:solidFill>
                  <a:srgbClr val="FFFFFF"/>
                </a:solidFill>
                <a:latin typeface="Calibri"/>
                <a:ea typeface="Calibri"/>
                <a:cs typeface="Calibri"/>
                <a:sym typeface="Calibri"/>
              </a:defRPr>
            </a:lvl4pPr>
            <a:lvl5pPr indent="0" lvl="4" marL="0" algn="r">
              <a:spcBef>
                <a:spcPts val="0"/>
              </a:spcBef>
              <a:buNone/>
              <a:defRPr sz="1050">
                <a:solidFill>
                  <a:srgbClr val="FFFFFF"/>
                </a:solidFill>
                <a:latin typeface="Calibri"/>
                <a:ea typeface="Calibri"/>
                <a:cs typeface="Calibri"/>
                <a:sym typeface="Calibri"/>
              </a:defRPr>
            </a:lvl5pPr>
            <a:lvl6pPr indent="0" lvl="5" marL="0" algn="r">
              <a:spcBef>
                <a:spcPts val="0"/>
              </a:spcBef>
              <a:buNone/>
              <a:defRPr sz="1050">
                <a:solidFill>
                  <a:srgbClr val="FFFFFF"/>
                </a:solidFill>
                <a:latin typeface="Calibri"/>
                <a:ea typeface="Calibri"/>
                <a:cs typeface="Calibri"/>
                <a:sym typeface="Calibri"/>
              </a:defRPr>
            </a:lvl6pPr>
            <a:lvl7pPr indent="0" lvl="6" marL="0" algn="r">
              <a:spcBef>
                <a:spcPts val="0"/>
              </a:spcBef>
              <a:buNone/>
              <a:defRPr sz="1050">
                <a:solidFill>
                  <a:srgbClr val="FFFFFF"/>
                </a:solidFill>
                <a:latin typeface="Calibri"/>
                <a:ea typeface="Calibri"/>
                <a:cs typeface="Calibri"/>
                <a:sym typeface="Calibri"/>
              </a:defRPr>
            </a:lvl7pPr>
            <a:lvl8pPr indent="0" lvl="7" marL="0" algn="r">
              <a:spcBef>
                <a:spcPts val="0"/>
              </a:spcBef>
              <a:buNone/>
              <a:defRPr sz="1050">
                <a:solidFill>
                  <a:srgbClr val="FFFFFF"/>
                </a:solidFill>
                <a:latin typeface="Calibri"/>
                <a:ea typeface="Calibri"/>
                <a:cs typeface="Calibri"/>
                <a:sym typeface="Calibri"/>
              </a:defRPr>
            </a:lvl8pPr>
            <a:lvl9pPr indent="0" lvl="8" marL="0" algn="r">
              <a:spcBef>
                <a:spcPts val="0"/>
              </a:spcBef>
              <a:buNone/>
              <a:defRPr sz="105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showMasterSp="0" type="secHead">
  <p:cSld name="SECTION_HEADER">
    <p:bg>
      <p:bgPr>
        <a:solidFill>
          <a:schemeClr val="lt1"/>
        </a:solidFill>
      </p:bgPr>
    </p:bg>
    <p:spTree>
      <p:nvGrpSpPr>
        <p:cNvPr id="36" name="Shape 36"/>
        <p:cNvGrpSpPr/>
        <p:nvPr/>
      </p:nvGrpSpPr>
      <p:grpSpPr>
        <a:xfrm>
          <a:off x="0" y="0"/>
          <a:ext cx="0" cy="0"/>
          <a:chOff x="0" y="0"/>
          <a:chExt cx="0" cy="0"/>
        </a:xfrm>
      </p:grpSpPr>
      <p:sp>
        <p:nvSpPr>
          <p:cNvPr id="37" name="Google Shape;37;p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41" name="Google Shape;41;p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4" name="Google Shape;44;p5"/>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45" name="Shape 45"/>
        <p:cNvGrpSpPr/>
        <p:nvPr/>
      </p:nvGrpSpPr>
      <p:grpSpPr>
        <a:xfrm>
          <a:off x="0" y="0"/>
          <a:ext cx="0" cy="0"/>
          <a:chOff x="0" y="0"/>
          <a:chExt cx="0" cy="0"/>
        </a:xfrm>
      </p:grpSpPr>
      <p:sp>
        <p:nvSpPr>
          <p:cNvPr id="46" name="Google Shape;46;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 name="Google Shape;48;p6"/>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52" name="Shape 52"/>
        <p:cNvGrpSpPr/>
        <p:nvPr/>
      </p:nvGrpSpPr>
      <p:grpSpPr>
        <a:xfrm>
          <a:off x="0" y="0"/>
          <a:ext cx="0" cy="0"/>
          <a:chOff x="0" y="0"/>
          <a:chExt cx="0" cy="0"/>
        </a:xfrm>
      </p:grpSpPr>
      <p:sp>
        <p:nvSpPr>
          <p:cNvPr id="53" name="Google Shape;53;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5" name="Google Shape;55;p7"/>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6" name="Google Shape;56;p7"/>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7" name="Google Shape;57;p7"/>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8" name="Google Shape;58;p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61" name="Shape 61"/>
        <p:cNvGrpSpPr/>
        <p:nvPr/>
      </p:nvGrpSpPr>
      <p:grpSpPr>
        <a:xfrm>
          <a:off x="0" y="0"/>
          <a:ext cx="0" cy="0"/>
          <a:chOff x="0" y="0"/>
          <a:chExt cx="0" cy="0"/>
        </a:xfrm>
      </p:grpSpPr>
      <p:sp>
        <p:nvSpPr>
          <p:cNvPr id="62" name="Google Shape;62;p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showMasterSp="0" type="blank">
  <p:cSld name="BLANK">
    <p:spTree>
      <p:nvGrpSpPr>
        <p:cNvPr id="66" name="Shape 66"/>
        <p:cNvGrpSpPr/>
        <p:nvPr/>
      </p:nvGrpSpPr>
      <p:grpSpPr>
        <a:xfrm>
          <a:off x="0" y="0"/>
          <a:ext cx="0" cy="0"/>
          <a:chOff x="0" y="0"/>
          <a:chExt cx="0" cy="0"/>
        </a:xfrm>
      </p:grpSpPr>
      <p:sp>
        <p:nvSpPr>
          <p:cNvPr id="67" name="Google Shape;67;p9"/>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showMasterSp="0" type="objTx">
  <p:cSld name="OBJECT_WITH_CAPTION_TEXT">
    <p:spTree>
      <p:nvGrpSpPr>
        <p:cNvPr id="72" name="Shape 72"/>
        <p:cNvGrpSpPr/>
        <p:nvPr/>
      </p:nvGrpSpPr>
      <p:grpSpPr>
        <a:xfrm>
          <a:off x="0" y="0"/>
          <a:ext cx="0" cy="0"/>
          <a:chOff x="0" y="0"/>
          <a:chExt cx="0" cy="0"/>
        </a:xfrm>
      </p:grpSpPr>
      <p:sp>
        <p:nvSpPr>
          <p:cNvPr id="73" name="Google Shape;73;p10"/>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0"/>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0"/>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0"/>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10"/>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8" name="Google Shape;78;p10"/>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1"/>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3.jp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6.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emcrit.org/ibcc/pe/#thrombolysis:_regimens" TargetMode="Externa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7.jpg"/><Relationship Id="rId4" Type="http://schemas.openxmlformats.org/officeDocument/2006/relationships/image" Target="../media/image2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7.jpg"/><Relationship Id="rId4" Type="http://schemas.openxmlformats.org/officeDocument/2006/relationships/image" Target="../media/image2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9.jpg"/><Relationship Id="rId4" Type="http://schemas.openxmlformats.org/officeDocument/2006/relationships/image" Target="../media/image18.jpg"/><Relationship Id="rId5" Type="http://schemas.openxmlformats.org/officeDocument/2006/relationships/image" Target="../media/image2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5.jpg"/><Relationship Id="rId4" Type="http://schemas.openxmlformats.org/officeDocument/2006/relationships/image" Target="../media/image2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en-US"/>
              <a:t>OSCE </a:t>
            </a:r>
            <a:endParaRPr/>
          </a:p>
        </p:txBody>
      </p:sp>
      <p:sp>
        <p:nvSpPr>
          <p:cNvPr id="109" name="Google Shape;109;p14"/>
          <p:cNvSpPr txBox="1"/>
          <p:nvPr>
            <p:ph idx="1" type="subTitle"/>
          </p:nvPr>
        </p:nvSpPr>
        <p:spPr>
          <a:xfrm>
            <a:off x="1524000" y="4598632"/>
            <a:ext cx="9144000" cy="659167"/>
          </a:xfrm>
          <a:prstGeom prst="rect">
            <a:avLst/>
          </a:prstGeom>
          <a:noFill/>
          <a:ln>
            <a:noFill/>
          </a:ln>
        </p:spPr>
        <p:txBody>
          <a:bodyPr anchorCtr="0" anchor="t" bIns="45700" lIns="91425" spcFirstLastPara="1" rIns="91425" wrap="square" tIns="45700">
            <a:normAutofit/>
          </a:bodyPr>
          <a:lstStyle/>
          <a:p>
            <a:pPr indent="0" lvl="2" marL="0" rtl="0" algn="l">
              <a:lnSpc>
                <a:spcPct val="90000"/>
              </a:lnSpc>
              <a:spcBef>
                <a:spcPts val="600"/>
              </a:spcBef>
              <a:spcAft>
                <a:spcPts val="0"/>
              </a:spcAft>
              <a:buSzPts val="2400"/>
              <a:buNone/>
            </a:pPr>
            <a:r>
              <a:rPr lang="en-US"/>
              <a:t>NDH AED </a:t>
            </a:r>
            <a:endParaRPr/>
          </a:p>
        </p:txBody>
      </p:sp>
      <p:sp>
        <p:nvSpPr>
          <p:cNvPr id="110" name="Google Shape;110;p14"/>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3"/>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1</a:t>
            </a:r>
            <a:endParaRPr/>
          </a:p>
        </p:txBody>
      </p:sp>
      <p:sp>
        <p:nvSpPr>
          <p:cNvPr id="181" name="Google Shape;181;p23"/>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spcBef>
                <a:spcPts val="1200"/>
              </a:spcBef>
              <a:spcAft>
                <a:spcPts val="200"/>
              </a:spcAft>
              <a:buSzPts val="1800"/>
              <a:buChar char="-"/>
            </a:pPr>
            <a:r>
              <a:rPr lang="en-US"/>
              <a:t>What is the likely source of infection?</a:t>
            </a:r>
            <a:endParaRPr/>
          </a:p>
        </p:txBody>
      </p:sp>
      <p:sp>
        <p:nvSpPr>
          <p:cNvPr id="182" name="Google Shape;182;p23"/>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4"/>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1</a:t>
            </a:r>
            <a:endParaRPr/>
          </a:p>
        </p:txBody>
      </p:sp>
      <p:sp>
        <p:nvSpPr>
          <p:cNvPr id="189" name="Google Shape;189;p24"/>
          <p:cNvSpPr txBox="1"/>
          <p:nvPr>
            <p:ph idx="1" type="body"/>
          </p:nvPr>
        </p:nvSpPr>
        <p:spPr>
          <a:xfrm>
            <a:off x="1066805" y="1737409"/>
            <a:ext cx="10058400" cy="4023300"/>
          </a:xfrm>
          <a:prstGeom prst="rect">
            <a:avLst/>
          </a:prstGeom>
        </p:spPr>
        <p:txBody>
          <a:bodyPr anchorCtr="0" anchor="t" bIns="45700" lIns="0" spcFirstLastPara="1" rIns="0" wrap="square" tIns="45700">
            <a:normAutofit/>
          </a:bodyPr>
          <a:lstStyle/>
          <a:p>
            <a:pPr indent="-342900" lvl="0" marL="457200" rtl="0" algn="l">
              <a:lnSpc>
                <a:spcPct val="150000"/>
              </a:lnSpc>
              <a:spcBef>
                <a:spcPts val="1200"/>
              </a:spcBef>
              <a:spcAft>
                <a:spcPts val="0"/>
              </a:spcAft>
              <a:buSzPts val="1800"/>
              <a:buChar char="-"/>
            </a:pPr>
            <a:r>
              <a:rPr lang="en-US"/>
              <a:t>What is the likely source of infection?</a:t>
            </a:r>
            <a:endParaRPr/>
          </a:p>
          <a:p>
            <a:pPr indent="-342900" lvl="1" marL="914400" rtl="0" algn="l">
              <a:lnSpc>
                <a:spcPct val="150000"/>
              </a:lnSpc>
              <a:spcBef>
                <a:spcPts val="200"/>
              </a:spcBef>
              <a:spcAft>
                <a:spcPts val="400"/>
              </a:spcAft>
              <a:buSzPts val="1800"/>
              <a:buChar char="-"/>
            </a:pPr>
            <a:r>
              <a:rPr lang="en-US"/>
              <a:t>Dental / Odontogenic</a:t>
            </a:r>
            <a:endParaRPr/>
          </a:p>
        </p:txBody>
      </p:sp>
      <p:sp>
        <p:nvSpPr>
          <p:cNvPr id="190" name="Google Shape;190;p24"/>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1</a:t>
            </a:r>
            <a:endParaRPr/>
          </a:p>
        </p:txBody>
      </p:sp>
      <p:sp>
        <p:nvSpPr>
          <p:cNvPr id="197" name="Google Shape;197;p25"/>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spcBef>
                <a:spcPts val="1200"/>
              </a:spcBef>
              <a:spcAft>
                <a:spcPts val="200"/>
              </a:spcAft>
              <a:buSzPts val="1800"/>
              <a:buChar char="-"/>
            </a:pPr>
            <a:r>
              <a:rPr lang="en-US"/>
              <a:t>Name 2 deep neck spaces, for each space name 1 potential complication.</a:t>
            </a:r>
            <a:endParaRPr/>
          </a:p>
        </p:txBody>
      </p:sp>
      <p:sp>
        <p:nvSpPr>
          <p:cNvPr id="198" name="Google Shape;198;p25"/>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6"/>
          <p:cNvPicPr preferRelativeResize="0"/>
          <p:nvPr/>
        </p:nvPicPr>
        <p:blipFill rotWithShape="1">
          <a:blip r:embed="rId3">
            <a:alphaModFix/>
          </a:blip>
          <a:srcRect b="0" l="0" r="0" t="0"/>
          <a:stretch/>
        </p:blipFill>
        <p:spPr>
          <a:xfrm>
            <a:off x="-57624" y="-5031"/>
            <a:ext cx="7803309" cy="6863032"/>
          </a:xfrm>
          <a:prstGeom prst="rect">
            <a:avLst/>
          </a:prstGeom>
          <a:noFill/>
          <a:ln>
            <a:noFill/>
          </a:ln>
        </p:spPr>
      </p:pic>
      <p:sp>
        <p:nvSpPr>
          <p:cNvPr id="204" name="Google Shape;204;p26"/>
          <p:cNvSpPr txBox="1"/>
          <p:nvPr/>
        </p:nvSpPr>
        <p:spPr>
          <a:xfrm>
            <a:off x="7745682" y="5830969"/>
            <a:ext cx="3791700" cy="45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chemeClr val="dk1"/>
                </a:solidFill>
                <a:latin typeface="Open Sans"/>
                <a:ea typeface="Open Sans"/>
                <a:cs typeface="Open Sans"/>
                <a:sym typeface="Open Sans"/>
              </a:rPr>
              <a:t>Deaep Neck Space Infections</a:t>
            </a:r>
            <a:endParaRPr b="0" i="0" sz="1200" u="none" strike="noStrike">
              <a:solidFill>
                <a:schemeClr val="dk1"/>
              </a:solidFill>
              <a:latin typeface="Open Sans"/>
              <a:ea typeface="Open Sans"/>
              <a:cs typeface="Open Sans"/>
              <a:sym typeface="Open Sans"/>
            </a:endParaRPr>
          </a:p>
          <a:p>
            <a:pPr indent="0" lvl="0" marL="0" marR="0" rtl="0" algn="l">
              <a:spcBef>
                <a:spcPts val="0"/>
              </a:spcBef>
              <a:spcAft>
                <a:spcPts val="0"/>
              </a:spcAft>
              <a:buNone/>
            </a:pPr>
            <a:r>
              <a:rPr b="0" i="0" lang="en-US" sz="1200" u="none" strike="noStrike">
                <a:solidFill>
                  <a:schemeClr val="dk1"/>
                </a:solidFill>
                <a:latin typeface="Open Sans"/>
                <a:ea typeface="Open Sans"/>
                <a:cs typeface="Open Sans"/>
                <a:sym typeface="Open Sans"/>
              </a:rPr>
              <a:t>H. A. Osborn and D. G. Deschler</a:t>
            </a:r>
            <a:endParaRPr sz="1200">
              <a:solidFill>
                <a:schemeClr val="dk1"/>
              </a:solidFill>
              <a:latin typeface="Calibri"/>
              <a:ea typeface="Calibri"/>
              <a:cs typeface="Calibri"/>
              <a:sym typeface="Calibri"/>
            </a:endParaRPr>
          </a:p>
        </p:txBody>
      </p:sp>
      <p:sp>
        <p:nvSpPr>
          <p:cNvPr id="205" name="Google Shape;205;p26"/>
          <p:cNvSpPr/>
          <p:nvPr/>
        </p:nvSpPr>
        <p:spPr>
          <a:xfrm>
            <a:off x="1944213" y="399495"/>
            <a:ext cx="1278300" cy="452400"/>
          </a:xfrm>
          <a:prstGeom prst="rect">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26"/>
          <p:cNvSpPr/>
          <p:nvPr/>
        </p:nvSpPr>
        <p:spPr>
          <a:xfrm>
            <a:off x="2112883" y="4999608"/>
            <a:ext cx="1278300" cy="452400"/>
          </a:xfrm>
          <a:prstGeom prst="rect">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26"/>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7"/>
          <p:cNvPicPr preferRelativeResize="0"/>
          <p:nvPr>
            <p:ph idx="1" type="body"/>
          </p:nvPr>
        </p:nvPicPr>
        <p:blipFill rotWithShape="1">
          <a:blip r:embed="rId3">
            <a:alphaModFix/>
          </a:blip>
          <a:srcRect b="0" l="0" r="3619" t="9840"/>
          <a:stretch/>
        </p:blipFill>
        <p:spPr>
          <a:xfrm>
            <a:off x="390772" y="1365796"/>
            <a:ext cx="11471400" cy="3942600"/>
          </a:xfrm>
          <a:prstGeom prst="rect">
            <a:avLst/>
          </a:prstGeom>
          <a:noFill/>
          <a:ln>
            <a:noFill/>
          </a:ln>
        </p:spPr>
      </p:pic>
      <p:sp>
        <p:nvSpPr>
          <p:cNvPr id="213" name="Google Shape;213;p27"/>
          <p:cNvSpPr txBox="1"/>
          <p:nvPr/>
        </p:nvSpPr>
        <p:spPr>
          <a:xfrm>
            <a:off x="7641875" y="5643225"/>
            <a:ext cx="4386600" cy="64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strike="noStrike">
                <a:solidFill>
                  <a:schemeClr val="dk1"/>
                </a:solidFill>
                <a:latin typeface="Times"/>
                <a:ea typeface="Times"/>
                <a:cs typeface="Times"/>
                <a:sym typeface="Times"/>
              </a:rPr>
              <a:t>Severe Soft Tissue Infections of the Head and Neck: A Primer</a:t>
            </a:r>
            <a:endParaRPr/>
          </a:p>
          <a:p>
            <a:pPr indent="0" lvl="0" marL="0" marR="0" rtl="0" algn="l">
              <a:spcBef>
                <a:spcPts val="0"/>
              </a:spcBef>
              <a:spcAft>
                <a:spcPts val="0"/>
              </a:spcAft>
              <a:buNone/>
            </a:pPr>
            <a:r>
              <a:rPr b="0" i="0" lang="en-US" sz="1200" u="none" strike="noStrike">
                <a:solidFill>
                  <a:schemeClr val="dk1"/>
                </a:solidFill>
                <a:latin typeface="Times"/>
                <a:ea typeface="Times"/>
                <a:cs typeface="Times"/>
                <a:sym typeface="Times"/>
              </a:rPr>
              <a:t>for Critical Care Physicians Lung (2009) 187:271–279</a:t>
            </a:r>
            <a:endParaRPr b="0" i="0" sz="1200" u="none" strike="noStrike">
              <a:solidFill>
                <a:schemeClr val="dk1"/>
              </a:solidFill>
              <a:latin typeface="Times"/>
              <a:ea typeface="Times"/>
              <a:cs typeface="Times"/>
              <a:sym typeface="Times"/>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14" name="Google Shape;214;p27"/>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8"/>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1</a:t>
            </a:r>
            <a:endParaRPr/>
          </a:p>
        </p:txBody>
      </p:sp>
      <p:sp>
        <p:nvSpPr>
          <p:cNvPr id="221" name="Google Shape;221;p28"/>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spcBef>
                <a:spcPts val="1200"/>
              </a:spcBef>
              <a:spcAft>
                <a:spcPts val="0"/>
              </a:spcAft>
              <a:buSzPts val="1800"/>
              <a:buChar char="-"/>
            </a:pPr>
            <a:r>
              <a:rPr lang="en-US"/>
              <a:t>Name 2</a:t>
            </a:r>
            <a:r>
              <a:rPr lang="en-US"/>
              <a:t> expected difficulties you would encounter during intubation.</a:t>
            </a:r>
            <a:endParaRPr/>
          </a:p>
          <a:p>
            <a:pPr indent="-342900" lvl="0" marL="457200" rtl="0" algn="l">
              <a:spcBef>
                <a:spcPts val="1200"/>
              </a:spcBef>
              <a:spcAft>
                <a:spcPts val="200"/>
              </a:spcAft>
              <a:buSzPts val="1800"/>
              <a:buChar char="-"/>
            </a:pPr>
            <a:r>
              <a:rPr lang="en-US"/>
              <a:t>Name 1 method to intubate this patient. </a:t>
            </a:r>
            <a:endParaRPr/>
          </a:p>
        </p:txBody>
      </p:sp>
      <p:sp>
        <p:nvSpPr>
          <p:cNvPr id="222" name="Google Shape;222;p28"/>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9"/>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1</a:t>
            </a:r>
            <a:endParaRPr/>
          </a:p>
        </p:txBody>
      </p:sp>
      <p:sp>
        <p:nvSpPr>
          <p:cNvPr id="229" name="Google Shape;229;p29"/>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spcBef>
                <a:spcPts val="1200"/>
              </a:spcBef>
              <a:spcAft>
                <a:spcPts val="0"/>
              </a:spcAft>
              <a:buSzPts val="1800"/>
              <a:buChar char="-"/>
            </a:pPr>
            <a:r>
              <a:rPr lang="en-US"/>
              <a:t>Anticipating a difficult airway</a:t>
            </a:r>
            <a:endParaRPr/>
          </a:p>
          <a:p>
            <a:pPr indent="-342900" lvl="0" marL="457200" rtl="0" algn="l">
              <a:spcBef>
                <a:spcPts val="1200"/>
              </a:spcBef>
              <a:spcAft>
                <a:spcPts val="0"/>
              </a:spcAft>
              <a:buSzPts val="1800"/>
              <a:buChar char="-"/>
            </a:pPr>
            <a:r>
              <a:rPr lang="en-US"/>
              <a:t>Anatomy</a:t>
            </a:r>
            <a:endParaRPr/>
          </a:p>
          <a:p>
            <a:pPr indent="-342900" lvl="1" marL="914400" rtl="0" algn="l">
              <a:spcBef>
                <a:spcPts val="200"/>
              </a:spcBef>
              <a:spcAft>
                <a:spcPts val="0"/>
              </a:spcAft>
              <a:buSzPts val="1800"/>
              <a:buChar char="◦"/>
            </a:pPr>
            <a:r>
              <a:rPr lang="en-US"/>
              <a:t>Limited mouth opening / trismus</a:t>
            </a:r>
            <a:endParaRPr/>
          </a:p>
          <a:p>
            <a:pPr indent="-342900" lvl="1" marL="914400" rtl="0" algn="l">
              <a:spcBef>
                <a:spcPts val="400"/>
              </a:spcBef>
              <a:spcAft>
                <a:spcPts val="0"/>
              </a:spcAft>
              <a:buSzPts val="1800"/>
              <a:buChar char="◦"/>
            </a:pPr>
            <a:r>
              <a:rPr lang="en-US"/>
              <a:t>Tissue oedema</a:t>
            </a:r>
            <a:endParaRPr/>
          </a:p>
          <a:p>
            <a:pPr indent="-342900" lvl="1" marL="914400" rtl="0" algn="l">
              <a:spcBef>
                <a:spcPts val="400"/>
              </a:spcBef>
              <a:spcAft>
                <a:spcPts val="0"/>
              </a:spcAft>
              <a:buSzPts val="1800"/>
              <a:buChar char="◦"/>
            </a:pPr>
            <a:r>
              <a:rPr lang="en-US"/>
              <a:t>Immobility</a:t>
            </a:r>
            <a:endParaRPr/>
          </a:p>
          <a:p>
            <a:pPr indent="-342900" lvl="0" marL="457200" rtl="0" algn="l">
              <a:spcBef>
                <a:spcPts val="1200"/>
              </a:spcBef>
              <a:spcAft>
                <a:spcPts val="0"/>
              </a:spcAft>
              <a:buSzPts val="1800"/>
              <a:buChar char="-"/>
            </a:pPr>
            <a:r>
              <a:rPr lang="en-US"/>
              <a:t>Physiology</a:t>
            </a:r>
            <a:endParaRPr/>
          </a:p>
          <a:p>
            <a:pPr indent="-342900" lvl="1" marL="914400" rtl="0" algn="l">
              <a:spcBef>
                <a:spcPts val="200"/>
              </a:spcBef>
              <a:spcAft>
                <a:spcPts val="0"/>
              </a:spcAft>
              <a:buSzPts val="1800"/>
              <a:buChar char="◦"/>
            </a:pPr>
            <a:r>
              <a:rPr lang="en-US"/>
              <a:t>Hypoxia</a:t>
            </a:r>
            <a:endParaRPr/>
          </a:p>
          <a:p>
            <a:pPr indent="-342900" lvl="1" marL="914400" rtl="0" algn="l">
              <a:spcBef>
                <a:spcPts val="400"/>
              </a:spcBef>
              <a:spcAft>
                <a:spcPts val="0"/>
              </a:spcAft>
              <a:buSzPts val="1800"/>
              <a:buChar char="◦"/>
            </a:pPr>
            <a:r>
              <a:rPr lang="en-US"/>
              <a:t>Limited safe apneic time</a:t>
            </a:r>
            <a:endParaRPr/>
          </a:p>
          <a:p>
            <a:pPr indent="-342900" lvl="1" marL="914400" rtl="0" algn="l">
              <a:spcBef>
                <a:spcPts val="400"/>
              </a:spcBef>
              <a:spcAft>
                <a:spcPts val="0"/>
              </a:spcAft>
              <a:buSzPts val="1800"/>
              <a:buChar char="◦"/>
            </a:pPr>
            <a:r>
              <a:rPr lang="en-US"/>
              <a:t>Agitated patient </a:t>
            </a:r>
            <a:endParaRPr/>
          </a:p>
          <a:p>
            <a:pPr indent="-342900" lvl="0" marL="457200" rtl="0" algn="l">
              <a:spcBef>
                <a:spcPts val="1200"/>
              </a:spcBef>
              <a:spcAft>
                <a:spcPts val="0"/>
              </a:spcAft>
              <a:buSzPts val="1800"/>
              <a:buChar char="-"/>
            </a:pPr>
            <a:r>
              <a:rPr lang="en-US"/>
              <a:t>Drug-related</a:t>
            </a:r>
            <a:endParaRPr/>
          </a:p>
          <a:p>
            <a:pPr indent="-342900" lvl="1" marL="914400" rtl="0" algn="l">
              <a:spcBef>
                <a:spcPts val="200"/>
              </a:spcBef>
              <a:spcAft>
                <a:spcPts val="400"/>
              </a:spcAft>
              <a:buSzPts val="1800"/>
              <a:buChar char="◦"/>
            </a:pPr>
            <a:r>
              <a:rPr lang="en-US"/>
              <a:t>Loss of airway</a:t>
            </a:r>
            <a:endParaRPr/>
          </a:p>
        </p:txBody>
      </p:sp>
      <p:sp>
        <p:nvSpPr>
          <p:cNvPr id="230" name="Google Shape;230;p29"/>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0"/>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1</a:t>
            </a:r>
            <a:endParaRPr/>
          </a:p>
        </p:txBody>
      </p:sp>
      <p:sp>
        <p:nvSpPr>
          <p:cNvPr id="237" name="Google Shape;237;p30"/>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lnSpc>
                <a:spcPct val="115000"/>
              </a:lnSpc>
              <a:spcBef>
                <a:spcPts val="1200"/>
              </a:spcBef>
              <a:spcAft>
                <a:spcPts val="0"/>
              </a:spcAft>
              <a:buSzPts val="1800"/>
              <a:buChar char="-"/>
            </a:pPr>
            <a:r>
              <a:rPr lang="en-US"/>
              <a:t>Options available:</a:t>
            </a:r>
            <a:endParaRPr/>
          </a:p>
          <a:p>
            <a:pPr indent="-342900" lvl="1" marL="914400" rtl="0" algn="l">
              <a:lnSpc>
                <a:spcPct val="115000"/>
              </a:lnSpc>
              <a:spcBef>
                <a:spcPts val="200"/>
              </a:spcBef>
              <a:spcAft>
                <a:spcPts val="0"/>
              </a:spcAft>
              <a:buSzPts val="1800"/>
              <a:buChar char="-"/>
            </a:pPr>
            <a:r>
              <a:rPr lang="en-US"/>
              <a:t>Awake fiber-optic intubation</a:t>
            </a:r>
            <a:endParaRPr/>
          </a:p>
          <a:p>
            <a:pPr indent="-342900" lvl="2" marL="1371600" rtl="0" algn="l">
              <a:lnSpc>
                <a:spcPct val="115000"/>
              </a:lnSpc>
              <a:spcBef>
                <a:spcPts val="400"/>
              </a:spcBef>
              <a:spcAft>
                <a:spcPts val="0"/>
              </a:spcAft>
              <a:buSzPts val="1800"/>
              <a:buChar char="-"/>
            </a:pPr>
            <a:r>
              <a:rPr lang="en-US"/>
              <a:t>Nasotracheal</a:t>
            </a:r>
            <a:endParaRPr/>
          </a:p>
          <a:p>
            <a:pPr indent="-342900" lvl="2" marL="1371600" rtl="0" algn="l">
              <a:lnSpc>
                <a:spcPct val="115000"/>
              </a:lnSpc>
              <a:spcBef>
                <a:spcPts val="400"/>
              </a:spcBef>
              <a:spcAft>
                <a:spcPts val="0"/>
              </a:spcAft>
              <a:buSzPts val="1800"/>
              <a:buChar char="-"/>
            </a:pPr>
            <a:r>
              <a:rPr lang="en-US"/>
              <a:t>Orotracheal</a:t>
            </a:r>
            <a:endParaRPr/>
          </a:p>
          <a:p>
            <a:pPr indent="-342900" lvl="1" marL="914400" rtl="0" algn="l">
              <a:lnSpc>
                <a:spcPct val="115000"/>
              </a:lnSpc>
              <a:spcBef>
                <a:spcPts val="400"/>
              </a:spcBef>
              <a:spcAft>
                <a:spcPts val="0"/>
              </a:spcAft>
              <a:buSzPts val="1800"/>
              <a:buChar char="-"/>
            </a:pPr>
            <a:r>
              <a:rPr lang="en-US"/>
              <a:t>Surgical airway as back up plan </a:t>
            </a:r>
            <a:endParaRPr/>
          </a:p>
          <a:p>
            <a:pPr indent="-342900" lvl="0" marL="457200" rtl="0" algn="l">
              <a:lnSpc>
                <a:spcPct val="115000"/>
              </a:lnSpc>
              <a:spcBef>
                <a:spcPts val="1200"/>
              </a:spcBef>
              <a:spcAft>
                <a:spcPts val="0"/>
              </a:spcAft>
              <a:buSzPts val="1800"/>
              <a:buChar char="-"/>
            </a:pPr>
            <a:r>
              <a:rPr lang="en-US"/>
              <a:t>Involve experts early!</a:t>
            </a:r>
            <a:endParaRPr/>
          </a:p>
          <a:p>
            <a:pPr indent="-342900" lvl="1" marL="914400" rtl="0" algn="l">
              <a:lnSpc>
                <a:spcPct val="115000"/>
              </a:lnSpc>
              <a:spcBef>
                <a:spcPts val="200"/>
              </a:spcBef>
              <a:spcAft>
                <a:spcPts val="0"/>
              </a:spcAft>
              <a:buSzPts val="1800"/>
              <a:buChar char="-"/>
            </a:pPr>
            <a:r>
              <a:rPr lang="en-US"/>
              <a:t>Anaesthesiologist </a:t>
            </a:r>
            <a:endParaRPr/>
          </a:p>
          <a:p>
            <a:pPr indent="-342900" lvl="1" marL="914400" rtl="0" algn="l">
              <a:lnSpc>
                <a:spcPct val="115000"/>
              </a:lnSpc>
              <a:spcBef>
                <a:spcPts val="400"/>
              </a:spcBef>
              <a:spcAft>
                <a:spcPts val="0"/>
              </a:spcAft>
              <a:buSzPts val="1800"/>
              <a:buChar char="-"/>
            </a:pPr>
            <a:r>
              <a:rPr lang="en-US"/>
              <a:t>Surgeon</a:t>
            </a:r>
            <a:endParaRPr/>
          </a:p>
          <a:p>
            <a:pPr indent="-342900" lvl="1" marL="914400" rtl="0" algn="l">
              <a:lnSpc>
                <a:spcPct val="115000"/>
              </a:lnSpc>
              <a:spcBef>
                <a:spcPts val="400"/>
              </a:spcBef>
              <a:spcAft>
                <a:spcPts val="400"/>
              </a:spcAft>
              <a:buSzPts val="1800"/>
              <a:buChar char="-"/>
            </a:pPr>
            <a:r>
              <a:rPr lang="en-US"/>
              <a:t>ENT surgeon</a:t>
            </a:r>
            <a:endParaRPr/>
          </a:p>
        </p:txBody>
      </p:sp>
      <p:sp>
        <p:nvSpPr>
          <p:cNvPr id="238" name="Google Shape;238;p30"/>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1"/>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2</a:t>
            </a:r>
            <a:endParaRPr/>
          </a:p>
        </p:txBody>
      </p:sp>
      <p:sp>
        <p:nvSpPr>
          <p:cNvPr id="245" name="Google Shape;245;p31"/>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lnSpc>
                <a:spcPct val="115000"/>
              </a:lnSpc>
              <a:spcBef>
                <a:spcPts val="1200"/>
              </a:spcBef>
              <a:spcAft>
                <a:spcPts val="0"/>
              </a:spcAft>
              <a:buSzPts val="1800"/>
              <a:buChar char="-"/>
            </a:pPr>
            <a:r>
              <a:rPr lang="en-US"/>
              <a:t>69/M</a:t>
            </a:r>
            <a:endParaRPr/>
          </a:p>
          <a:p>
            <a:pPr indent="-342900" lvl="0" marL="457200" rtl="0" algn="l">
              <a:lnSpc>
                <a:spcPct val="115000"/>
              </a:lnSpc>
              <a:spcBef>
                <a:spcPts val="1200"/>
              </a:spcBef>
              <a:spcAft>
                <a:spcPts val="0"/>
              </a:spcAft>
              <a:buSzPts val="1800"/>
              <a:buChar char="-"/>
            </a:pPr>
            <a:r>
              <a:rPr lang="en-US"/>
              <a:t>Declined memory for 1 month</a:t>
            </a:r>
            <a:endParaRPr/>
          </a:p>
          <a:p>
            <a:pPr indent="-342900" lvl="0" marL="457200" rtl="0" algn="l">
              <a:lnSpc>
                <a:spcPct val="115000"/>
              </a:lnSpc>
              <a:spcBef>
                <a:spcPts val="1200"/>
              </a:spcBef>
              <a:spcAft>
                <a:spcPts val="0"/>
              </a:spcAft>
              <a:buSzPts val="1800"/>
              <a:buChar char="-"/>
            </a:pPr>
            <a:r>
              <a:rPr lang="en-US"/>
              <a:t>Found lying on floor</a:t>
            </a:r>
            <a:endParaRPr/>
          </a:p>
          <a:p>
            <a:pPr indent="-342900" lvl="0" marL="457200" rtl="0" algn="l">
              <a:lnSpc>
                <a:spcPct val="115000"/>
              </a:lnSpc>
              <a:spcBef>
                <a:spcPts val="1200"/>
              </a:spcBef>
              <a:spcAft>
                <a:spcPts val="0"/>
              </a:spcAft>
              <a:buSzPts val="1800"/>
              <a:buChar char="-"/>
            </a:pPr>
            <a:r>
              <a:rPr lang="en-US"/>
              <a:t>Confusion</a:t>
            </a:r>
            <a:endParaRPr/>
          </a:p>
          <a:p>
            <a:pPr indent="-342900" lvl="0" marL="457200" rtl="0" algn="l">
              <a:lnSpc>
                <a:spcPct val="115000"/>
              </a:lnSpc>
              <a:spcBef>
                <a:spcPts val="1200"/>
              </a:spcBef>
              <a:spcAft>
                <a:spcPts val="0"/>
              </a:spcAft>
              <a:buSzPts val="1800"/>
              <a:buChar char="-"/>
            </a:pPr>
            <a:r>
              <a:rPr lang="en-US"/>
              <a:t>GCS 14/15</a:t>
            </a:r>
            <a:endParaRPr/>
          </a:p>
          <a:p>
            <a:pPr indent="-342900" lvl="0" marL="457200" rtl="0" algn="l">
              <a:lnSpc>
                <a:spcPct val="115000"/>
              </a:lnSpc>
              <a:spcBef>
                <a:spcPts val="1200"/>
              </a:spcBef>
              <a:spcAft>
                <a:spcPts val="200"/>
              </a:spcAft>
              <a:buSzPts val="1800"/>
              <a:buChar char="-"/>
            </a:pPr>
            <a:r>
              <a:rPr lang="en-US"/>
              <a:t>No scalp wound</a:t>
            </a:r>
            <a:endParaRPr/>
          </a:p>
        </p:txBody>
      </p:sp>
      <p:sp>
        <p:nvSpPr>
          <p:cNvPr id="246" name="Google Shape;246;p31"/>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2"/>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2</a:t>
            </a:r>
            <a:endParaRPr/>
          </a:p>
        </p:txBody>
      </p:sp>
      <p:sp>
        <p:nvSpPr>
          <p:cNvPr id="253" name="Google Shape;253;p32"/>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lnSpc>
                <a:spcPct val="115000"/>
              </a:lnSpc>
              <a:spcBef>
                <a:spcPts val="1200"/>
              </a:spcBef>
              <a:spcAft>
                <a:spcPts val="200"/>
              </a:spcAft>
              <a:buSzPts val="1800"/>
              <a:buChar char="-"/>
            </a:pPr>
            <a:r>
              <a:rPr lang="en-US"/>
              <a:t>Name 2 </a:t>
            </a:r>
            <a:r>
              <a:rPr lang="en-US"/>
              <a:t>aspects </a:t>
            </a:r>
            <a:r>
              <a:rPr lang="en-US"/>
              <a:t>to </a:t>
            </a:r>
            <a:r>
              <a:rPr lang="en-US"/>
              <a:t>differentiate between delirium and dementia during history taking.</a:t>
            </a:r>
            <a:endParaRPr/>
          </a:p>
        </p:txBody>
      </p:sp>
      <p:sp>
        <p:nvSpPr>
          <p:cNvPr id="254" name="Google Shape;254;p32"/>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5"/>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1</a:t>
            </a:r>
            <a:endParaRPr/>
          </a:p>
        </p:txBody>
      </p:sp>
      <p:sp>
        <p:nvSpPr>
          <p:cNvPr id="116" name="Google Shape;116;p15"/>
          <p:cNvSpPr txBox="1"/>
          <p:nvPr>
            <p:ph idx="1" type="body"/>
          </p:nvPr>
        </p:nvSpPr>
        <p:spPr>
          <a:xfrm>
            <a:off x="838200" y="1820300"/>
            <a:ext cx="5172000" cy="4127700"/>
          </a:xfrm>
          <a:prstGeom prst="rect">
            <a:avLst/>
          </a:prstGeom>
          <a:noFill/>
          <a:ln>
            <a:noFill/>
          </a:ln>
        </p:spPr>
        <p:txBody>
          <a:bodyPr anchorCtr="0" anchor="t" bIns="45700" lIns="0" spcFirstLastPara="1" rIns="0" wrap="square" tIns="45700">
            <a:normAutofit/>
          </a:bodyPr>
          <a:lstStyle/>
          <a:p>
            <a:pPr indent="-342900" lvl="0" marL="457200" rtl="0" algn="l">
              <a:spcBef>
                <a:spcPts val="1200"/>
              </a:spcBef>
              <a:spcAft>
                <a:spcPts val="0"/>
              </a:spcAft>
              <a:buSzPts val="1800"/>
              <a:buChar char="-"/>
            </a:pPr>
            <a:r>
              <a:rPr lang="en-US"/>
              <a:t>43/M</a:t>
            </a:r>
            <a:endParaRPr/>
          </a:p>
          <a:p>
            <a:pPr indent="-342900" lvl="0" marL="457200" rtl="0" algn="l">
              <a:spcBef>
                <a:spcPts val="1200"/>
              </a:spcBef>
              <a:spcAft>
                <a:spcPts val="0"/>
              </a:spcAft>
              <a:buSzPts val="1800"/>
              <a:buChar char="-"/>
            </a:pPr>
            <a:r>
              <a:rPr lang="en-US"/>
              <a:t>Fever</a:t>
            </a:r>
            <a:endParaRPr/>
          </a:p>
          <a:p>
            <a:pPr indent="-342900" lvl="0" marL="457200" rtl="0" algn="l">
              <a:spcBef>
                <a:spcPts val="1200"/>
              </a:spcBef>
              <a:spcAft>
                <a:spcPts val="0"/>
              </a:spcAft>
              <a:buSzPts val="1800"/>
              <a:buChar char="-"/>
            </a:pPr>
            <a:r>
              <a:rPr lang="en-US"/>
              <a:t>Pain on swallowing for 2 days </a:t>
            </a:r>
            <a:endParaRPr/>
          </a:p>
          <a:p>
            <a:pPr indent="0" lvl="0" marL="0" rtl="0" algn="l">
              <a:spcBef>
                <a:spcPts val="1200"/>
              </a:spcBef>
              <a:spcAft>
                <a:spcPts val="0"/>
              </a:spcAft>
              <a:buNone/>
            </a:pPr>
            <a:r>
              <a:t/>
            </a:r>
            <a:endParaRPr/>
          </a:p>
          <a:p>
            <a:pPr indent="-342900" lvl="0" marL="457200" rtl="0" algn="l">
              <a:lnSpc>
                <a:spcPct val="100000"/>
              </a:lnSpc>
              <a:spcBef>
                <a:spcPts val="1200"/>
              </a:spcBef>
              <a:spcAft>
                <a:spcPts val="200"/>
              </a:spcAft>
              <a:buSzPts val="1800"/>
              <a:buChar char="-"/>
            </a:pPr>
            <a:r>
              <a:rPr lang="en-US"/>
              <a:t>XR Finding? (1)</a:t>
            </a:r>
            <a:endParaRPr/>
          </a:p>
        </p:txBody>
      </p:sp>
      <p:pic>
        <p:nvPicPr>
          <p:cNvPr id="117" name="Google Shape;117;p15"/>
          <p:cNvPicPr preferRelativeResize="0"/>
          <p:nvPr/>
        </p:nvPicPr>
        <p:blipFill rotWithShape="1">
          <a:blip r:embed="rId3">
            <a:alphaModFix/>
          </a:blip>
          <a:srcRect b="11365" l="5033" r="9649" t="-1781"/>
          <a:stretch/>
        </p:blipFill>
        <p:spPr>
          <a:xfrm>
            <a:off x="6284342" y="-91440"/>
            <a:ext cx="5796208" cy="6949441"/>
          </a:xfrm>
          <a:prstGeom prst="rect">
            <a:avLst/>
          </a:prstGeom>
          <a:noFill/>
          <a:ln>
            <a:noFill/>
          </a:ln>
        </p:spPr>
      </p:pic>
      <p:sp>
        <p:nvSpPr>
          <p:cNvPr id="118" name="Google Shape;118;p15"/>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3"/>
          <p:cNvSpPr txBox="1"/>
          <p:nvPr/>
        </p:nvSpPr>
        <p:spPr>
          <a:xfrm>
            <a:off x="8973994" y="5768162"/>
            <a:ext cx="2824200" cy="45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Rosen’s Emergency medicine 2018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P1281, Chapter94 Delirium and Dementia </a:t>
            </a:r>
            <a:endParaRPr/>
          </a:p>
        </p:txBody>
      </p:sp>
      <p:pic>
        <p:nvPicPr>
          <p:cNvPr id="260" name="Google Shape;260;p33"/>
          <p:cNvPicPr preferRelativeResize="0"/>
          <p:nvPr/>
        </p:nvPicPr>
        <p:blipFill rotWithShape="1">
          <a:blip r:embed="rId3">
            <a:alphaModFix/>
          </a:blip>
          <a:srcRect b="0" l="0" r="0" t="0"/>
          <a:stretch/>
        </p:blipFill>
        <p:spPr>
          <a:xfrm>
            <a:off x="1724702" y="433983"/>
            <a:ext cx="8742576" cy="5334168"/>
          </a:xfrm>
          <a:prstGeom prst="rect">
            <a:avLst/>
          </a:prstGeom>
          <a:noFill/>
          <a:ln>
            <a:noFill/>
          </a:ln>
        </p:spPr>
      </p:pic>
      <p:sp>
        <p:nvSpPr>
          <p:cNvPr id="261" name="Google Shape;261;p33"/>
          <p:cNvSpPr/>
          <p:nvPr/>
        </p:nvSpPr>
        <p:spPr>
          <a:xfrm>
            <a:off x="4192650" y="1612402"/>
            <a:ext cx="5644200" cy="15741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33"/>
          <p:cNvSpPr/>
          <p:nvPr/>
        </p:nvSpPr>
        <p:spPr>
          <a:xfrm>
            <a:off x="4192650" y="4194050"/>
            <a:ext cx="5644200" cy="5634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33"/>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4"/>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2</a:t>
            </a:r>
            <a:endParaRPr/>
          </a:p>
        </p:txBody>
      </p:sp>
      <p:sp>
        <p:nvSpPr>
          <p:cNvPr id="270" name="Google Shape;270;p34"/>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lnSpc>
                <a:spcPct val="100000"/>
              </a:lnSpc>
              <a:spcBef>
                <a:spcPts val="1200"/>
              </a:spcBef>
              <a:spcAft>
                <a:spcPts val="200"/>
              </a:spcAft>
              <a:buSzPts val="1800"/>
              <a:buChar char="-"/>
            </a:pPr>
            <a:r>
              <a:rPr lang="en-US"/>
              <a:t>List 2 Point of care tests, and specify what to look for.</a:t>
            </a:r>
            <a:endParaRPr/>
          </a:p>
        </p:txBody>
      </p:sp>
      <p:sp>
        <p:nvSpPr>
          <p:cNvPr id="271" name="Google Shape;271;p34"/>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5"/>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2</a:t>
            </a:r>
            <a:endParaRPr/>
          </a:p>
        </p:txBody>
      </p:sp>
      <p:sp>
        <p:nvSpPr>
          <p:cNvPr id="278" name="Google Shape;278;p35"/>
          <p:cNvSpPr txBox="1"/>
          <p:nvPr>
            <p:ph idx="1" type="body"/>
          </p:nvPr>
        </p:nvSpPr>
        <p:spPr>
          <a:xfrm>
            <a:off x="1097275" y="1845725"/>
            <a:ext cx="10058400" cy="5670600"/>
          </a:xfrm>
          <a:prstGeom prst="rect">
            <a:avLst/>
          </a:prstGeom>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List 2 Point of care tests, and specify what to look for.</a:t>
            </a:r>
            <a:endParaRPr/>
          </a:p>
          <a:p>
            <a:pPr indent="-342900" lvl="0" marL="457200" rtl="0" algn="l">
              <a:lnSpc>
                <a:spcPct val="100000"/>
              </a:lnSpc>
              <a:spcBef>
                <a:spcPts val="1200"/>
              </a:spcBef>
              <a:spcAft>
                <a:spcPts val="0"/>
              </a:spcAft>
              <a:buSzPts val="1800"/>
              <a:buChar char="-"/>
            </a:pPr>
            <a:r>
              <a:rPr lang="en-US"/>
              <a:t>H’stix</a:t>
            </a:r>
            <a:endParaRPr/>
          </a:p>
          <a:p>
            <a:pPr indent="-342900" lvl="1" marL="914400" rtl="0" algn="l">
              <a:lnSpc>
                <a:spcPct val="100000"/>
              </a:lnSpc>
              <a:spcBef>
                <a:spcPts val="200"/>
              </a:spcBef>
              <a:spcAft>
                <a:spcPts val="0"/>
              </a:spcAft>
              <a:buSzPts val="1800"/>
              <a:buChar char="-"/>
            </a:pPr>
            <a:r>
              <a:rPr lang="en-US"/>
              <a:t>Hyper-/hypoglycemia</a:t>
            </a:r>
            <a:endParaRPr/>
          </a:p>
          <a:p>
            <a:pPr indent="-342900" lvl="0" marL="457200" rtl="0" algn="l">
              <a:lnSpc>
                <a:spcPct val="100000"/>
              </a:lnSpc>
              <a:spcBef>
                <a:spcPts val="1200"/>
              </a:spcBef>
              <a:spcAft>
                <a:spcPts val="0"/>
              </a:spcAft>
              <a:buSzPts val="1800"/>
              <a:buChar char="-"/>
            </a:pPr>
            <a:r>
              <a:rPr lang="en-US"/>
              <a:t>i-stat</a:t>
            </a:r>
            <a:endParaRPr/>
          </a:p>
          <a:p>
            <a:pPr indent="-342900" lvl="1" marL="914400" rtl="0" algn="l">
              <a:lnSpc>
                <a:spcPct val="100000"/>
              </a:lnSpc>
              <a:spcBef>
                <a:spcPts val="200"/>
              </a:spcBef>
              <a:spcAft>
                <a:spcPts val="0"/>
              </a:spcAft>
              <a:buSzPts val="1800"/>
              <a:buChar char="-"/>
            </a:pPr>
            <a:r>
              <a:rPr lang="en-US"/>
              <a:t>Acidosis</a:t>
            </a:r>
            <a:endParaRPr/>
          </a:p>
          <a:p>
            <a:pPr indent="-342900" lvl="1" marL="914400" rtl="0" algn="l">
              <a:lnSpc>
                <a:spcPct val="100000"/>
              </a:lnSpc>
              <a:spcBef>
                <a:spcPts val="400"/>
              </a:spcBef>
              <a:spcAft>
                <a:spcPts val="0"/>
              </a:spcAft>
              <a:buSzPts val="1800"/>
              <a:buChar char="-"/>
            </a:pPr>
            <a:r>
              <a:rPr lang="en-US"/>
              <a:t>Hypercapnia</a:t>
            </a:r>
            <a:endParaRPr/>
          </a:p>
          <a:p>
            <a:pPr indent="-342900" lvl="1" marL="914400" rtl="0" algn="l">
              <a:lnSpc>
                <a:spcPct val="100000"/>
              </a:lnSpc>
              <a:spcBef>
                <a:spcPts val="400"/>
              </a:spcBef>
              <a:spcAft>
                <a:spcPts val="0"/>
              </a:spcAft>
              <a:buSzPts val="1800"/>
              <a:buChar char="-"/>
            </a:pPr>
            <a:r>
              <a:rPr lang="en-US"/>
              <a:t>Electrolyte disturbance (Na, Ca)</a:t>
            </a:r>
            <a:endParaRPr/>
          </a:p>
          <a:p>
            <a:pPr indent="-342900" lvl="0" marL="457200" rtl="0" algn="l">
              <a:lnSpc>
                <a:spcPct val="100000"/>
              </a:lnSpc>
              <a:spcBef>
                <a:spcPts val="1200"/>
              </a:spcBef>
              <a:spcAft>
                <a:spcPts val="0"/>
              </a:spcAft>
              <a:buSzPts val="1800"/>
              <a:buChar char="-"/>
            </a:pPr>
            <a:r>
              <a:rPr lang="en-US"/>
              <a:t>Urine toxicology and </a:t>
            </a:r>
            <a:r>
              <a:rPr lang="en-US"/>
              <a:t>multistix for infection (WBC, nitrates) and rhabdomyolysis (RBC)</a:t>
            </a:r>
            <a:endParaRPr/>
          </a:p>
          <a:p>
            <a:pPr indent="-342900" lvl="0" marL="457200" rtl="0" algn="l">
              <a:lnSpc>
                <a:spcPct val="100000"/>
              </a:lnSpc>
              <a:spcBef>
                <a:spcPts val="1200"/>
              </a:spcBef>
              <a:spcAft>
                <a:spcPts val="0"/>
              </a:spcAft>
              <a:buSzPts val="1800"/>
              <a:buChar char="-"/>
            </a:pPr>
            <a:r>
              <a:rPr lang="en-US"/>
              <a:t>ECG</a:t>
            </a:r>
            <a:endParaRPr/>
          </a:p>
          <a:p>
            <a:pPr indent="-342900" lvl="1" marL="914400" rtl="0" algn="l">
              <a:lnSpc>
                <a:spcPct val="100000"/>
              </a:lnSpc>
              <a:spcBef>
                <a:spcPts val="200"/>
              </a:spcBef>
              <a:spcAft>
                <a:spcPts val="0"/>
              </a:spcAft>
              <a:buSzPts val="1800"/>
              <a:buChar char="-"/>
            </a:pPr>
            <a:r>
              <a:rPr lang="en-US"/>
              <a:t>Arrhythmia </a:t>
            </a:r>
            <a:endParaRPr/>
          </a:p>
          <a:p>
            <a:pPr indent="-342900" lvl="1" marL="914400" rtl="0" algn="l">
              <a:lnSpc>
                <a:spcPct val="100000"/>
              </a:lnSpc>
              <a:spcBef>
                <a:spcPts val="400"/>
              </a:spcBef>
              <a:spcAft>
                <a:spcPts val="400"/>
              </a:spcAft>
              <a:buSzPts val="1800"/>
              <a:buChar char="-"/>
            </a:pPr>
            <a:r>
              <a:rPr lang="en-US"/>
              <a:t>Altered QT/QRS interval</a:t>
            </a:r>
            <a:endParaRPr/>
          </a:p>
        </p:txBody>
      </p:sp>
      <p:sp>
        <p:nvSpPr>
          <p:cNvPr id="279" name="Google Shape;279;p35"/>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36"/>
          <p:cNvPicPr preferRelativeResize="0"/>
          <p:nvPr/>
        </p:nvPicPr>
        <p:blipFill rotWithShape="1">
          <a:blip r:embed="rId3">
            <a:alphaModFix/>
          </a:blip>
          <a:srcRect b="0" l="0" r="0" t="0"/>
          <a:stretch/>
        </p:blipFill>
        <p:spPr>
          <a:xfrm>
            <a:off x="1077825" y="950550"/>
            <a:ext cx="10036351" cy="5509226"/>
          </a:xfrm>
          <a:prstGeom prst="rect">
            <a:avLst/>
          </a:prstGeom>
          <a:noFill/>
          <a:ln>
            <a:noFill/>
          </a:ln>
        </p:spPr>
      </p:pic>
      <p:sp>
        <p:nvSpPr>
          <p:cNvPr id="285" name="Google Shape;285;p36"/>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86" name="Google Shape;286;p36"/>
          <p:cNvSpPr txBox="1"/>
          <p:nvPr/>
        </p:nvSpPr>
        <p:spPr>
          <a:xfrm>
            <a:off x="1077825" y="554242"/>
            <a:ext cx="97536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Findings?</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t/>
            </a:r>
            <a:endParaRPr/>
          </a:p>
        </p:txBody>
      </p:sp>
      <p:pic>
        <p:nvPicPr>
          <p:cNvPr id="292" name="Google Shape;292;p37"/>
          <p:cNvPicPr preferRelativeResize="0"/>
          <p:nvPr/>
        </p:nvPicPr>
        <p:blipFill rotWithShape="1">
          <a:blip r:embed="rId3">
            <a:alphaModFix/>
          </a:blip>
          <a:srcRect b="0" l="0" r="0" t="0"/>
          <a:stretch/>
        </p:blipFill>
        <p:spPr>
          <a:xfrm>
            <a:off x="2860041" y="124691"/>
            <a:ext cx="9226664" cy="6609952"/>
          </a:xfrm>
          <a:prstGeom prst="rect">
            <a:avLst/>
          </a:prstGeom>
          <a:noFill/>
          <a:ln>
            <a:noFill/>
          </a:ln>
        </p:spPr>
      </p:pic>
      <p:pic>
        <p:nvPicPr>
          <p:cNvPr id="293" name="Google Shape;293;p37"/>
          <p:cNvPicPr preferRelativeResize="0"/>
          <p:nvPr/>
        </p:nvPicPr>
        <p:blipFill rotWithShape="1">
          <a:blip r:embed="rId4">
            <a:alphaModFix/>
          </a:blip>
          <a:srcRect b="0" l="0" r="0" t="0"/>
          <a:stretch/>
        </p:blipFill>
        <p:spPr>
          <a:xfrm>
            <a:off x="0" y="63128"/>
            <a:ext cx="2866276" cy="1708088"/>
          </a:xfrm>
          <a:prstGeom prst="rect">
            <a:avLst/>
          </a:prstGeom>
          <a:noFill/>
          <a:ln>
            <a:noFill/>
          </a:ln>
        </p:spPr>
      </p:pic>
      <p:sp>
        <p:nvSpPr>
          <p:cNvPr id="294" name="Google Shape;294;p37"/>
          <p:cNvSpPr/>
          <p:nvPr/>
        </p:nvSpPr>
        <p:spPr>
          <a:xfrm>
            <a:off x="1507146" y="1054516"/>
            <a:ext cx="670789" cy="300459"/>
          </a:xfrm>
          <a:prstGeom prst="ellipse">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5" name="Google Shape;295;p37"/>
          <p:cNvPicPr preferRelativeResize="0"/>
          <p:nvPr>
            <p:ph idx="1" type="body"/>
          </p:nvPr>
        </p:nvPicPr>
        <p:blipFill rotWithShape="1">
          <a:blip r:embed="rId5">
            <a:alphaModFix/>
          </a:blip>
          <a:srcRect b="0" l="0" r="0" t="0"/>
          <a:stretch/>
        </p:blipFill>
        <p:spPr>
          <a:xfrm>
            <a:off x="3010419" y="3869056"/>
            <a:ext cx="5380767" cy="2702341"/>
          </a:xfrm>
          <a:prstGeom prst="rect">
            <a:avLst/>
          </a:prstGeom>
          <a:noFill/>
          <a:ln>
            <a:noFill/>
          </a:ln>
        </p:spPr>
      </p:pic>
      <p:cxnSp>
        <p:nvCxnSpPr>
          <p:cNvPr id="296" name="Google Shape;296;p37"/>
          <p:cNvCxnSpPr/>
          <p:nvPr/>
        </p:nvCxnSpPr>
        <p:spPr>
          <a:xfrm>
            <a:off x="3695700" y="3362325"/>
            <a:ext cx="266700" cy="0"/>
          </a:xfrm>
          <a:prstGeom prst="straightConnector1">
            <a:avLst/>
          </a:prstGeom>
          <a:noFill/>
          <a:ln cap="flat" cmpd="sng" w="76200">
            <a:solidFill>
              <a:schemeClr val="accent1"/>
            </a:solidFill>
            <a:prstDash val="solid"/>
            <a:round/>
            <a:headEnd len="sm" w="sm" type="none"/>
            <a:tailEnd len="sm" w="sm" type="none"/>
          </a:ln>
        </p:spPr>
      </p:cxnSp>
      <p:cxnSp>
        <p:nvCxnSpPr>
          <p:cNvPr id="297" name="Google Shape;297;p37"/>
          <p:cNvCxnSpPr/>
          <p:nvPr/>
        </p:nvCxnSpPr>
        <p:spPr>
          <a:xfrm>
            <a:off x="3695700" y="3543300"/>
            <a:ext cx="676275" cy="0"/>
          </a:xfrm>
          <a:prstGeom prst="straightConnector1">
            <a:avLst/>
          </a:prstGeom>
          <a:noFill/>
          <a:ln cap="flat" cmpd="sng" w="57150">
            <a:solidFill>
              <a:schemeClr val="accent1"/>
            </a:solidFill>
            <a:prstDash val="solid"/>
            <a:round/>
            <a:headEnd len="sm" w="sm" type="none"/>
            <a:tailEnd len="sm" w="sm" type="none"/>
          </a:ln>
        </p:spPr>
      </p:cxnSp>
      <p:sp>
        <p:nvSpPr>
          <p:cNvPr id="298" name="Google Shape;298;p37"/>
          <p:cNvSpPr txBox="1"/>
          <p:nvPr/>
        </p:nvSpPr>
        <p:spPr>
          <a:xfrm>
            <a:off x="105295" y="6522215"/>
            <a:ext cx="326563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http://pemsource.org/2018/03/09/qtc-as-half-the-rr/</a:t>
            </a:r>
            <a:endParaRPr/>
          </a:p>
        </p:txBody>
      </p:sp>
      <p:sp>
        <p:nvSpPr>
          <p:cNvPr id="299" name="Google Shape;299;p37"/>
          <p:cNvSpPr txBox="1"/>
          <p:nvPr>
            <p:ph idx="1" type="body"/>
          </p:nvPr>
        </p:nvSpPr>
        <p:spPr>
          <a:xfrm>
            <a:off x="219075" y="3429000"/>
            <a:ext cx="10936500" cy="244020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1400"/>
              </a:spcBef>
              <a:spcAft>
                <a:spcPts val="0"/>
              </a:spcAft>
              <a:buSzPts val="2000"/>
              <a:buChar char=" "/>
            </a:pPr>
            <a:r>
              <a:rPr lang="en-US"/>
              <a:t>Short QT</a:t>
            </a:r>
            <a:endParaRPr/>
          </a:p>
          <a:p>
            <a:pPr indent="-127000" lvl="0" marL="91440" rtl="0" algn="l">
              <a:lnSpc>
                <a:spcPct val="90000"/>
              </a:lnSpc>
              <a:spcBef>
                <a:spcPts val="1400"/>
              </a:spcBef>
              <a:spcAft>
                <a:spcPts val="0"/>
              </a:spcAft>
              <a:buSzPts val="2000"/>
              <a:buChar char=" "/>
            </a:pPr>
            <a:r>
              <a:rPr lang="en-US"/>
              <a:t>Left axis deviation</a:t>
            </a:r>
            <a:endParaRPr/>
          </a:p>
          <a:p>
            <a:pPr indent="-127000" lvl="0" marL="91440" rtl="0" algn="l">
              <a:lnSpc>
                <a:spcPct val="90000"/>
              </a:lnSpc>
              <a:spcBef>
                <a:spcPts val="1400"/>
              </a:spcBef>
              <a:spcAft>
                <a:spcPts val="0"/>
              </a:spcAft>
              <a:buSzPts val="2000"/>
              <a:buChar char=" "/>
            </a:pPr>
            <a:r>
              <a:rPr lang="en-US"/>
              <a:t>U-wave</a:t>
            </a:r>
            <a:endParaRPr/>
          </a:p>
          <a:p>
            <a:pPr indent="0" lvl="0" marL="0" rtl="0" algn="l">
              <a:lnSpc>
                <a:spcPct val="90000"/>
              </a:lnSpc>
              <a:spcBef>
                <a:spcPts val="1400"/>
              </a:spcBef>
              <a:spcAft>
                <a:spcPts val="0"/>
              </a:spcAft>
              <a:buNone/>
            </a:pPr>
            <a:r>
              <a:rPr lang="en-US"/>
              <a:t>         Name 2 ddx</a:t>
            </a:r>
            <a:endParaRPr/>
          </a:p>
          <a:p>
            <a:pPr indent="0" lvl="0" marL="91440" rtl="0" algn="l">
              <a:lnSpc>
                <a:spcPct val="90000"/>
              </a:lnSpc>
              <a:spcBef>
                <a:spcPts val="1400"/>
              </a:spcBef>
              <a:spcAft>
                <a:spcPts val="0"/>
              </a:spcAft>
              <a:buSzPts val="2000"/>
              <a:buNone/>
            </a:pPr>
            <a:r>
              <a:t/>
            </a:r>
            <a:endParaRPr/>
          </a:p>
        </p:txBody>
      </p:sp>
      <p:sp>
        <p:nvSpPr>
          <p:cNvPr id="300" name="Google Shape;300;p37"/>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Differential for short QT</a:t>
            </a:r>
            <a:endParaRPr/>
          </a:p>
        </p:txBody>
      </p:sp>
      <p:sp>
        <p:nvSpPr>
          <p:cNvPr id="306" name="Google Shape;306;p38"/>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Hypercalcemia</a:t>
            </a:r>
            <a:endParaRPr/>
          </a:p>
          <a:p>
            <a:pPr indent="-342900" lvl="2" marL="1371600" rtl="0" algn="l">
              <a:lnSpc>
                <a:spcPct val="100000"/>
              </a:lnSpc>
              <a:spcBef>
                <a:spcPts val="200"/>
              </a:spcBef>
              <a:spcAft>
                <a:spcPts val="0"/>
              </a:spcAft>
              <a:buSzPts val="1800"/>
              <a:buChar char="-"/>
            </a:pPr>
            <a:r>
              <a:rPr lang="en-US"/>
              <a:t>Short QT</a:t>
            </a:r>
            <a:endParaRPr/>
          </a:p>
          <a:p>
            <a:pPr indent="-342900" lvl="2" marL="1371600" rtl="0" algn="l">
              <a:lnSpc>
                <a:spcPct val="100000"/>
              </a:lnSpc>
              <a:spcBef>
                <a:spcPts val="400"/>
              </a:spcBef>
              <a:spcAft>
                <a:spcPts val="0"/>
              </a:spcAft>
              <a:buSzPts val="1800"/>
              <a:buChar char="-"/>
            </a:pPr>
            <a:r>
              <a:rPr lang="en-US"/>
              <a:t>Osborn wave (J wave)</a:t>
            </a:r>
            <a:endParaRPr/>
          </a:p>
          <a:p>
            <a:pPr indent="-342900" lvl="1" marL="914400" rtl="0" algn="l">
              <a:lnSpc>
                <a:spcPct val="100000"/>
              </a:lnSpc>
              <a:spcBef>
                <a:spcPts val="400"/>
              </a:spcBef>
              <a:spcAft>
                <a:spcPts val="0"/>
              </a:spcAft>
              <a:buSzPts val="1800"/>
              <a:buChar char="-"/>
            </a:pPr>
            <a:r>
              <a:rPr lang="en-US"/>
              <a:t>For severe hypercalcemia:</a:t>
            </a:r>
            <a:endParaRPr/>
          </a:p>
          <a:p>
            <a:pPr indent="-342900" lvl="2" marL="1371600" rtl="0" algn="l">
              <a:lnSpc>
                <a:spcPct val="100000"/>
              </a:lnSpc>
              <a:spcBef>
                <a:spcPts val="400"/>
              </a:spcBef>
              <a:spcAft>
                <a:spcPts val="0"/>
              </a:spcAft>
              <a:buSzPts val="1800"/>
              <a:buChar char="-"/>
            </a:pPr>
            <a:r>
              <a:rPr lang="en-US"/>
              <a:t>ST elevation</a:t>
            </a:r>
            <a:endParaRPr/>
          </a:p>
          <a:p>
            <a:pPr indent="-342900" lvl="2" marL="1371600" rtl="0" algn="l">
              <a:lnSpc>
                <a:spcPct val="100000"/>
              </a:lnSpc>
              <a:spcBef>
                <a:spcPts val="400"/>
              </a:spcBef>
              <a:spcAft>
                <a:spcPts val="0"/>
              </a:spcAft>
              <a:buSzPts val="1800"/>
              <a:buChar char="-"/>
            </a:pPr>
            <a:r>
              <a:rPr lang="en-US"/>
              <a:t>Biphasic T wave</a:t>
            </a:r>
            <a:endParaRPr/>
          </a:p>
          <a:p>
            <a:pPr indent="-342900" lvl="2" marL="1371600" rtl="0" algn="l">
              <a:lnSpc>
                <a:spcPct val="100000"/>
              </a:lnSpc>
              <a:spcBef>
                <a:spcPts val="400"/>
              </a:spcBef>
              <a:spcAft>
                <a:spcPts val="0"/>
              </a:spcAft>
              <a:buSzPts val="1800"/>
              <a:buChar char="-"/>
            </a:pPr>
            <a:r>
              <a:rPr lang="en-US"/>
              <a:t>U wave </a:t>
            </a:r>
            <a:endParaRPr/>
          </a:p>
          <a:p>
            <a:pPr indent="-342900" lvl="0" marL="457200" rtl="0" algn="l">
              <a:lnSpc>
                <a:spcPct val="100000"/>
              </a:lnSpc>
              <a:spcBef>
                <a:spcPts val="1200"/>
              </a:spcBef>
              <a:spcAft>
                <a:spcPts val="0"/>
              </a:spcAft>
              <a:buSzPts val="1800"/>
              <a:buChar char="-"/>
            </a:pPr>
            <a:r>
              <a:rPr lang="en-US"/>
              <a:t>Digoxin</a:t>
            </a:r>
            <a:endParaRPr/>
          </a:p>
          <a:p>
            <a:pPr indent="-342900" lvl="0" marL="457200" rtl="0" algn="l">
              <a:lnSpc>
                <a:spcPct val="100000"/>
              </a:lnSpc>
              <a:spcBef>
                <a:spcPts val="1200"/>
              </a:spcBef>
              <a:spcAft>
                <a:spcPts val="0"/>
              </a:spcAft>
              <a:buSzPts val="1800"/>
              <a:buChar char="-"/>
            </a:pPr>
            <a:r>
              <a:rPr lang="en-US"/>
              <a:t>Hyperthermia</a:t>
            </a:r>
            <a:endParaRPr/>
          </a:p>
          <a:p>
            <a:pPr indent="-342900" lvl="0" marL="457200" rtl="0" algn="l">
              <a:lnSpc>
                <a:spcPct val="100000"/>
              </a:lnSpc>
              <a:spcBef>
                <a:spcPts val="1200"/>
              </a:spcBef>
              <a:spcAft>
                <a:spcPts val="200"/>
              </a:spcAft>
              <a:buSzPts val="1800"/>
              <a:buChar char="-"/>
            </a:pPr>
            <a:r>
              <a:rPr lang="en-US"/>
              <a:t>Short QT syndrome</a:t>
            </a:r>
            <a:endParaRPr/>
          </a:p>
        </p:txBody>
      </p:sp>
      <p:sp>
        <p:nvSpPr>
          <p:cNvPr id="307" name="Google Shape;307;p38"/>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9"/>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2</a:t>
            </a:r>
            <a:endParaRPr/>
          </a:p>
        </p:txBody>
      </p:sp>
      <p:sp>
        <p:nvSpPr>
          <p:cNvPr id="313" name="Google Shape;313;p39"/>
          <p:cNvSpPr txBox="1"/>
          <p:nvPr>
            <p:ph idx="1" type="body"/>
          </p:nvPr>
        </p:nvSpPr>
        <p:spPr>
          <a:xfrm>
            <a:off x="1097278" y="1845725"/>
            <a:ext cx="4750800" cy="402330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200"/>
              </a:spcAft>
              <a:buSzPts val="1800"/>
              <a:buChar char="-"/>
            </a:pPr>
            <a:r>
              <a:rPr lang="en-US"/>
              <a:t>Name 2 XR findings.</a:t>
            </a:r>
            <a:endParaRPr/>
          </a:p>
        </p:txBody>
      </p:sp>
      <p:pic>
        <p:nvPicPr>
          <p:cNvPr id="314" name="Google Shape;314;p39"/>
          <p:cNvPicPr preferRelativeResize="0"/>
          <p:nvPr>
            <p:ph idx="1" type="body"/>
          </p:nvPr>
        </p:nvPicPr>
        <p:blipFill rotWithShape="1">
          <a:blip r:embed="rId3">
            <a:alphaModFix/>
          </a:blip>
          <a:srcRect b="0" l="0" r="0" t="0"/>
          <a:stretch/>
        </p:blipFill>
        <p:spPr>
          <a:xfrm>
            <a:off x="5723496" y="228439"/>
            <a:ext cx="5699700" cy="6401100"/>
          </a:xfrm>
          <a:prstGeom prst="rect">
            <a:avLst/>
          </a:prstGeom>
          <a:noFill/>
          <a:ln>
            <a:noFill/>
          </a:ln>
        </p:spPr>
      </p:pic>
      <p:sp>
        <p:nvSpPr>
          <p:cNvPr id="315" name="Google Shape;315;p39"/>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40"/>
          <p:cNvPicPr preferRelativeResize="0"/>
          <p:nvPr>
            <p:ph idx="1" type="body"/>
          </p:nvPr>
        </p:nvPicPr>
        <p:blipFill rotWithShape="1">
          <a:blip r:embed="rId3">
            <a:alphaModFix/>
          </a:blip>
          <a:srcRect b="0" l="0" r="0" t="0"/>
          <a:stretch/>
        </p:blipFill>
        <p:spPr>
          <a:xfrm>
            <a:off x="5665161" y="174364"/>
            <a:ext cx="5699833" cy="6401003"/>
          </a:xfrm>
          <a:prstGeom prst="rect">
            <a:avLst/>
          </a:prstGeom>
          <a:noFill/>
          <a:ln>
            <a:noFill/>
          </a:ln>
        </p:spPr>
      </p:pic>
      <p:sp>
        <p:nvSpPr>
          <p:cNvPr id="321" name="Google Shape;321;p40"/>
          <p:cNvSpPr/>
          <p:nvPr/>
        </p:nvSpPr>
        <p:spPr>
          <a:xfrm rot="-8883341">
            <a:off x="9863450" y="2118493"/>
            <a:ext cx="310439" cy="249326"/>
          </a:xfrm>
          <a:prstGeom prst="rightArrow">
            <a:avLst>
              <a:gd fmla="val 50000" name="adj1"/>
              <a:gd fmla="val 50000" name="adj2"/>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40"/>
          <p:cNvSpPr/>
          <p:nvPr/>
        </p:nvSpPr>
        <p:spPr>
          <a:xfrm rot="-8883341">
            <a:off x="7797923" y="4909686"/>
            <a:ext cx="247798" cy="249326"/>
          </a:xfrm>
          <a:prstGeom prst="rightArrow">
            <a:avLst>
              <a:gd fmla="val 50000" name="adj1"/>
              <a:gd fmla="val 50000" name="adj2"/>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40"/>
          <p:cNvSpPr/>
          <p:nvPr/>
        </p:nvSpPr>
        <p:spPr>
          <a:xfrm rot="-8883341">
            <a:off x="10618757" y="1803298"/>
            <a:ext cx="247798" cy="249326"/>
          </a:xfrm>
          <a:prstGeom prst="rightArrow">
            <a:avLst>
              <a:gd fmla="val 50000" name="adj1"/>
              <a:gd fmla="val 50000" name="adj2"/>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40"/>
          <p:cNvSpPr/>
          <p:nvPr/>
        </p:nvSpPr>
        <p:spPr>
          <a:xfrm rot="-8883341">
            <a:off x="6753737" y="2153025"/>
            <a:ext cx="310439" cy="249326"/>
          </a:xfrm>
          <a:prstGeom prst="rightArrow">
            <a:avLst>
              <a:gd fmla="val 50000" name="adj1"/>
              <a:gd fmla="val 50000" name="adj2"/>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40"/>
          <p:cNvSpPr/>
          <p:nvPr/>
        </p:nvSpPr>
        <p:spPr>
          <a:xfrm rot="-8883341">
            <a:off x="6688859" y="2884844"/>
            <a:ext cx="310439" cy="249326"/>
          </a:xfrm>
          <a:prstGeom prst="rightArrow">
            <a:avLst>
              <a:gd fmla="val 50000" name="adj1"/>
              <a:gd fmla="val 50000" name="adj2"/>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40"/>
          <p:cNvSpPr txBox="1"/>
          <p:nvPr>
            <p:ph idx="1" type="body"/>
          </p:nvPr>
        </p:nvSpPr>
        <p:spPr>
          <a:xfrm>
            <a:off x="1097278" y="1845725"/>
            <a:ext cx="4750800" cy="4023300"/>
          </a:xfrm>
          <a:prstGeom prst="rect">
            <a:avLst/>
          </a:prstGeom>
          <a:noFill/>
          <a:ln>
            <a:noFill/>
          </a:ln>
        </p:spPr>
        <p:txBody>
          <a:bodyPr anchorCtr="0" anchor="t" bIns="45700" lIns="0" spcFirstLastPara="1" rIns="0" wrap="square" tIns="45700">
            <a:normAutofit/>
          </a:bodyPr>
          <a:lstStyle/>
          <a:p>
            <a:pPr indent="-342900" lvl="0" marL="457200" rtl="0" algn="l">
              <a:spcBef>
                <a:spcPts val="1200"/>
              </a:spcBef>
              <a:spcAft>
                <a:spcPts val="0"/>
              </a:spcAft>
              <a:buSzPts val="1800"/>
              <a:buChar char="-"/>
            </a:pPr>
            <a:r>
              <a:rPr lang="en-US"/>
              <a:t>Name 2 XR findings.</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US"/>
              <a:t>Left lower lobe mass</a:t>
            </a:r>
            <a:endParaRPr/>
          </a:p>
          <a:p>
            <a:pPr indent="-342900" lvl="0" marL="457200" rtl="0" algn="l">
              <a:spcBef>
                <a:spcPts val="1200"/>
              </a:spcBef>
              <a:spcAft>
                <a:spcPts val="0"/>
              </a:spcAft>
              <a:buSzPts val="1800"/>
              <a:buChar char="-"/>
            </a:pPr>
            <a:r>
              <a:rPr lang="en-US"/>
              <a:t>Left pleural effusion</a:t>
            </a:r>
            <a:endParaRPr/>
          </a:p>
          <a:p>
            <a:pPr indent="-342900" lvl="0" marL="457200" rtl="0" algn="l">
              <a:spcBef>
                <a:spcPts val="1200"/>
              </a:spcBef>
              <a:spcAft>
                <a:spcPts val="0"/>
              </a:spcAft>
              <a:buSzPts val="1800"/>
              <a:buChar char="-"/>
            </a:pPr>
            <a:r>
              <a:rPr lang="en-US"/>
              <a:t>Ribs fracture</a:t>
            </a:r>
            <a:endParaRPr/>
          </a:p>
          <a:p>
            <a:pPr indent="-342900" lvl="0" marL="457200" rtl="0" algn="l">
              <a:spcBef>
                <a:spcPts val="1200"/>
              </a:spcBef>
              <a:spcAft>
                <a:spcPts val="200"/>
              </a:spcAft>
              <a:buSzPts val="1800"/>
              <a:buChar char="-"/>
            </a:pPr>
            <a:r>
              <a:rPr lang="en-US"/>
              <a:t>Osteolytic lesions over scapulae and R lower ribs</a:t>
            </a:r>
            <a:endParaRPr/>
          </a:p>
        </p:txBody>
      </p:sp>
      <p:sp>
        <p:nvSpPr>
          <p:cNvPr id="327" name="Google Shape;327;p40"/>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2</a:t>
            </a:r>
            <a:endParaRPr/>
          </a:p>
        </p:txBody>
      </p:sp>
      <p:sp>
        <p:nvSpPr>
          <p:cNvPr id="328" name="Google Shape;328;p40"/>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1"/>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2</a:t>
            </a:r>
            <a:endParaRPr/>
          </a:p>
        </p:txBody>
      </p:sp>
      <p:sp>
        <p:nvSpPr>
          <p:cNvPr id="335" name="Google Shape;335;p41"/>
          <p:cNvSpPr txBox="1"/>
          <p:nvPr>
            <p:ph idx="1" type="body"/>
          </p:nvPr>
        </p:nvSpPr>
        <p:spPr>
          <a:xfrm>
            <a:off x="1097275" y="1845725"/>
            <a:ext cx="10058400" cy="4447200"/>
          </a:xfrm>
          <a:prstGeom prst="rect">
            <a:avLst/>
          </a:prstGeom>
        </p:spPr>
        <p:txBody>
          <a:bodyPr anchorCtr="0" anchor="t" bIns="45700" lIns="0" spcFirstLastPara="1" rIns="0" wrap="square" tIns="45700">
            <a:normAutofit/>
          </a:bodyPr>
          <a:lstStyle/>
          <a:p>
            <a:pPr indent="-342900" lvl="0" marL="457200" rtl="0" algn="l">
              <a:lnSpc>
                <a:spcPct val="100000"/>
              </a:lnSpc>
              <a:spcBef>
                <a:spcPts val="1200"/>
              </a:spcBef>
              <a:spcAft>
                <a:spcPts val="200"/>
              </a:spcAft>
              <a:buSzPts val="1800"/>
              <a:buChar char="-"/>
            </a:pPr>
            <a:r>
              <a:rPr lang="en-US"/>
              <a:t>What is the cause of confusion in </a:t>
            </a:r>
            <a:r>
              <a:rPr lang="en-US"/>
              <a:t>this patient?</a:t>
            </a:r>
            <a:endParaRPr/>
          </a:p>
        </p:txBody>
      </p:sp>
      <p:sp>
        <p:nvSpPr>
          <p:cNvPr id="336" name="Google Shape;336;p41"/>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2"/>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2</a:t>
            </a:r>
            <a:endParaRPr/>
          </a:p>
        </p:txBody>
      </p:sp>
      <p:sp>
        <p:nvSpPr>
          <p:cNvPr id="343" name="Google Shape;343;p42"/>
          <p:cNvSpPr txBox="1"/>
          <p:nvPr>
            <p:ph idx="1" type="body"/>
          </p:nvPr>
        </p:nvSpPr>
        <p:spPr>
          <a:xfrm>
            <a:off x="1097275" y="1845725"/>
            <a:ext cx="10058400" cy="4447200"/>
          </a:xfrm>
          <a:prstGeom prst="rect">
            <a:avLst/>
          </a:prstGeom>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What is the cause of confusion in this patient?</a:t>
            </a:r>
            <a:endParaRPr/>
          </a:p>
          <a:p>
            <a:pPr indent="-342900" lvl="0" marL="457200" rtl="0" algn="l">
              <a:lnSpc>
                <a:spcPct val="100000"/>
              </a:lnSpc>
              <a:spcBef>
                <a:spcPts val="1200"/>
              </a:spcBef>
              <a:spcAft>
                <a:spcPts val="0"/>
              </a:spcAft>
              <a:buSzPts val="1800"/>
              <a:buChar char="-"/>
            </a:pPr>
            <a:r>
              <a:rPr lang="en-US"/>
              <a:t>Hypercalcemia secondary to </a:t>
            </a:r>
            <a:endParaRPr/>
          </a:p>
          <a:p>
            <a:pPr indent="-342900" lvl="1" marL="914400" rtl="0" algn="l">
              <a:lnSpc>
                <a:spcPct val="100000"/>
              </a:lnSpc>
              <a:spcBef>
                <a:spcPts val="200"/>
              </a:spcBef>
              <a:spcAft>
                <a:spcPts val="0"/>
              </a:spcAft>
              <a:buSzPts val="1800"/>
              <a:buChar char="-"/>
            </a:pPr>
            <a:r>
              <a:rPr lang="en-US"/>
              <a:t>Malignancy</a:t>
            </a:r>
            <a:endParaRPr/>
          </a:p>
          <a:p>
            <a:pPr indent="-342900" lvl="1" marL="914400" rtl="0" algn="l">
              <a:lnSpc>
                <a:spcPct val="100000"/>
              </a:lnSpc>
              <a:spcBef>
                <a:spcPts val="400"/>
              </a:spcBef>
              <a:spcAft>
                <a:spcPts val="0"/>
              </a:spcAft>
              <a:buSzPts val="1800"/>
              <a:buChar char="-"/>
            </a:pPr>
            <a:r>
              <a:rPr lang="en-US"/>
              <a:t>Paraneoplastic syndrome</a:t>
            </a:r>
            <a:endParaRPr/>
          </a:p>
          <a:p>
            <a:pPr indent="-342900" lvl="1" marL="914400" rtl="0" algn="l">
              <a:lnSpc>
                <a:spcPct val="100000"/>
              </a:lnSpc>
              <a:spcBef>
                <a:spcPts val="400"/>
              </a:spcBef>
              <a:spcAft>
                <a:spcPts val="0"/>
              </a:spcAft>
              <a:buSzPts val="1800"/>
              <a:buChar char="-"/>
            </a:pPr>
            <a:r>
              <a:rPr lang="en-US"/>
              <a:t>Bone metastasis</a:t>
            </a:r>
            <a:endParaRPr/>
          </a:p>
          <a:p>
            <a:pPr indent="-342900" lvl="0" marL="457200" rtl="0" algn="l">
              <a:lnSpc>
                <a:spcPct val="100000"/>
              </a:lnSpc>
              <a:spcBef>
                <a:spcPts val="1200"/>
              </a:spcBef>
              <a:spcAft>
                <a:spcPts val="0"/>
              </a:spcAft>
              <a:buSzPts val="1800"/>
              <a:buChar char="-"/>
            </a:pPr>
            <a:r>
              <a:rPr lang="en-US"/>
              <a:t>Brain metastasis </a:t>
            </a:r>
            <a:endParaRPr/>
          </a:p>
          <a:p>
            <a:pPr indent="-342900" lvl="0" marL="457200" rtl="0" algn="l">
              <a:lnSpc>
                <a:spcPct val="100000"/>
              </a:lnSpc>
              <a:spcBef>
                <a:spcPts val="1200"/>
              </a:spcBef>
              <a:spcAft>
                <a:spcPts val="200"/>
              </a:spcAft>
              <a:buSzPts val="1800"/>
              <a:buChar char="-"/>
            </a:pPr>
            <a:r>
              <a:rPr lang="en-US"/>
              <a:t>Sepsis</a:t>
            </a:r>
            <a:endParaRPr/>
          </a:p>
        </p:txBody>
      </p:sp>
      <p:sp>
        <p:nvSpPr>
          <p:cNvPr id="344" name="Google Shape;344;p42"/>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1</a:t>
            </a:r>
            <a:endParaRPr/>
          </a:p>
        </p:txBody>
      </p:sp>
      <p:sp>
        <p:nvSpPr>
          <p:cNvPr id="124" name="Google Shape;124;p16"/>
          <p:cNvSpPr txBox="1"/>
          <p:nvPr>
            <p:ph idx="1" type="body"/>
          </p:nvPr>
        </p:nvSpPr>
        <p:spPr>
          <a:xfrm>
            <a:off x="838200" y="1820300"/>
            <a:ext cx="5172000" cy="412770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200"/>
              </a:spcAft>
              <a:buSzPts val="1800"/>
              <a:buChar char="-"/>
            </a:pPr>
            <a:r>
              <a:rPr lang="en-US"/>
              <a:t>Prevertebral soft tissue swelling</a:t>
            </a:r>
            <a:endParaRPr/>
          </a:p>
        </p:txBody>
      </p:sp>
      <p:pic>
        <p:nvPicPr>
          <p:cNvPr id="125" name="Google Shape;125;p16"/>
          <p:cNvPicPr preferRelativeResize="0"/>
          <p:nvPr/>
        </p:nvPicPr>
        <p:blipFill rotWithShape="1">
          <a:blip r:embed="rId3">
            <a:alphaModFix/>
          </a:blip>
          <a:srcRect b="11365" l="5033" r="9649" t="-1781"/>
          <a:stretch/>
        </p:blipFill>
        <p:spPr>
          <a:xfrm>
            <a:off x="6284342" y="-91440"/>
            <a:ext cx="5796208" cy="6949441"/>
          </a:xfrm>
          <a:prstGeom prst="rect">
            <a:avLst/>
          </a:prstGeom>
          <a:noFill/>
          <a:ln>
            <a:noFill/>
          </a:ln>
        </p:spPr>
      </p:pic>
      <p:sp>
        <p:nvSpPr>
          <p:cNvPr id="126" name="Google Shape;126;p16"/>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3"/>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3</a:t>
            </a:r>
            <a:endParaRPr/>
          </a:p>
        </p:txBody>
      </p:sp>
      <p:sp>
        <p:nvSpPr>
          <p:cNvPr id="351" name="Google Shape;351;p43"/>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spcBef>
                <a:spcPts val="1200"/>
              </a:spcBef>
              <a:spcAft>
                <a:spcPts val="0"/>
              </a:spcAft>
              <a:buSzPts val="1800"/>
              <a:buChar char="-"/>
            </a:pPr>
            <a:r>
              <a:rPr lang="en-US"/>
              <a:t>You are working in a hospital without OBS/GYN</a:t>
            </a:r>
            <a:endParaRPr/>
          </a:p>
          <a:p>
            <a:pPr indent="-342900" lvl="0" marL="457200" rtl="0" algn="l">
              <a:spcBef>
                <a:spcPts val="1200"/>
              </a:spcBef>
              <a:spcAft>
                <a:spcPts val="200"/>
              </a:spcAft>
              <a:buSzPts val="1800"/>
              <a:buChar char="-"/>
            </a:pPr>
            <a:r>
              <a:rPr lang="en-US"/>
              <a:t>“a pregnant woman collapsed, CPR in progress, 5 min estimated time of arrival”</a:t>
            </a:r>
            <a:endParaRPr/>
          </a:p>
        </p:txBody>
      </p:sp>
      <p:sp>
        <p:nvSpPr>
          <p:cNvPr id="352" name="Google Shape;352;p43"/>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4"/>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3</a:t>
            </a:r>
            <a:endParaRPr/>
          </a:p>
        </p:txBody>
      </p:sp>
      <p:sp>
        <p:nvSpPr>
          <p:cNvPr id="359" name="Google Shape;359;p44"/>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spcBef>
                <a:spcPts val="1200"/>
              </a:spcBef>
              <a:spcAft>
                <a:spcPts val="200"/>
              </a:spcAft>
              <a:buSzPts val="1800"/>
              <a:buChar char="-"/>
            </a:pPr>
            <a:r>
              <a:rPr lang="en-US"/>
              <a:t>What to prepare in terms of staff? (2) </a:t>
            </a:r>
            <a:endParaRPr/>
          </a:p>
        </p:txBody>
      </p:sp>
      <p:sp>
        <p:nvSpPr>
          <p:cNvPr id="360" name="Google Shape;360;p44"/>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5"/>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3</a:t>
            </a:r>
            <a:endParaRPr/>
          </a:p>
        </p:txBody>
      </p:sp>
      <p:sp>
        <p:nvSpPr>
          <p:cNvPr id="367" name="Google Shape;367;p45"/>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spcBef>
                <a:spcPts val="1200"/>
              </a:spcBef>
              <a:spcAft>
                <a:spcPts val="0"/>
              </a:spcAft>
              <a:buSzPts val="1800"/>
              <a:buChar char="-"/>
            </a:pPr>
            <a:r>
              <a:rPr lang="en-US"/>
              <a:t>What to prepare in terms of staff? (2) </a:t>
            </a:r>
            <a:endParaRPr/>
          </a:p>
          <a:p>
            <a:pPr indent="-342900" lvl="0" marL="457200" rtl="0" algn="l">
              <a:spcBef>
                <a:spcPts val="1200"/>
              </a:spcBef>
              <a:spcAft>
                <a:spcPts val="0"/>
              </a:spcAft>
              <a:buSzPts val="1800"/>
              <a:buChar char="-"/>
            </a:pPr>
            <a:r>
              <a:rPr lang="en-US" sz="1800"/>
              <a:t>3 teams of staff</a:t>
            </a:r>
            <a:endParaRPr sz="1800"/>
          </a:p>
          <a:p>
            <a:pPr indent="-342900" lvl="1" marL="914400" rtl="0" algn="l">
              <a:spcBef>
                <a:spcPts val="200"/>
              </a:spcBef>
              <a:spcAft>
                <a:spcPts val="0"/>
              </a:spcAft>
              <a:buSzPts val="1800"/>
              <a:buAutoNum type="alphaLcPeriod"/>
            </a:pPr>
            <a:r>
              <a:rPr lang="en-US"/>
              <a:t>ACLS</a:t>
            </a:r>
            <a:endParaRPr/>
          </a:p>
          <a:p>
            <a:pPr indent="-342900" lvl="1" marL="914400" rtl="0" algn="l">
              <a:spcBef>
                <a:spcPts val="400"/>
              </a:spcBef>
              <a:spcAft>
                <a:spcPts val="0"/>
              </a:spcAft>
              <a:buSzPts val="1800"/>
              <a:buAutoNum type="alphaLcPeriod"/>
            </a:pPr>
            <a:r>
              <a:rPr lang="en-US"/>
              <a:t>PMCS</a:t>
            </a:r>
            <a:endParaRPr/>
          </a:p>
          <a:p>
            <a:pPr indent="-342900" lvl="1" marL="914400" rtl="0" algn="l">
              <a:spcBef>
                <a:spcPts val="400"/>
              </a:spcBef>
              <a:spcAft>
                <a:spcPts val="0"/>
              </a:spcAft>
              <a:buSzPts val="1800"/>
              <a:buAutoNum type="alphaLcPeriod"/>
            </a:pPr>
            <a:r>
              <a:rPr lang="en-US"/>
              <a:t>Neonatal resuscitation</a:t>
            </a:r>
            <a:endParaRPr/>
          </a:p>
          <a:p>
            <a:pPr indent="-342900" lvl="0" marL="457200" rtl="0" algn="l">
              <a:spcBef>
                <a:spcPts val="1200"/>
              </a:spcBef>
              <a:spcAft>
                <a:spcPts val="0"/>
              </a:spcAft>
              <a:buSzPts val="1800"/>
              <a:buChar char="-"/>
            </a:pPr>
            <a:r>
              <a:rPr lang="en-US"/>
              <a:t>Additional manpower</a:t>
            </a:r>
            <a:endParaRPr/>
          </a:p>
          <a:p>
            <a:pPr indent="-342900" lvl="1" marL="914400" rtl="0" algn="l">
              <a:spcBef>
                <a:spcPts val="200"/>
              </a:spcBef>
              <a:spcAft>
                <a:spcPts val="0"/>
              </a:spcAft>
              <a:buSzPts val="1800"/>
              <a:buAutoNum type="alphaLcPeriod"/>
            </a:pPr>
            <a:r>
              <a:rPr lang="en-US"/>
              <a:t>ICU</a:t>
            </a:r>
            <a:endParaRPr/>
          </a:p>
          <a:p>
            <a:pPr indent="-342900" lvl="1" marL="914400" rtl="0" algn="l">
              <a:spcBef>
                <a:spcPts val="400"/>
              </a:spcBef>
              <a:spcAft>
                <a:spcPts val="0"/>
              </a:spcAft>
              <a:buSzPts val="1800"/>
              <a:buAutoNum type="alphaLcPeriod"/>
            </a:pPr>
            <a:r>
              <a:rPr lang="en-US"/>
              <a:t>Paediatrician/</a:t>
            </a:r>
            <a:r>
              <a:rPr lang="en-US"/>
              <a:t>Neonatologist</a:t>
            </a:r>
            <a:endParaRPr/>
          </a:p>
          <a:p>
            <a:pPr indent="-342900" lvl="1" marL="914400" rtl="0" algn="l">
              <a:spcBef>
                <a:spcPts val="400"/>
              </a:spcBef>
              <a:spcAft>
                <a:spcPts val="0"/>
              </a:spcAft>
              <a:buSzPts val="1800"/>
              <a:buAutoNum type="alphaLcPeriod"/>
            </a:pPr>
            <a:r>
              <a:rPr lang="en-US"/>
              <a:t>Surgeon</a:t>
            </a:r>
            <a:endParaRPr/>
          </a:p>
          <a:p>
            <a:pPr indent="-342900" lvl="1" marL="914400" rtl="0" algn="l">
              <a:spcBef>
                <a:spcPts val="400"/>
              </a:spcBef>
              <a:spcAft>
                <a:spcPts val="400"/>
              </a:spcAft>
              <a:buSzPts val="1800"/>
              <a:buAutoNum type="alphaLcPeriod"/>
            </a:pPr>
            <a:r>
              <a:rPr lang="en-US"/>
              <a:t>Delegated nurse for relatives</a:t>
            </a:r>
            <a:endParaRPr/>
          </a:p>
        </p:txBody>
      </p:sp>
      <p:sp>
        <p:nvSpPr>
          <p:cNvPr id="368" name="Google Shape;368;p45"/>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6"/>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3</a:t>
            </a:r>
            <a:endParaRPr/>
          </a:p>
        </p:txBody>
      </p:sp>
      <p:sp>
        <p:nvSpPr>
          <p:cNvPr id="375" name="Google Shape;375;p46"/>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spcBef>
                <a:spcPts val="1200"/>
              </a:spcBef>
              <a:spcAft>
                <a:spcPts val="200"/>
              </a:spcAft>
              <a:buSzPts val="1800"/>
              <a:buChar char="-"/>
            </a:pPr>
            <a:r>
              <a:rPr lang="en-US"/>
              <a:t>What to prepare in terms of equipment? (2)</a:t>
            </a:r>
            <a:endParaRPr/>
          </a:p>
        </p:txBody>
      </p:sp>
      <p:sp>
        <p:nvSpPr>
          <p:cNvPr id="376" name="Google Shape;376;p46"/>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7"/>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3</a:t>
            </a:r>
            <a:endParaRPr/>
          </a:p>
        </p:txBody>
      </p:sp>
      <p:sp>
        <p:nvSpPr>
          <p:cNvPr id="383" name="Google Shape;383;p47"/>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What to prepare in terms of equipment? (2)</a:t>
            </a:r>
            <a:endParaRPr/>
          </a:p>
          <a:p>
            <a:pPr indent="-342900" lvl="1" marL="914400" rtl="0" algn="l">
              <a:lnSpc>
                <a:spcPct val="100000"/>
              </a:lnSpc>
              <a:spcBef>
                <a:spcPts val="200"/>
              </a:spcBef>
              <a:spcAft>
                <a:spcPts val="0"/>
              </a:spcAft>
              <a:buSzPts val="1800"/>
              <a:buChar char="◦"/>
            </a:pPr>
            <a:r>
              <a:rPr lang="en-US"/>
              <a:t>Equipments and medications for ACLS</a:t>
            </a:r>
            <a:endParaRPr/>
          </a:p>
          <a:p>
            <a:pPr indent="-342900" lvl="1" marL="914400" rtl="0" algn="l">
              <a:lnSpc>
                <a:spcPct val="100000"/>
              </a:lnSpc>
              <a:spcBef>
                <a:spcPts val="0"/>
              </a:spcBef>
              <a:spcAft>
                <a:spcPts val="0"/>
              </a:spcAft>
              <a:buSzPts val="1800"/>
              <a:buChar char="◦"/>
            </a:pPr>
            <a:r>
              <a:rPr lang="en-US"/>
              <a:t>PMCS kit</a:t>
            </a:r>
            <a:endParaRPr/>
          </a:p>
          <a:p>
            <a:pPr indent="-342900" lvl="1" marL="914400" rtl="0" algn="l">
              <a:lnSpc>
                <a:spcPct val="100000"/>
              </a:lnSpc>
              <a:spcBef>
                <a:spcPts val="0"/>
              </a:spcBef>
              <a:spcAft>
                <a:spcPts val="0"/>
              </a:spcAft>
              <a:buSzPts val="1800"/>
              <a:buChar char="◦"/>
            </a:pPr>
            <a:r>
              <a:rPr lang="en-US"/>
              <a:t>Resuscitaire</a:t>
            </a:r>
            <a:endParaRPr/>
          </a:p>
          <a:p>
            <a:pPr indent="-342900" lvl="1" marL="914400" rtl="0" algn="l">
              <a:lnSpc>
                <a:spcPct val="100000"/>
              </a:lnSpc>
              <a:spcBef>
                <a:spcPts val="0"/>
              </a:spcBef>
              <a:spcAft>
                <a:spcPts val="0"/>
              </a:spcAft>
              <a:buSzPts val="1800"/>
              <a:buChar char="◦"/>
            </a:pPr>
            <a:r>
              <a:rPr lang="en-US"/>
              <a:t>Largest and appropriate resuscitation room</a:t>
            </a:r>
            <a:endParaRPr/>
          </a:p>
          <a:p>
            <a:pPr indent="-342900" lvl="1" marL="914400" rtl="0" algn="l">
              <a:lnSpc>
                <a:spcPct val="100000"/>
              </a:lnSpc>
              <a:spcBef>
                <a:spcPts val="0"/>
              </a:spcBef>
              <a:spcAft>
                <a:spcPts val="0"/>
              </a:spcAft>
              <a:buSzPts val="1800"/>
              <a:buChar char="◦"/>
            </a:pPr>
            <a:r>
              <a:rPr lang="en-US"/>
              <a:t>Room for family</a:t>
            </a:r>
            <a:endParaRPr/>
          </a:p>
        </p:txBody>
      </p:sp>
      <p:sp>
        <p:nvSpPr>
          <p:cNvPr id="384" name="Google Shape;384;p47"/>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8"/>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3</a:t>
            </a:r>
            <a:endParaRPr/>
          </a:p>
        </p:txBody>
      </p:sp>
      <p:sp>
        <p:nvSpPr>
          <p:cNvPr id="391" name="Google Shape;391;p48"/>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spcBef>
                <a:spcPts val="1400"/>
              </a:spcBef>
              <a:spcAft>
                <a:spcPts val="0"/>
              </a:spcAft>
              <a:buSzPts val="1800"/>
              <a:buChar char="-"/>
            </a:pPr>
            <a:r>
              <a:rPr lang="en-US"/>
              <a:t>List 3 specific </a:t>
            </a:r>
            <a:r>
              <a:rPr lang="en-US"/>
              <a:t>ACLS modifications.</a:t>
            </a:r>
            <a:endParaRPr/>
          </a:p>
        </p:txBody>
      </p:sp>
      <p:sp>
        <p:nvSpPr>
          <p:cNvPr id="392" name="Google Shape;392;p48"/>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9"/>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3</a:t>
            </a:r>
            <a:endParaRPr/>
          </a:p>
        </p:txBody>
      </p:sp>
      <p:sp>
        <p:nvSpPr>
          <p:cNvPr id="399" name="Google Shape;399;p49"/>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spcBef>
                <a:spcPts val="1400"/>
              </a:spcBef>
              <a:spcAft>
                <a:spcPts val="0"/>
              </a:spcAft>
              <a:buSzPts val="1800"/>
              <a:buChar char="-"/>
            </a:pPr>
            <a:r>
              <a:rPr lang="en-US"/>
              <a:t>List 3 specific ACLS modifications.</a:t>
            </a:r>
            <a:endParaRPr/>
          </a:p>
          <a:p>
            <a:pPr indent="-342900" lvl="1" marL="914400" rtl="0" algn="l">
              <a:spcBef>
                <a:spcPts val="1400"/>
              </a:spcBef>
              <a:spcAft>
                <a:spcPts val="0"/>
              </a:spcAft>
              <a:buSzPts val="1800"/>
              <a:buChar char="-"/>
            </a:pPr>
            <a:r>
              <a:rPr lang="en-US"/>
              <a:t>Manually displace the uterus to the left</a:t>
            </a:r>
            <a:endParaRPr/>
          </a:p>
          <a:p>
            <a:pPr indent="-342900" lvl="1" marL="914400" rtl="0" algn="l">
              <a:spcBef>
                <a:spcPts val="1400"/>
              </a:spcBef>
              <a:spcAft>
                <a:spcPts val="0"/>
              </a:spcAft>
              <a:buSzPts val="1800"/>
              <a:buChar char="-"/>
            </a:pPr>
            <a:r>
              <a:rPr lang="en-US"/>
              <a:t>IV access above the diaphragm</a:t>
            </a:r>
            <a:endParaRPr/>
          </a:p>
          <a:p>
            <a:pPr indent="-342900" lvl="1" marL="914400" rtl="0" algn="l">
              <a:spcBef>
                <a:spcPts val="1400"/>
              </a:spcBef>
              <a:spcAft>
                <a:spcPts val="0"/>
              </a:spcAft>
              <a:buSzPts val="1800"/>
              <a:buChar char="-"/>
            </a:pPr>
            <a:r>
              <a:rPr lang="en-US"/>
              <a:t>Airway/ ventilation priority (ABC &lt;— CBA) </a:t>
            </a:r>
            <a:endParaRPr/>
          </a:p>
          <a:p>
            <a:pPr indent="-342900" lvl="1" marL="914400" rtl="0" algn="l">
              <a:spcBef>
                <a:spcPts val="1400"/>
              </a:spcBef>
              <a:spcAft>
                <a:spcPts val="0"/>
              </a:spcAft>
              <a:buSzPts val="1800"/>
              <a:buChar char="-"/>
            </a:pPr>
            <a:r>
              <a:rPr lang="en-US"/>
              <a:t>(Standard hand position)</a:t>
            </a:r>
            <a:endParaRPr/>
          </a:p>
          <a:p>
            <a:pPr indent="-342900" lvl="1" marL="914400" rtl="0" algn="l">
              <a:spcBef>
                <a:spcPts val="1400"/>
              </a:spcBef>
              <a:spcAft>
                <a:spcPts val="0"/>
              </a:spcAft>
              <a:buSzPts val="1800"/>
              <a:buChar char="-"/>
            </a:pPr>
            <a:r>
              <a:rPr lang="en-US"/>
              <a:t>(No foetal monitor)</a:t>
            </a:r>
            <a:endParaRPr/>
          </a:p>
          <a:p>
            <a:pPr indent="-342900" lvl="1" marL="914400" rtl="0" algn="l">
              <a:spcBef>
                <a:spcPts val="1400"/>
              </a:spcBef>
              <a:spcAft>
                <a:spcPts val="0"/>
              </a:spcAft>
              <a:buSzPts val="1800"/>
              <a:buChar char="-"/>
            </a:pPr>
            <a:r>
              <a:rPr lang="en-US"/>
              <a:t>(Lateral tiling no longer recommended)</a:t>
            </a:r>
            <a:endParaRPr/>
          </a:p>
        </p:txBody>
      </p:sp>
      <p:sp>
        <p:nvSpPr>
          <p:cNvPr id="400" name="Google Shape;400;p49"/>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0"/>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3</a:t>
            </a:r>
            <a:endParaRPr/>
          </a:p>
        </p:txBody>
      </p:sp>
      <p:sp>
        <p:nvSpPr>
          <p:cNvPr id="407" name="Google Shape;407;p50"/>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spcBef>
                <a:spcPts val="1400"/>
              </a:spcBef>
              <a:spcAft>
                <a:spcPts val="0"/>
              </a:spcAft>
              <a:buSzPts val="1800"/>
              <a:buChar char="-"/>
            </a:pPr>
            <a:r>
              <a:rPr lang="en-US"/>
              <a:t>Patient arrived</a:t>
            </a:r>
            <a:endParaRPr/>
          </a:p>
          <a:p>
            <a:pPr indent="-342900" lvl="0" marL="457200" rtl="0" algn="l">
              <a:spcBef>
                <a:spcPts val="1400"/>
              </a:spcBef>
              <a:spcAft>
                <a:spcPts val="0"/>
              </a:spcAft>
              <a:buSzPts val="1800"/>
              <a:buChar char="-"/>
            </a:pPr>
            <a:r>
              <a:rPr lang="en-US"/>
              <a:t>Asystole upon arrival</a:t>
            </a:r>
            <a:endParaRPr/>
          </a:p>
          <a:p>
            <a:pPr indent="0" lvl="0" marL="0" rtl="0" algn="l">
              <a:spcBef>
                <a:spcPts val="1400"/>
              </a:spcBef>
              <a:spcAft>
                <a:spcPts val="0"/>
              </a:spcAft>
              <a:buNone/>
            </a:pPr>
            <a:r>
              <a:t/>
            </a:r>
            <a:endParaRPr/>
          </a:p>
          <a:p>
            <a:pPr indent="-342900" lvl="0" marL="457200" rtl="0" algn="l">
              <a:spcBef>
                <a:spcPts val="1400"/>
              </a:spcBef>
              <a:spcAft>
                <a:spcPts val="0"/>
              </a:spcAft>
              <a:buSzPts val="1800"/>
              <a:buChar char="-"/>
            </a:pPr>
            <a:r>
              <a:rPr lang="en-US"/>
              <a:t>What life-saving procedure </a:t>
            </a:r>
            <a:r>
              <a:rPr lang="en-US"/>
              <a:t>should</a:t>
            </a:r>
            <a:r>
              <a:rPr lang="en-US"/>
              <a:t> </a:t>
            </a:r>
            <a:r>
              <a:rPr lang="en-US"/>
              <a:t>be done?</a:t>
            </a:r>
            <a:endParaRPr/>
          </a:p>
          <a:p>
            <a:pPr indent="-342900" lvl="0" marL="457200" rtl="0" algn="l">
              <a:spcBef>
                <a:spcPts val="1400"/>
              </a:spcBef>
              <a:spcAft>
                <a:spcPts val="0"/>
              </a:spcAft>
              <a:buSzPts val="1800"/>
              <a:buChar char="-"/>
            </a:pPr>
            <a:r>
              <a:rPr lang="en-US"/>
              <a:t>When is it indicated in terms of gestational age?</a:t>
            </a:r>
            <a:endParaRPr/>
          </a:p>
          <a:p>
            <a:pPr indent="-342900" lvl="0" marL="457200" rtl="0" algn="l">
              <a:spcBef>
                <a:spcPts val="1400"/>
              </a:spcBef>
              <a:spcAft>
                <a:spcPts val="0"/>
              </a:spcAft>
              <a:buSzPts val="1800"/>
              <a:buChar char="-"/>
            </a:pPr>
            <a:r>
              <a:rPr lang="en-US"/>
              <a:t>Where is should it be done?</a:t>
            </a:r>
            <a:endParaRPr/>
          </a:p>
          <a:p>
            <a:pPr indent="-342900" lvl="0" marL="457200" rtl="0" algn="l">
              <a:spcBef>
                <a:spcPts val="1400"/>
              </a:spcBef>
              <a:spcAft>
                <a:spcPts val="0"/>
              </a:spcAft>
              <a:buSzPts val="1800"/>
              <a:buChar char="-"/>
            </a:pPr>
            <a:r>
              <a:rPr lang="en-US"/>
              <a:t>What is its </a:t>
            </a:r>
            <a:r>
              <a:rPr lang="en-US"/>
              <a:t>physiological or anatomical benefits? List 3. </a:t>
            </a:r>
            <a:endParaRPr/>
          </a:p>
        </p:txBody>
      </p:sp>
      <p:sp>
        <p:nvSpPr>
          <p:cNvPr id="408" name="Google Shape;408;p50"/>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1"/>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3</a:t>
            </a:r>
            <a:endParaRPr/>
          </a:p>
        </p:txBody>
      </p:sp>
      <p:sp>
        <p:nvSpPr>
          <p:cNvPr id="415" name="Google Shape;415;p51"/>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Perimortem caesarean section (delivery) / Resuscitative hysterotomy</a:t>
            </a:r>
            <a:endParaRPr/>
          </a:p>
          <a:p>
            <a:pPr indent="-342900" lvl="0" marL="457200" rtl="0" algn="l">
              <a:lnSpc>
                <a:spcPct val="100000"/>
              </a:lnSpc>
              <a:spcBef>
                <a:spcPts val="1200"/>
              </a:spcBef>
              <a:spcAft>
                <a:spcPts val="0"/>
              </a:spcAft>
              <a:buSzPts val="1800"/>
              <a:buChar char="-"/>
            </a:pPr>
            <a:r>
              <a:rPr lang="en-US"/>
              <a:t>When: gestation 20+ weeks / uterus size at umbilicus</a:t>
            </a:r>
            <a:endParaRPr/>
          </a:p>
          <a:p>
            <a:pPr indent="-342900" lvl="0" marL="457200" rtl="0" algn="l">
              <a:lnSpc>
                <a:spcPct val="100000"/>
              </a:lnSpc>
              <a:spcBef>
                <a:spcPts val="1200"/>
              </a:spcBef>
              <a:spcAft>
                <a:spcPts val="0"/>
              </a:spcAft>
              <a:buSzPts val="1800"/>
              <a:buChar char="-"/>
            </a:pPr>
            <a:r>
              <a:rPr lang="en-US"/>
              <a:t>Timing: ASAP, within 5 min of collapse </a:t>
            </a:r>
            <a:endParaRPr/>
          </a:p>
          <a:p>
            <a:pPr indent="-342900" lvl="1" marL="914400" rtl="0" algn="l">
              <a:lnSpc>
                <a:spcPct val="100000"/>
              </a:lnSpc>
              <a:spcBef>
                <a:spcPts val="200"/>
              </a:spcBef>
              <a:spcAft>
                <a:spcPts val="0"/>
              </a:spcAft>
              <a:buSzPts val="1800"/>
              <a:buChar char="-"/>
            </a:pPr>
            <a:r>
              <a:rPr lang="en-US"/>
              <a:t>The quoted 5-min rule is extrapolated from neonatal outcome</a:t>
            </a:r>
            <a:endParaRPr/>
          </a:p>
          <a:p>
            <a:pPr indent="-342900" lvl="0" marL="457200" rtl="0" algn="l">
              <a:lnSpc>
                <a:spcPct val="100000"/>
              </a:lnSpc>
              <a:spcBef>
                <a:spcPts val="1200"/>
              </a:spcBef>
              <a:spcAft>
                <a:spcPts val="200"/>
              </a:spcAft>
              <a:buSzPts val="1800"/>
              <a:buChar char="-"/>
            </a:pPr>
            <a:r>
              <a:rPr lang="en-US"/>
              <a:t>Location: Here, in the resuscitation room</a:t>
            </a:r>
            <a:endParaRPr/>
          </a:p>
        </p:txBody>
      </p:sp>
      <p:sp>
        <p:nvSpPr>
          <p:cNvPr id="416" name="Google Shape;416;p51"/>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2"/>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3</a:t>
            </a:r>
            <a:endParaRPr/>
          </a:p>
        </p:txBody>
      </p:sp>
      <p:sp>
        <p:nvSpPr>
          <p:cNvPr id="423" name="Google Shape;423;p52"/>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Benefits of PMCS</a:t>
            </a:r>
            <a:endParaRPr/>
          </a:p>
          <a:p>
            <a:pPr indent="-342900" lvl="1" marL="914400" rtl="0" algn="l">
              <a:lnSpc>
                <a:spcPct val="100000"/>
              </a:lnSpc>
              <a:spcBef>
                <a:spcPts val="200"/>
              </a:spcBef>
              <a:spcAft>
                <a:spcPts val="0"/>
              </a:spcAft>
              <a:buSzPts val="1800"/>
              <a:buChar char="-"/>
            </a:pPr>
            <a:r>
              <a:rPr lang="en-US"/>
              <a:t>Relief aorto-caval compression </a:t>
            </a:r>
            <a:endParaRPr/>
          </a:p>
          <a:p>
            <a:pPr indent="-342900" lvl="1" marL="914400" rtl="0" algn="l">
              <a:lnSpc>
                <a:spcPct val="100000"/>
              </a:lnSpc>
              <a:spcBef>
                <a:spcPts val="400"/>
              </a:spcBef>
              <a:spcAft>
                <a:spcPts val="0"/>
              </a:spcAft>
              <a:buSzPts val="1800"/>
              <a:buChar char="-"/>
            </a:pPr>
            <a:r>
              <a:rPr lang="en-US"/>
              <a:t>Improve ventilation mechanics </a:t>
            </a:r>
            <a:endParaRPr/>
          </a:p>
          <a:p>
            <a:pPr indent="-342900" lvl="1" marL="914400" rtl="0" algn="l">
              <a:lnSpc>
                <a:spcPct val="100000"/>
              </a:lnSpc>
              <a:spcBef>
                <a:spcPts val="400"/>
              </a:spcBef>
              <a:spcAft>
                <a:spcPts val="0"/>
              </a:spcAft>
              <a:buSzPts val="1800"/>
              <a:buChar char="-"/>
            </a:pPr>
            <a:r>
              <a:rPr lang="en-US"/>
              <a:t>More efficient CPR </a:t>
            </a:r>
            <a:endParaRPr/>
          </a:p>
          <a:p>
            <a:pPr indent="-342900" lvl="1" marL="914400" rtl="0" algn="l">
              <a:lnSpc>
                <a:spcPct val="100000"/>
              </a:lnSpc>
              <a:spcBef>
                <a:spcPts val="400"/>
              </a:spcBef>
              <a:spcAft>
                <a:spcPts val="400"/>
              </a:spcAft>
              <a:buSzPts val="1800"/>
              <a:buChar char="-"/>
            </a:pPr>
            <a:r>
              <a:rPr lang="en-US"/>
              <a:t>Reduce oxygen demand </a:t>
            </a:r>
            <a:endParaRPr/>
          </a:p>
        </p:txBody>
      </p:sp>
      <p:sp>
        <p:nvSpPr>
          <p:cNvPr id="424" name="Google Shape;424;p52"/>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7"/>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3F3F3F"/>
              </a:buClr>
              <a:buSzPts val="4800"/>
              <a:buFont typeface="Calibri"/>
              <a:buNone/>
            </a:pPr>
            <a:r>
              <a:rPr lang="en-US"/>
              <a:t>Case 1</a:t>
            </a:r>
            <a:endParaRPr/>
          </a:p>
        </p:txBody>
      </p:sp>
      <p:sp>
        <p:nvSpPr>
          <p:cNvPr id="132" name="Google Shape;132;p17"/>
          <p:cNvSpPr txBox="1"/>
          <p:nvPr>
            <p:ph idx="1" type="body"/>
          </p:nvPr>
        </p:nvSpPr>
        <p:spPr>
          <a:xfrm>
            <a:off x="1097274" y="1845725"/>
            <a:ext cx="6121800" cy="4023300"/>
          </a:xfrm>
          <a:prstGeom prst="rect">
            <a:avLst/>
          </a:prstGeom>
          <a:noFill/>
          <a:ln>
            <a:noFill/>
          </a:ln>
        </p:spPr>
        <p:txBody>
          <a:bodyPr anchorCtr="0" anchor="t" bIns="45700" lIns="0" spcFirstLastPara="1" rIns="0" wrap="square" tIns="45700">
            <a:normAutofit lnSpcReduction="10000"/>
          </a:bodyPr>
          <a:lstStyle/>
          <a:p>
            <a:pPr indent="-342900" lvl="0" marL="457200" rtl="0" algn="l">
              <a:lnSpc>
                <a:spcPct val="100000"/>
              </a:lnSpc>
              <a:spcBef>
                <a:spcPts val="1200"/>
              </a:spcBef>
              <a:spcAft>
                <a:spcPts val="0"/>
              </a:spcAft>
              <a:buSzPts val="1800"/>
              <a:buChar char="-"/>
            </a:pPr>
            <a:r>
              <a:rPr lang="en-US"/>
              <a:t>Normal Thickness varies with age</a:t>
            </a:r>
            <a:endParaRPr/>
          </a:p>
          <a:p>
            <a:pPr indent="-342900" lvl="0" marL="457200" rtl="0" algn="l">
              <a:lnSpc>
                <a:spcPct val="100000"/>
              </a:lnSpc>
              <a:spcBef>
                <a:spcPts val="1200"/>
              </a:spcBef>
              <a:spcAft>
                <a:spcPts val="0"/>
              </a:spcAft>
              <a:buSzPts val="1800"/>
              <a:buChar char="-"/>
            </a:pPr>
            <a:r>
              <a:rPr lang="en-US"/>
              <a:t>C2 (black arrows)</a:t>
            </a:r>
            <a:endParaRPr/>
          </a:p>
          <a:p>
            <a:pPr indent="-342900" lvl="1" marL="914400" rtl="0" algn="l">
              <a:lnSpc>
                <a:spcPct val="100000"/>
              </a:lnSpc>
              <a:spcBef>
                <a:spcPts val="200"/>
              </a:spcBef>
              <a:spcAft>
                <a:spcPts val="0"/>
              </a:spcAft>
              <a:buSzPts val="1800"/>
              <a:buChar char="-"/>
            </a:pPr>
            <a:r>
              <a:rPr lang="en-US"/>
              <a:t>&lt;7mm</a:t>
            </a:r>
            <a:endParaRPr/>
          </a:p>
          <a:p>
            <a:pPr indent="-342900" lvl="0" marL="457200" rtl="0" algn="l">
              <a:spcBef>
                <a:spcPts val="1200"/>
              </a:spcBef>
              <a:spcAft>
                <a:spcPts val="0"/>
              </a:spcAft>
              <a:buSzPts val="1800"/>
              <a:buChar char="-"/>
            </a:pPr>
            <a:r>
              <a:rPr lang="en-US"/>
              <a:t>C1-4</a:t>
            </a:r>
            <a:endParaRPr/>
          </a:p>
          <a:p>
            <a:pPr indent="-342900" lvl="1" marL="914400" rtl="0" algn="l">
              <a:spcBef>
                <a:spcPts val="200"/>
              </a:spcBef>
              <a:spcAft>
                <a:spcPts val="0"/>
              </a:spcAft>
              <a:buSzPts val="1800"/>
              <a:buChar char="-"/>
            </a:pPr>
            <a:r>
              <a:rPr lang="en-US"/>
              <a:t>&lt;50% of width of adjacent vertebral body</a:t>
            </a:r>
            <a:endParaRPr/>
          </a:p>
          <a:p>
            <a:pPr indent="-342900" lvl="0" marL="457200" rtl="0" algn="l">
              <a:lnSpc>
                <a:spcPct val="100000"/>
              </a:lnSpc>
              <a:spcBef>
                <a:spcPts val="1200"/>
              </a:spcBef>
              <a:spcAft>
                <a:spcPts val="0"/>
              </a:spcAft>
              <a:buSzPts val="1800"/>
              <a:buChar char="-"/>
            </a:pPr>
            <a:r>
              <a:rPr lang="en-US"/>
              <a:t>C6 (white arrows)</a:t>
            </a:r>
            <a:endParaRPr/>
          </a:p>
          <a:p>
            <a:pPr indent="-342900" lvl="1" marL="914400" rtl="0" algn="l">
              <a:lnSpc>
                <a:spcPct val="100000"/>
              </a:lnSpc>
              <a:spcBef>
                <a:spcPts val="200"/>
              </a:spcBef>
              <a:spcAft>
                <a:spcPts val="0"/>
              </a:spcAft>
              <a:buSzPts val="1800"/>
              <a:buChar char="-"/>
            </a:pPr>
            <a:r>
              <a:rPr lang="en-US"/>
              <a:t>≤14mm for patient with age &lt;15</a:t>
            </a:r>
            <a:endParaRPr/>
          </a:p>
          <a:p>
            <a:pPr indent="-342900" lvl="1" marL="914400" rtl="0" algn="l">
              <a:lnSpc>
                <a:spcPct val="100000"/>
              </a:lnSpc>
              <a:spcBef>
                <a:spcPts val="400"/>
              </a:spcBef>
              <a:spcAft>
                <a:spcPts val="0"/>
              </a:spcAft>
              <a:buSzPts val="1800"/>
              <a:buChar char="-"/>
            </a:pPr>
            <a:r>
              <a:rPr lang="en-US"/>
              <a:t>≤22mm for patient with age &gt;15</a:t>
            </a:r>
            <a:endParaRPr sz="1800"/>
          </a:p>
          <a:p>
            <a:pPr indent="-342900" lvl="0" marL="457200" rtl="0" algn="l">
              <a:spcBef>
                <a:spcPts val="1200"/>
              </a:spcBef>
              <a:spcAft>
                <a:spcPts val="0"/>
              </a:spcAft>
              <a:buSzPts val="1800"/>
              <a:buChar char="-"/>
            </a:pPr>
            <a:r>
              <a:rPr lang="en-US" sz="2000"/>
              <a:t>C5-8</a:t>
            </a:r>
            <a:endParaRPr sz="2000"/>
          </a:p>
          <a:p>
            <a:pPr indent="-342900" lvl="1" marL="914400" rtl="0" algn="l">
              <a:spcBef>
                <a:spcPts val="200"/>
              </a:spcBef>
              <a:spcAft>
                <a:spcPts val="0"/>
              </a:spcAft>
              <a:buSzPts val="1800"/>
              <a:buChar char="-"/>
            </a:pPr>
            <a:r>
              <a:rPr lang="en-US" sz="1800"/>
              <a:t>&lt;1 adjacent vertebral width</a:t>
            </a:r>
            <a:endParaRPr sz="1800"/>
          </a:p>
          <a:p>
            <a:pPr indent="-342900" lvl="0" marL="457200" rtl="0" algn="l">
              <a:spcBef>
                <a:spcPts val="1200"/>
              </a:spcBef>
              <a:spcAft>
                <a:spcPts val="200"/>
              </a:spcAft>
              <a:buSzPts val="1800"/>
              <a:buChar char="-"/>
            </a:pPr>
            <a:r>
              <a:rPr lang="en-US" sz="2000"/>
              <a:t>Pitfall: falsely thickened in flexed neck </a:t>
            </a:r>
            <a:endParaRPr/>
          </a:p>
        </p:txBody>
      </p:sp>
      <p:pic>
        <p:nvPicPr>
          <p:cNvPr id="133" name="Google Shape;133;p17"/>
          <p:cNvPicPr preferRelativeResize="0"/>
          <p:nvPr/>
        </p:nvPicPr>
        <p:blipFill rotWithShape="1">
          <a:blip r:embed="rId3">
            <a:alphaModFix/>
          </a:blip>
          <a:srcRect b="5806" l="0" r="0" t="5815"/>
          <a:stretch/>
        </p:blipFill>
        <p:spPr>
          <a:xfrm>
            <a:off x="7319793" y="1297075"/>
            <a:ext cx="4270844" cy="5120600"/>
          </a:xfrm>
          <a:prstGeom prst="rect">
            <a:avLst/>
          </a:prstGeom>
          <a:noFill/>
          <a:ln>
            <a:noFill/>
          </a:ln>
        </p:spPr>
      </p:pic>
      <p:sp>
        <p:nvSpPr>
          <p:cNvPr id="134" name="Google Shape;134;p17"/>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20 + 4  Scalpel scissor </a:t>
            </a:r>
            <a:endParaRPr/>
          </a:p>
        </p:txBody>
      </p:sp>
      <p:sp>
        <p:nvSpPr>
          <p:cNvPr id="430" name="Google Shape;430;p5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a:p>
        </p:txBody>
      </p:sp>
      <p:pic>
        <p:nvPicPr>
          <p:cNvPr id="431" name="Google Shape;431;p53"/>
          <p:cNvPicPr preferRelativeResize="0"/>
          <p:nvPr/>
        </p:nvPicPr>
        <p:blipFill rotWithShape="1">
          <a:blip r:embed="rId3">
            <a:alphaModFix/>
          </a:blip>
          <a:srcRect b="0" l="0" r="0" t="0"/>
          <a:stretch/>
        </p:blipFill>
        <p:spPr>
          <a:xfrm>
            <a:off x="445732" y="1661639"/>
            <a:ext cx="6108019" cy="4693391"/>
          </a:xfrm>
          <a:prstGeom prst="rect">
            <a:avLst/>
          </a:prstGeom>
          <a:noFill/>
          <a:ln>
            <a:noFill/>
          </a:ln>
        </p:spPr>
      </p:pic>
      <p:pic>
        <p:nvPicPr>
          <p:cNvPr descr="Common iliac artery - Wikipedia" id="432" name="Google Shape;432;p53"/>
          <p:cNvPicPr preferRelativeResize="0"/>
          <p:nvPr/>
        </p:nvPicPr>
        <p:blipFill rotWithShape="1">
          <a:blip r:embed="rId4">
            <a:alphaModFix/>
          </a:blip>
          <a:srcRect b="29754" l="0" r="0" t="0"/>
          <a:stretch/>
        </p:blipFill>
        <p:spPr>
          <a:xfrm>
            <a:off x="6686731" y="2951271"/>
            <a:ext cx="5059537" cy="2733948"/>
          </a:xfrm>
          <a:prstGeom prst="rect">
            <a:avLst/>
          </a:prstGeom>
          <a:noFill/>
          <a:ln>
            <a:noFill/>
          </a:ln>
        </p:spPr>
      </p:pic>
      <p:sp>
        <p:nvSpPr>
          <p:cNvPr id="433" name="Google Shape;433;p53"/>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AHA 2020</a:t>
            </a:r>
            <a:endParaRPr/>
          </a:p>
        </p:txBody>
      </p:sp>
      <p:pic>
        <p:nvPicPr>
          <p:cNvPr id="439" name="Google Shape;439;p54"/>
          <p:cNvPicPr preferRelativeResize="0"/>
          <p:nvPr>
            <p:ph idx="1" type="body"/>
          </p:nvPr>
        </p:nvPicPr>
        <p:blipFill rotWithShape="1">
          <a:blip r:embed="rId3">
            <a:alphaModFix/>
          </a:blip>
          <a:srcRect b="0" l="0" r="0" t="0"/>
          <a:stretch/>
        </p:blipFill>
        <p:spPr>
          <a:xfrm>
            <a:off x="5802564" y="225810"/>
            <a:ext cx="5669352" cy="6632190"/>
          </a:xfrm>
          <a:prstGeom prst="rect">
            <a:avLst/>
          </a:prstGeom>
          <a:noFill/>
          <a:ln>
            <a:noFill/>
          </a:ln>
        </p:spPr>
      </p:pic>
      <p:pic>
        <p:nvPicPr>
          <p:cNvPr id="440" name="Google Shape;440;p54"/>
          <p:cNvPicPr preferRelativeResize="0"/>
          <p:nvPr/>
        </p:nvPicPr>
        <p:blipFill rotWithShape="1">
          <a:blip r:embed="rId4">
            <a:alphaModFix/>
          </a:blip>
          <a:srcRect b="0" l="0" r="0" t="0"/>
          <a:stretch/>
        </p:blipFill>
        <p:spPr>
          <a:xfrm>
            <a:off x="462632" y="1737360"/>
            <a:ext cx="4473353" cy="4251029"/>
          </a:xfrm>
          <a:prstGeom prst="rect">
            <a:avLst/>
          </a:prstGeom>
          <a:noFill/>
          <a:ln>
            <a:noFill/>
          </a:ln>
        </p:spPr>
      </p:pic>
      <p:cxnSp>
        <p:nvCxnSpPr>
          <p:cNvPr id="441" name="Google Shape;441;p54"/>
          <p:cNvCxnSpPr/>
          <p:nvPr/>
        </p:nvCxnSpPr>
        <p:spPr>
          <a:xfrm>
            <a:off x="8549196" y="550416"/>
            <a:ext cx="976544" cy="0"/>
          </a:xfrm>
          <a:prstGeom prst="straightConnector1">
            <a:avLst/>
          </a:prstGeom>
          <a:noFill/>
          <a:ln cap="flat" cmpd="sng" w="38100">
            <a:solidFill>
              <a:srgbClr val="FF0000"/>
            </a:solidFill>
            <a:prstDash val="solid"/>
            <a:round/>
            <a:headEnd len="sm" w="sm" type="none"/>
            <a:tailEnd len="sm" w="sm" type="none"/>
          </a:ln>
        </p:spPr>
      </p:cxnSp>
      <p:cxnSp>
        <p:nvCxnSpPr>
          <p:cNvPr id="442" name="Google Shape;442;p54"/>
          <p:cNvCxnSpPr/>
          <p:nvPr/>
        </p:nvCxnSpPr>
        <p:spPr>
          <a:xfrm>
            <a:off x="3525915" y="3969798"/>
            <a:ext cx="976544" cy="0"/>
          </a:xfrm>
          <a:prstGeom prst="straightConnector1">
            <a:avLst/>
          </a:prstGeom>
          <a:noFill/>
          <a:ln cap="flat" cmpd="sng" w="38100">
            <a:solidFill>
              <a:srgbClr val="FF0000"/>
            </a:solidFill>
            <a:prstDash val="solid"/>
            <a:round/>
            <a:headEnd len="sm" w="sm" type="none"/>
            <a:tailEnd len="sm" w="sm" type="none"/>
          </a:ln>
        </p:spPr>
      </p:cxnSp>
      <p:cxnSp>
        <p:nvCxnSpPr>
          <p:cNvPr id="443" name="Google Shape;443;p54"/>
          <p:cNvCxnSpPr/>
          <p:nvPr/>
        </p:nvCxnSpPr>
        <p:spPr>
          <a:xfrm>
            <a:off x="2407328" y="4147352"/>
            <a:ext cx="921798" cy="0"/>
          </a:xfrm>
          <a:prstGeom prst="straightConnector1">
            <a:avLst/>
          </a:prstGeom>
          <a:noFill/>
          <a:ln cap="flat" cmpd="sng" w="38100">
            <a:solidFill>
              <a:srgbClr val="FF0000"/>
            </a:solidFill>
            <a:prstDash val="solid"/>
            <a:round/>
            <a:headEnd len="sm" w="sm" type="none"/>
            <a:tailEnd len="sm" w="sm" type="none"/>
          </a:ln>
        </p:spPr>
      </p:cxnSp>
      <p:cxnSp>
        <p:nvCxnSpPr>
          <p:cNvPr id="444" name="Google Shape;444;p54"/>
          <p:cNvCxnSpPr/>
          <p:nvPr/>
        </p:nvCxnSpPr>
        <p:spPr>
          <a:xfrm>
            <a:off x="2868227" y="4486183"/>
            <a:ext cx="1863571" cy="0"/>
          </a:xfrm>
          <a:prstGeom prst="straightConnector1">
            <a:avLst/>
          </a:prstGeom>
          <a:noFill/>
          <a:ln cap="flat" cmpd="sng" w="38100">
            <a:solidFill>
              <a:srgbClr val="FF0000"/>
            </a:solidFill>
            <a:prstDash val="solid"/>
            <a:round/>
            <a:headEnd len="sm" w="sm" type="none"/>
            <a:tailEnd len="sm" w="sm" type="none"/>
          </a:ln>
        </p:spPr>
      </p:cxnSp>
      <p:sp>
        <p:nvSpPr>
          <p:cNvPr id="445" name="Google Shape;445;p54"/>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AHA 2020 statement </a:t>
            </a:r>
            <a:endParaRPr/>
          </a:p>
        </p:txBody>
      </p:sp>
      <p:sp>
        <p:nvSpPr>
          <p:cNvPr id="451" name="Google Shape;451;p5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355600" lvl="0" marL="457200" rtl="0" algn="l">
              <a:lnSpc>
                <a:spcPct val="100000"/>
              </a:lnSpc>
              <a:spcBef>
                <a:spcPts val="1200"/>
              </a:spcBef>
              <a:spcAft>
                <a:spcPts val="0"/>
              </a:spcAft>
              <a:buSzPts val="2000"/>
              <a:buChar char="-"/>
            </a:pPr>
            <a:r>
              <a:rPr lang="en-US"/>
              <a:t>Survival of the mother has been reported up to 39 minutes after the onset of maternal cardiac arrest</a:t>
            </a:r>
            <a:endParaRPr/>
          </a:p>
          <a:p>
            <a:pPr indent="-355600" lvl="0" marL="457200" rtl="0" algn="l">
              <a:lnSpc>
                <a:spcPct val="100000"/>
              </a:lnSpc>
              <a:spcBef>
                <a:spcPts val="1200"/>
              </a:spcBef>
              <a:spcAft>
                <a:spcPts val="0"/>
              </a:spcAft>
              <a:buSzPts val="2000"/>
              <a:buChar char="-"/>
            </a:pPr>
            <a:r>
              <a:rPr lang="en-US"/>
              <a:t>Neonatal survival has been documented with PMCD performed up to 30 minutes after the onset of maternal cardiac arrest</a:t>
            </a:r>
            <a:endParaRPr/>
          </a:p>
          <a:p>
            <a:pPr indent="-355600" lvl="0" marL="457200" rtl="0" algn="l">
              <a:lnSpc>
                <a:spcPct val="100000"/>
              </a:lnSpc>
              <a:spcBef>
                <a:spcPts val="1200"/>
              </a:spcBef>
              <a:spcAft>
                <a:spcPts val="200"/>
              </a:spcAft>
              <a:buSzPts val="2000"/>
              <a:buChar char="-"/>
            </a:pPr>
            <a:r>
              <a:rPr lang="en-US"/>
              <a:t>The expert recommendation for timing for PMCD in cardiac arrest at </a:t>
            </a:r>
            <a:r>
              <a:rPr lang="en-US">
                <a:solidFill>
                  <a:srgbClr val="FF0000"/>
                </a:solidFill>
              </a:rPr>
              <a:t>less than 5 minutes</a:t>
            </a:r>
            <a:r>
              <a:rPr lang="en-US"/>
              <a:t> remains an important goal, though rarely achieved. </a:t>
            </a:r>
            <a:endParaRPr/>
          </a:p>
        </p:txBody>
      </p:sp>
      <p:sp>
        <p:nvSpPr>
          <p:cNvPr id="452" name="Google Shape;452;p55"/>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6"/>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3</a:t>
            </a:r>
            <a:endParaRPr/>
          </a:p>
        </p:txBody>
      </p:sp>
      <p:sp>
        <p:nvSpPr>
          <p:cNvPr id="458" name="Google Shape;458;p56"/>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p>
            <a:pPr indent="-342900" lvl="0" marL="457200" rtl="0" algn="l">
              <a:spcBef>
                <a:spcPts val="1200"/>
              </a:spcBef>
              <a:spcAft>
                <a:spcPts val="0"/>
              </a:spcAft>
              <a:buSzPts val="1800"/>
              <a:buChar char="-"/>
            </a:pPr>
            <a:r>
              <a:rPr lang="en-US"/>
              <a:t>The right leg was grossly swollen.</a:t>
            </a:r>
            <a:endParaRPr/>
          </a:p>
          <a:p>
            <a:pPr indent="-342900" lvl="0" marL="457200" rtl="0" algn="l">
              <a:spcBef>
                <a:spcPts val="1200"/>
              </a:spcBef>
              <a:spcAft>
                <a:spcPts val="200"/>
              </a:spcAft>
              <a:buSzPts val="1800"/>
              <a:buChar char="-"/>
            </a:pPr>
            <a:r>
              <a:rPr lang="en-US"/>
              <a:t>What is the cause of maternal arrest?</a:t>
            </a:r>
            <a:endParaRPr/>
          </a:p>
        </p:txBody>
      </p:sp>
      <p:sp>
        <p:nvSpPr>
          <p:cNvPr id="459" name="Google Shape;459;p56"/>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7"/>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3</a:t>
            </a:r>
            <a:endParaRPr/>
          </a:p>
        </p:txBody>
      </p:sp>
      <p:sp>
        <p:nvSpPr>
          <p:cNvPr id="465" name="Google Shape;465;p57"/>
          <p:cNvSpPr txBox="1"/>
          <p:nvPr>
            <p:ph idx="1" type="body"/>
          </p:nvPr>
        </p:nvSpPr>
        <p:spPr>
          <a:xfrm>
            <a:off x="1097279" y="1845734"/>
            <a:ext cx="4937700" cy="4023300"/>
          </a:xfrm>
          <a:prstGeom prst="rect">
            <a:avLst/>
          </a:prstGeom>
          <a:noFill/>
          <a:ln>
            <a:noFill/>
          </a:ln>
        </p:spPr>
        <p:txBody>
          <a:bodyPr anchorCtr="0" anchor="t" bIns="45700" lIns="0" spcFirstLastPara="1" rIns="0" wrap="square" tIns="45700">
            <a:normAutofit/>
          </a:bodyPr>
          <a:lstStyle/>
          <a:p>
            <a:pPr indent="-342900" lvl="0" marL="457200" rtl="0" algn="l">
              <a:spcBef>
                <a:spcPts val="1200"/>
              </a:spcBef>
              <a:spcAft>
                <a:spcPts val="0"/>
              </a:spcAft>
              <a:buSzPts val="1800"/>
              <a:buChar char="-"/>
            </a:pPr>
            <a:r>
              <a:rPr lang="en-US"/>
              <a:t>The right leg was grossly swollen.</a:t>
            </a:r>
            <a:endParaRPr/>
          </a:p>
          <a:p>
            <a:pPr indent="-342900" lvl="0" marL="457200" rtl="0" algn="l">
              <a:spcBef>
                <a:spcPts val="1200"/>
              </a:spcBef>
              <a:spcAft>
                <a:spcPts val="0"/>
              </a:spcAft>
              <a:buSzPts val="1800"/>
              <a:buChar char="-"/>
            </a:pPr>
            <a:r>
              <a:rPr lang="en-US"/>
              <a:t>What is the cause of maternal arrest?</a:t>
            </a:r>
            <a:endParaRPr/>
          </a:p>
          <a:p>
            <a:pPr indent="-342900" lvl="0" marL="457200" rtl="0" algn="l">
              <a:lnSpc>
                <a:spcPct val="100000"/>
              </a:lnSpc>
              <a:spcBef>
                <a:spcPts val="1200"/>
              </a:spcBef>
              <a:spcAft>
                <a:spcPts val="200"/>
              </a:spcAft>
              <a:buSzPts val="1800"/>
              <a:buChar char="-"/>
            </a:pPr>
            <a:r>
              <a:rPr lang="en-US" sz="1800">
                <a:solidFill>
                  <a:schemeClr val="dk1"/>
                </a:solidFill>
              </a:rPr>
              <a:t>Massive pulmonary embolism secondary to right leg DVT</a:t>
            </a:r>
            <a:r>
              <a:rPr lang="en-US"/>
              <a:t>.</a:t>
            </a:r>
            <a:endParaRPr/>
          </a:p>
        </p:txBody>
      </p:sp>
      <p:pic>
        <p:nvPicPr>
          <p:cNvPr id="466" name="Google Shape;466;p57"/>
          <p:cNvPicPr preferRelativeResize="0"/>
          <p:nvPr/>
        </p:nvPicPr>
        <p:blipFill rotWithShape="1">
          <a:blip r:embed="rId3">
            <a:alphaModFix/>
          </a:blip>
          <a:srcRect b="59463" l="0" r="0" t="0"/>
          <a:stretch/>
        </p:blipFill>
        <p:spPr>
          <a:xfrm>
            <a:off x="6217925" y="1845725"/>
            <a:ext cx="4937700" cy="2751802"/>
          </a:xfrm>
          <a:prstGeom prst="rect">
            <a:avLst/>
          </a:prstGeom>
          <a:noFill/>
          <a:ln>
            <a:noFill/>
          </a:ln>
        </p:spPr>
      </p:pic>
      <p:sp>
        <p:nvSpPr>
          <p:cNvPr id="467" name="Google Shape;467;p57"/>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8"/>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3</a:t>
            </a:r>
            <a:endParaRPr/>
          </a:p>
        </p:txBody>
      </p:sp>
      <p:sp>
        <p:nvSpPr>
          <p:cNvPr id="473" name="Google Shape;473;p58"/>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p>
            <a:pPr indent="-342900" lvl="0" marL="457200" rtl="0" algn="l">
              <a:spcBef>
                <a:spcPts val="1200"/>
              </a:spcBef>
              <a:spcAft>
                <a:spcPts val="0"/>
              </a:spcAft>
              <a:buSzPts val="1800"/>
              <a:buChar char="-"/>
            </a:pPr>
            <a:r>
              <a:rPr lang="en-US"/>
              <a:t>Give 1 medial and 1 non-medical treatment.</a:t>
            </a:r>
            <a:endParaRPr/>
          </a:p>
          <a:p>
            <a:pPr indent="-342900" lvl="0" marL="457200" rtl="0" algn="l">
              <a:spcBef>
                <a:spcPts val="1200"/>
              </a:spcBef>
              <a:spcAft>
                <a:spcPts val="200"/>
              </a:spcAft>
              <a:buSzPts val="1800"/>
              <a:buChar char="-"/>
            </a:pPr>
            <a:r>
              <a:rPr lang="en-US"/>
              <a:t>What is the dosage of medication to be used?</a:t>
            </a:r>
            <a:endParaRPr/>
          </a:p>
        </p:txBody>
      </p:sp>
      <p:sp>
        <p:nvSpPr>
          <p:cNvPr id="474" name="Google Shape;474;p58"/>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9"/>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3</a:t>
            </a:r>
            <a:endParaRPr/>
          </a:p>
        </p:txBody>
      </p:sp>
      <p:sp>
        <p:nvSpPr>
          <p:cNvPr id="480" name="Google Shape;480;p59"/>
          <p:cNvSpPr txBox="1"/>
          <p:nvPr>
            <p:ph idx="1" type="body"/>
          </p:nvPr>
        </p:nvSpPr>
        <p:spPr>
          <a:xfrm>
            <a:off x="1097275" y="1845725"/>
            <a:ext cx="8469600" cy="308370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Medical</a:t>
            </a:r>
            <a:r>
              <a:rPr lang="en-US"/>
              <a:t> treatment:</a:t>
            </a:r>
            <a:endParaRPr/>
          </a:p>
          <a:p>
            <a:pPr indent="-342900" lvl="0" marL="457200" rtl="0" algn="l">
              <a:lnSpc>
                <a:spcPct val="100000"/>
              </a:lnSpc>
              <a:spcBef>
                <a:spcPts val="1200"/>
              </a:spcBef>
              <a:spcAft>
                <a:spcPts val="0"/>
              </a:spcAft>
              <a:buSzPts val="1800"/>
              <a:buChar char="-"/>
            </a:pPr>
            <a:r>
              <a:rPr lang="en-US"/>
              <a:t>Altepase (tPA)</a:t>
            </a:r>
            <a:endParaRPr/>
          </a:p>
          <a:p>
            <a:pPr indent="-342900" lvl="1" marL="914400" rtl="0" algn="l">
              <a:lnSpc>
                <a:spcPct val="100000"/>
              </a:lnSpc>
              <a:spcBef>
                <a:spcPts val="200"/>
              </a:spcBef>
              <a:spcAft>
                <a:spcPts val="0"/>
              </a:spcAft>
              <a:buSzPts val="1800"/>
              <a:buChar char="-"/>
            </a:pPr>
            <a:r>
              <a:rPr lang="en-US"/>
              <a:t>50mg bolus IV in 2 minutes </a:t>
            </a:r>
            <a:endParaRPr/>
          </a:p>
          <a:p>
            <a:pPr indent="-342900" lvl="0" marL="457200" rtl="0" algn="l">
              <a:lnSpc>
                <a:spcPct val="100000"/>
              </a:lnSpc>
              <a:spcBef>
                <a:spcPts val="1200"/>
              </a:spcBef>
              <a:spcAft>
                <a:spcPts val="0"/>
              </a:spcAft>
              <a:buSzPts val="1800"/>
              <a:buChar char="-"/>
            </a:pPr>
            <a:r>
              <a:rPr lang="en-US"/>
              <a:t>Tenecteplase (TNK)</a:t>
            </a:r>
            <a:endParaRPr/>
          </a:p>
          <a:p>
            <a:pPr indent="-342900" lvl="1" marL="914400" rtl="0" algn="l">
              <a:lnSpc>
                <a:spcPct val="100000"/>
              </a:lnSpc>
              <a:spcBef>
                <a:spcPts val="200"/>
              </a:spcBef>
              <a:spcAft>
                <a:spcPts val="0"/>
              </a:spcAft>
              <a:buSzPts val="1800"/>
              <a:buChar char="-"/>
            </a:pPr>
            <a:r>
              <a:rPr lang="en-US"/>
              <a:t>30-50mg bolus IV base on weight, BW/2 mg </a:t>
            </a:r>
            <a:endParaRPr/>
          </a:p>
          <a:p>
            <a:pPr indent="-342900" lvl="1" marL="914400" rtl="0" algn="l">
              <a:lnSpc>
                <a:spcPct val="100000"/>
              </a:lnSpc>
              <a:spcBef>
                <a:spcPts val="400"/>
              </a:spcBef>
              <a:spcAft>
                <a:spcPts val="400"/>
              </a:spcAft>
              <a:buSzPts val="1800"/>
              <a:buChar char="-"/>
            </a:pPr>
            <a:r>
              <a:rPr lang="en-US"/>
              <a:t>Easier to reconstitute —&gt; quicker access in code blue</a:t>
            </a:r>
            <a:endParaRPr/>
          </a:p>
        </p:txBody>
      </p:sp>
      <p:sp>
        <p:nvSpPr>
          <p:cNvPr id="481" name="Google Shape;481;p59"/>
          <p:cNvSpPr txBox="1"/>
          <p:nvPr/>
        </p:nvSpPr>
        <p:spPr>
          <a:xfrm>
            <a:off x="7827319" y="5864110"/>
            <a:ext cx="3744900" cy="64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hlinkClick r:id="rId3">
                  <a:extLst>
                    <a:ext uri="{A12FA001-AC4F-418D-AE19-62706E023703}">
                      <ahyp:hlinkClr val="tx"/>
                    </a:ext>
                  </a:extLst>
                </a:hlinkClick>
              </a:rPr>
              <a:t>https://emcrit.org/ibcc/pe/#thrombolysis:_regimens</a:t>
            </a:r>
            <a:endParaRPr/>
          </a:p>
          <a:p>
            <a:pPr indent="0" lvl="0" marL="0" marR="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Uptodate access on tPA/ TNK</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pic>
        <p:nvPicPr>
          <p:cNvPr id="482" name="Google Shape;482;p59"/>
          <p:cNvPicPr preferRelativeResize="0"/>
          <p:nvPr/>
        </p:nvPicPr>
        <p:blipFill rotWithShape="1">
          <a:blip r:embed="rId4">
            <a:alphaModFix/>
          </a:blip>
          <a:srcRect b="0" l="0" r="0" t="39965"/>
          <a:stretch/>
        </p:blipFill>
        <p:spPr>
          <a:xfrm>
            <a:off x="7295027" y="1845725"/>
            <a:ext cx="3860649" cy="3186610"/>
          </a:xfrm>
          <a:prstGeom prst="rect">
            <a:avLst/>
          </a:prstGeom>
          <a:noFill/>
          <a:ln>
            <a:noFill/>
          </a:ln>
        </p:spPr>
      </p:pic>
      <p:sp>
        <p:nvSpPr>
          <p:cNvPr id="483" name="Google Shape;483;p59"/>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0"/>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3</a:t>
            </a:r>
            <a:endParaRPr/>
          </a:p>
        </p:txBody>
      </p:sp>
      <p:sp>
        <p:nvSpPr>
          <p:cNvPr id="489" name="Google Shape;489;p60"/>
          <p:cNvSpPr txBox="1"/>
          <p:nvPr>
            <p:ph idx="1" type="body"/>
          </p:nvPr>
        </p:nvSpPr>
        <p:spPr>
          <a:xfrm>
            <a:off x="1097275" y="1845722"/>
            <a:ext cx="10058400" cy="546060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Non-medical treatment:</a:t>
            </a:r>
            <a:endParaRPr/>
          </a:p>
          <a:p>
            <a:pPr indent="-342900" lvl="0" marL="457200" rtl="0" algn="l">
              <a:lnSpc>
                <a:spcPct val="100000"/>
              </a:lnSpc>
              <a:spcBef>
                <a:spcPts val="1200"/>
              </a:spcBef>
              <a:spcAft>
                <a:spcPts val="0"/>
              </a:spcAft>
              <a:buSzPts val="1800"/>
              <a:buChar char="-"/>
            </a:pPr>
            <a:r>
              <a:rPr lang="en-US"/>
              <a:t>ECMO CPR</a:t>
            </a:r>
            <a:endParaRPr/>
          </a:p>
          <a:p>
            <a:pPr indent="-342900" lvl="0" marL="457200" rtl="0" algn="l">
              <a:lnSpc>
                <a:spcPct val="100000"/>
              </a:lnSpc>
              <a:spcBef>
                <a:spcPts val="1200"/>
              </a:spcBef>
              <a:spcAft>
                <a:spcPts val="200"/>
              </a:spcAft>
              <a:buSzPts val="1800"/>
              <a:buChar char="-"/>
            </a:pPr>
            <a:r>
              <a:rPr lang="en-US"/>
              <a:t>Mechanical thrombectomy</a:t>
            </a:r>
            <a:endParaRPr/>
          </a:p>
        </p:txBody>
      </p:sp>
      <p:sp>
        <p:nvSpPr>
          <p:cNvPr id="490" name="Google Shape;490;p60"/>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1"/>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3</a:t>
            </a:r>
            <a:endParaRPr/>
          </a:p>
        </p:txBody>
      </p:sp>
      <p:sp>
        <p:nvSpPr>
          <p:cNvPr id="496" name="Google Shape;496;p61"/>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200"/>
              </a:spcAft>
              <a:buSzPts val="1800"/>
              <a:buChar char="-"/>
            </a:pPr>
            <a:r>
              <a:rPr lang="en-US"/>
              <a:t>How long should CPR be continued after medication?</a:t>
            </a:r>
            <a:endParaRPr/>
          </a:p>
        </p:txBody>
      </p:sp>
      <p:sp>
        <p:nvSpPr>
          <p:cNvPr id="497" name="Google Shape;497;p61"/>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2"/>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3</a:t>
            </a:r>
            <a:endParaRPr/>
          </a:p>
        </p:txBody>
      </p:sp>
      <p:sp>
        <p:nvSpPr>
          <p:cNvPr id="503" name="Google Shape;503;p62"/>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How long should CPR be continued after medication?</a:t>
            </a:r>
            <a:endParaRPr/>
          </a:p>
          <a:p>
            <a:pPr indent="-342900" lvl="0" marL="457200" rtl="0" algn="l">
              <a:lnSpc>
                <a:spcPct val="100000"/>
              </a:lnSpc>
              <a:spcBef>
                <a:spcPts val="1200"/>
              </a:spcBef>
              <a:spcAft>
                <a:spcPts val="200"/>
              </a:spcAft>
              <a:buSzPts val="1800"/>
              <a:buChar char="-"/>
            </a:pPr>
            <a:r>
              <a:rPr lang="en-US"/>
              <a:t>60-90 min (European Resuscitation Council Guidelines 2021)</a:t>
            </a:r>
            <a:endParaRPr/>
          </a:p>
        </p:txBody>
      </p:sp>
      <p:sp>
        <p:nvSpPr>
          <p:cNvPr id="504" name="Google Shape;504;p62"/>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1</a:t>
            </a:r>
            <a:endParaRPr/>
          </a:p>
        </p:txBody>
      </p:sp>
      <p:sp>
        <p:nvSpPr>
          <p:cNvPr id="141" name="Google Shape;141;p18"/>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spcBef>
                <a:spcPts val="1200"/>
              </a:spcBef>
              <a:spcAft>
                <a:spcPts val="200"/>
              </a:spcAft>
              <a:buSzPts val="1800"/>
              <a:buChar char="-"/>
            </a:pPr>
            <a:r>
              <a:rPr lang="en-US"/>
              <a:t>Name 2</a:t>
            </a:r>
            <a:r>
              <a:rPr lang="en-US"/>
              <a:t> life threatening differential diagnoses?</a:t>
            </a:r>
            <a:endParaRPr/>
          </a:p>
        </p:txBody>
      </p:sp>
      <p:sp>
        <p:nvSpPr>
          <p:cNvPr id="142" name="Google Shape;142;p18"/>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3"/>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4</a:t>
            </a:r>
            <a:endParaRPr/>
          </a:p>
        </p:txBody>
      </p:sp>
      <p:sp>
        <p:nvSpPr>
          <p:cNvPr id="510" name="Google Shape;510;p63"/>
          <p:cNvSpPr txBox="1"/>
          <p:nvPr>
            <p:ph idx="1" type="body"/>
          </p:nvPr>
        </p:nvSpPr>
        <p:spPr>
          <a:xfrm>
            <a:off x="1097275" y="1834875"/>
            <a:ext cx="5299500" cy="412770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Runner</a:t>
            </a:r>
            <a:endParaRPr/>
          </a:p>
          <a:p>
            <a:pPr indent="-342900" lvl="0" marL="457200" rtl="0" algn="l">
              <a:lnSpc>
                <a:spcPct val="100000"/>
              </a:lnSpc>
              <a:spcBef>
                <a:spcPts val="1200"/>
              </a:spcBef>
              <a:spcAft>
                <a:spcPts val="0"/>
              </a:spcAft>
              <a:buSzPts val="1800"/>
              <a:buChar char="-"/>
            </a:pPr>
            <a:r>
              <a:rPr lang="en-US"/>
              <a:t>Tripped and fell</a:t>
            </a:r>
            <a:endParaRPr/>
          </a:p>
          <a:p>
            <a:pPr indent="-342900" lvl="0" marL="457200" rtl="0" algn="l">
              <a:lnSpc>
                <a:spcPct val="100000"/>
              </a:lnSpc>
              <a:spcBef>
                <a:spcPts val="1200"/>
              </a:spcBef>
              <a:spcAft>
                <a:spcPts val="200"/>
              </a:spcAft>
              <a:buSzPts val="1800"/>
              <a:buChar char="-"/>
            </a:pPr>
            <a:r>
              <a:rPr lang="en-US"/>
              <a:t>Facial contusion </a:t>
            </a:r>
            <a:endParaRPr/>
          </a:p>
        </p:txBody>
      </p:sp>
      <p:sp>
        <p:nvSpPr>
          <p:cNvPr id="511" name="Google Shape;511;p63"/>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4"/>
          <p:cNvSpPr txBox="1"/>
          <p:nvPr>
            <p:ph type="title"/>
          </p:nvPr>
        </p:nvSpPr>
        <p:spPr>
          <a:xfrm>
            <a:off x="985131" y="286553"/>
            <a:ext cx="106155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4</a:t>
            </a:r>
            <a:endParaRPr/>
          </a:p>
        </p:txBody>
      </p:sp>
      <p:pic>
        <p:nvPicPr>
          <p:cNvPr id="517" name="Google Shape;517;p64"/>
          <p:cNvPicPr preferRelativeResize="0"/>
          <p:nvPr>
            <p:ph idx="1" type="body"/>
          </p:nvPr>
        </p:nvPicPr>
        <p:blipFill rotWithShape="1">
          <a:blip r:embed="rId3">
            <a:alphaModFix/>
          </a:blip>
          <a:srcRect b="6824" l="7100" r="8561" t="5794"/>
          <a:stretch/>
        </p:blipFill>
        <p:spPr>
          <a:xfrm>
            <a:off x="207817" y="1737360"/>
            <a:ext cx="5274657" cy="5074761"/>
          </a:xfrm>
          <a:prstGeom prst="rect">
            <a:avLst/>
          </a:prstGeom>
          <a:noFill/>
          <a:ln>
            <a:noFill/>
          </a:ln>
        </p:spPr>
      </p:pic>
      <p:sp>
        <p:nvSpPr>
          <p:cNvPr id="518" name="Google Shape;518;p6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19" name="Google Shape;519;p64"/>
          <p:cNvPicPr preferRelativeResize="0"/>
          <p:nvPr/>
        </p:nvPicPr>
        <p:blipFill rotWithShape="1">
          <a:blip r:embed="rId4">
            <a:alphaModFix/>
          </a:blip>
          <a:srcRect b="7358" l="19286" r="6940" t="5389"/>
          <a:stretch/>
        </p:blipFill>
        <p:spPr>
          <a:xfrm>
            <a:off x="5673666" y="1637768"/>
            <a:ext cx="4525303" cy="5187142"/>
          </a:xfrm>
          <a:prstGeom prst="rect">
            <a:avLst/>
          </a:prstGeom>
          <a:noFill/>
          <a:ln>
            <a:noFill/>
          </a:ln>
        </p:spPr>
      </p:pic>
      <p:sp>
        <p:nvSpPr>
          <p:cNvPr id="520" name="Google Shape;520;p64"/>
          <p:cNvSpPr txBox="1"/>
          <p:nvPr/>
        </p:nvSpPr>
        <p:spPr>
          <a:xfrm>
            <a:off x="10390173" y="3900406"/>
            <a:ext cx="13119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XR findings?</a:t>
            </a:r>
            <a:endParaRPr>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65"/>
          <p:cNvSpPr txBox="1"/>
          <p:nvPr>
            <p:ph type="title"/>
          </p:nvPr>
        </p:nvSpPr>
        <p:spPr>
          <a:xfrm>
            <a:off x="1066805" y="187028"/>
            <a:ext cx="10058400" cy="1450800"/>
          </a:xfrm>
          <a:prstGeom prst="rect">
            <a:avLst/>
          </a:prstGeom>
          <a:noFill/>
          <a:ln>
            <a:noFill/>
          </a:ln>
        </p:spPr>
        <p:txBody>
          <a:bodyPr anchorCtr="0" anchor="b" bIns="45700" lIns="91425" spcFirstLastPara="1" rIns="91425" wrap="square" tIns="45700">
            <a:normAutofit/>
          </a:bodyPr>
          <a:lstStyle/>
          <a:p>
            <a:pPr indent="-381000" lvl="0" marL="457200" rtl="0" algn="l">
              <a:lnSpc>
                <a:spcPct val="85000"/>
              </a:lnSpc>
              <a:spcBef>
                <a:spcPts val="0"/>
              </a:spcBef>
              <a:spcAft>
                <a:spcPts val="0"/>
              </a:spcAft>
              <a:buSzPts val="2400"/>
              <a:buChar char="-"/>
            </a:pPr>
            <a:r>
              <a:rPr lang="en-US" sz="2400"/>
              <a:t># mandible: </a:t>
            </a:r>
            <a:r>
              <a:rPr lang="en-US" sz="2400">
                <a:solidFill>
                  <a:schemeClr val="dk1"/>
                </a:solidFill>
              </a:rPr>
              <a:t>Right condyle /ramus</a:t>
            </a:r>
            <a:r>
              <a:rPr lang="en-US" sz="2400"/>
              <a:t>, body of mandible. </a:t>
            </a:r>
            <a:endParaRPr sz="2400"/>
          </a:p>
          <a:p>
            <a:pPr indent="-381000" lvl="0" marL="457200" rtl="0" algn="l">
              <a:lnSpc>
                <a:spcPct val="85000"/>
              </a:lnSpc>
              <a:spcBef>
                <a:spcPts val="0"/>
              </a:spcBef>
              <a:spcAft>
                <a:spcPts val="0"/>
              </a:spcAft>
              <a:buSzPts val="2400"/>
              <a:buChar char="-"/>
            </a:pPr>
            <a:r>
              <a:rPr lang="en-US" sz="2400"/>
              <a:t># right medial maxilla </a:t>
            </a:r>
            <a:endParaRPr sz="2400"/>
          </a:p>
          <a:p>
            <a:pPr indent="-381000" lvl="0" marL="457200" rtl="0" algn="l">
              <a:lnSpc>
                <a:spcPct val="85000"/>
              </a:lnSpc>
              <a:spcBef>
                <a:spcPts val="0"/>
              </a:spcBef>
              <a:spcAft>
                <a:spcPts val="0"/>
              </a:spcAft>
              <a:buSzPts val="2400"/>
              <a:buChar char="-"/>
            </a:pPr>
            <a:r>
              <a:rPr lang="en-US" sz="2400"/>
              <a:t>bilateral maxillary sinus fluid level </a:t>
            </a:r>
            <a:endParaRPr sz="2400"/>
          </a:p>
        </p:txBody>
      </p:sp>
      <p:pic>
        <p:nvPicPr>
          <p:cNvPr id="527" name="Google Shape;527;p65"/>
          <p:cNvPicPr preferRelativeResize="0"/>
          <p:nvPr>
            <p:ph idx="1" type="body"/>
          </p:nvPr>
        </p:nvPicPr>
        <p:blipFill rotWithShape="1">
          <a:blip r:embed="rId3">
            <a:alphaModFix/>
          </a:blip>
          <a:srcRect b="6824" l="7100" r="8561" t="5794"/>
          <a:stretch/>
        </p:blipFill>
        <p:spPr>
          <a:xfrm>
            <a:off x="207817" y="1737360"/>
            <a:ext cx="5274657" cy="5074761"/>
          </a:xfrm>
          <a:prstGeom prst="rect">
            <a:avLst/>
          </a:prstGeom>
          <a:noFill/>
          <a:ln>
            <a:noFill/>
          </a:ln>
        </p:spPr>
      </p:pic>
      <p:sp>
        <p:nvSpPr>
          <p:cNvPr id="528" name="Google Shape;528;p6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29" name="Google Shape;529;p65"/>
          <p:cNvPicPr preferRelativeResize="0"/>
          <p:nvPr/>
        </p:nvPicPr>
        <p:blipFill rotWithShape="1">
          <a:blip r:embed="rId4">
            <a:alphaModFix/>
          </a:blip>
          <a:srcRect b="7358" l="19286" r="6940" t="5389"/>
          <a:stretch/>
        </p:blipFill>
        <p:spPr>
          <a:xfrm>
            <a:off x="5673666" y="1637768"/>
            <a:ext cx="4525303" cy="5187142"/>
          </a:xfrm>
          <a:prstGeom prst="rect">
            <a:avLst/>
          </a:prstGeom>
          <a:noFill/>
          <a:ln>
            <a:noFill/>
          </a:ln>
        </p:spPr>
      </p:pic>
      <p:cxnSp>
        <p:nvCxnSpPr>
          <p:cNvPr id="530" name="Google Shape;530;p65"/>
          <p:cNvCxnSpPr/>
          <p:nvPr/>
        </p:nvCxnSpPr>
        <p:spPr>
          <a:xfrm flipH="1">
            <a:off x="3524596" y="5187141"/>
            <a:ext cx="349135" cy="73307"/>
          </a:xfrm>
          <a:prstGeom prst="straightConnector1">
            <a:avLst/>
          </a:prstGeom>
          <a:noFill/>
          <a:ln cap="flat" cmpd="sng" w="38100">
            <a:solidFill>
              <a:srgbClr val="FF0000"/>
            </a:solidFill>
            <a:prstDash val="solid"/>
            <a:round/>
            <a:headEnd len="sm" w="sm" type="none"/>
            <a:tailEnd len="med" w="med" type="triangle"/>
          </a:ln>
        </p:spPr>
      </p:cxnSp>
      <p:cxnSp>
        <p:nvCxnSpPr>
          <p:cNvPr id="531" name="Google Shape;531;p65"/>
          <p:cNvCxnSpPr/>
          <p:nvPr/>
        </p:nvCxnSpPr>
        <p:spPr>
          <a:xfrm rot="10800000">
            <a:off x="2132216" y="3910731"/>
            <a:ext cx="30479" cy="306775"/>
          </a:xfrm>
          <a:prstGeom prst="straightConnector1">
            <a:avLst/>
          </a:prstGeom>
          <a:noFill/>
          <a:ln cap="flat" cmpd="sng" w="38100">
            <a:solidFill>
              <a:srgbClr val="FF0000"/>
            </a:solidFill>
            <a:prstDash val="solid"/>
            <a:round/>
            <a:headEnd len="sm" w="sm" type="none"/>
            <a:tailEnd len="med" w="med" type="triangle"/>
          </a:ln>
        </p:spPr>
      </p:cxnSp>
      <p:cxnSp>
        <p:nvCxnSpPr>
          <p:cNvPr id="532" name="Google Shape;532;p65"/>
          <p:cNvCxnSpPr/>
          <p:nvPr/>
        </p:nvCxnSpPr>
        <p:spPr>
          <a:xfrm flipH="1" rot="10800000">
            <a:off x="3882044" y="3710932"/>
            <a:ext cx="5544" cy="121146"/>
          </a:xfrm>
          <a:prstGeom prst="straightConnector1">
            <a:avLst/>
          </a:prstGeom>
          <a:noFill/>
          <a:ln cap="flat" cmpd="sng" w="38100">
            <a:solidFill>
              <a:srgbClr val="3F739B"/>
            </a:solidFill>
            <a:prstDash val="solid"/>
            <a:round/>
            <a:headEnd len="sm" w="sm" type="none"/>
            <a:tailEnd len="med" w="med" type="triangle"/>
          </a:ln>
        </p:spPr>
      </p:cxnSp>
      <p:cxnSp>
        <p:nvCxnSpPr>
          <p:cNvPr id="533" name="Google Shape;533;p65"/>
          <p:cNvCxnSpPr/>
          <p:nvPr/>
        </p:nvCxnSpPr>
        <p:spPr>
          <a:xfrm flipH="1" rot="10800000">
            <a:off x="6367548" y="3227070"/>
            <a:ext cx="509849" cy="14894"/>
          </a:xfrm>
          <a:prstGeom prst="straightConnector1">
            <a:avLst/>
          </a:prstGeom>
          <a:noFill/>
          <a:ln cap="flat" cmpd="sng" w="38100">
            <a:solidFill>
              <a:srgbClr val="FF0000"/>
            </a:solidFill>
            <a:prstDash val="solid"/>
            <a:round/>
            <a:headEnd len="sm" w="sm" type="none"/>
            <a:tailEnd len="med" w="med" type="triangle"/>
          </a:ln>
        </p:spPr>
      </p:cxnSp>
      <p:cxnSp>
        <p:nvCxnSpPr>
          <p:cNvPr id="534" name="Google Shape;534;p65"/>
          <p:cNvCxnSpPr/>
          <p:nvPr/>
        </p:nvCxnSpPr>
        <p:spPr>
          <a:xfrm flipH="1" rot="10800000">
            <a:off x="6097385" y="6072795"/>
            <a:ext cx="241068" cy="569552"/>
          </a:xfrm>
          <a:prstGeom prst="straightConnector1">
            <a:avLst/>
          </a:prstGeom>
          <a:noFill/>
          <a:ln cap="flat" cmpd="sng" w="38100">
            <a:solidFill>
              <a:srgbClr val="FF0000"/>
            </a:solidFill>
            <a:prstDash val="solid"/>
            <a:round/>
            <a:headEnd len="sm" w="sm" type="none"/>
            <a:tailEnd len="med" w="med" type="triangle"/>
          </a:ln>
        </p:spPr>
      </p:cxnSp>
      <p:cxnSp>
        <p:nvCxnSpPr>
          <p:cNvPr id="535" name="Google Shape;535;p65"/>
          <p:cNvCxnSpPr/>
          <p:nvPr/>
        </p:nvCxnSpPr>
        <p:spPr>
          <a:xfrm rot="10800000">
            <a:off x="1510839" y="3832078"/>
            <a:ext cx="30479" cy="306775"/>
          </a:xfrm>
          <a:prstGeom prst="straightConnector1">
            <a:avLst/>
          </a:prstGeom>
          <a:noFill/>
          <a:ln cap="flat" cmpd="sng" w="38100">
            <a:solidFill>
              <a:srgbClr val="FF0000"/>
            </a:solidFill>
            <a:prstDash val="solid"/>
            <a:round/>
            <a:headEnd len="sm" w="sm" type="none"/>
            <a:tailEnd len="med" w="med" type="triangle"/>
          </a:ln>
        </p:spPr>
      </p:cxnSp>
      <p:cxnSp>
        <p:nvCxnSpPr>
          <p:cNvPr id="536" name="Google Shape;536;p65"/>
          <p:cNvCxnSpPr/>
          <p:nvPr/>
        </p:nvCxnSpPr>
        <p:spPr>
          <a:xfrm rot="10800000">
            <a:off x="1925786" y="3680690"/>
            <a:ext cx="11079" cy="90815"/>
          </a:xfrm>
          <a:prstGeom prst="straightConnector1">
            <a:avLst/>
          </a:prstGeom>
          <a:noFill/>
          <a:ln cap="flat" cmpd="sng" w="38100">
            <a:solidFill>
              <a:srgbClr val="3F739B"/>
            </a:solidFill>
            <a:prstDash val="solid"/>
            <a:round/>
            <a:headEnd len="sm" w="sm" type="none"/>
            <a:tailEnd len="med" w="med" type="triangle"/>
          </a:ln>
        </p:spPr>
      </p:cxnSp>
      <p:cxnSp>
        <p:nvCxnSpPr>
          <p:cNvPr id="537" name="Google Shape;537;p65"/>
          <p:cNvCxnSpPr/>
          <p:nvPr/>
        </p:nvCxnSpPr>
        <p:spPr>
          <a:xfrm flipH="1">
            <a:off x="2635135" y="2721280"/>
            <a:ext cx="381574" cy="5731"/>
          </a:xfrm>
          <a:prstGeom prst="straightConnector1">
            <a:avLst/>
          </a:prstGeom>
          <a:noFill/>
          <a:ln cap="flat" cmpd="sng" w="38100">
            <a:solidFill>
              <a:srgbClr val="FF0000"/>
            </a:solidFill>
            <a:prstDash val="solid"/>
            <a:round/>
            <a:headEnd len="sm" w="sm" type="none"/>
            <a:tailEnd len="med" w="med" type="triangle"/>
          </a:ln>
        </p:spPr>
      </p:cxnSp>
      <p:cxnSp>
        <p:nvCxnSpPr>
          <p:cNvPr id="538" name="Google Shape;538;p65"/>
          <p:cNvCxnSpPr/>
          <p:nvPr/>
        </p:nvCxnSpPr>
        <p:spPr>
          <a:xfrm flipH="1" rot="10800000">
            <a:off x="338050" y="3985465"/>
            <a:ext cx="581891" cy="731520"/>
          </a:xfrm>
          <a:prstGeom prst="straightConnector1">
            <a:avLst/>
          </a:prstGeom>
          <a:noFill/>
          <a:ln cap="flat" cmpd="sng" w="38100">
            <a:solidFill>
              <a:srgbClr val="FF0000"/>
            </a:solidFill>
            <a:prstDash val="solid"/>
            <a:round/>
            <a:headEnd len="sm" w="sm" type="none"/>
            <a:tailEnd len="med" w="med" type="triangle"/>
          </a:ln>
        </p:spPr>
      </p:cxnSp>
      <p:cxnSp>
        <p:nvCxnSpPr>
          <p:cNvPr id="539" name="Google Shape;539;p65"/>
          <p:cNvCxnSpPr/>
          <p:nvPr/>
        </p:nvCxnSpPr>
        <p:spPr>
          <a:xfrm flipH="1">
            <a:off x="3449782" y="5605549"/>
            <a:ext cx="349135" cy="73307"/>
          </a:xfrm>
          <a:prstGeom prst="straightConnector1">
            <a:avLst/>
          </a:prstGeom>
          <a:noFill/>
          <a:ln cap="flat" cmpd="sng" w="38100">
            <a:solidFill>
              <a:srgbClr val="FF0000"/>
            </a:solidFill>
            <a:prstDash val="solid"/>
            <a:round/>
            <a:headEnd len="sm" w="sm" type="none"/>
            <a:tailEnd len="med" w="med" type="triangle"/>
          </a:ln>
        </p:spPr>
      </p:cxnSp>
      <p:cxnSp>
        <p:nvCxnSpPr>
          <p:cNvPr id="540" name="Google Shape;540;p65"/>
          <p:cNvCxnSpPr/>
          <p:nvPr/>
        </p:nvCxnSpPr>
        <p:spPr>
          <a:xfrm rot="10800000">
            <a:off x="2362031" y="3601937"/>
            <a:ext cx="273104" cy="0"/>
          </a:xfrm>
          <a:prstGeom prst="straightConnector1">
            <a:avLst/>
          </a:prstGeom>
          <a:noFill/>
          <a:ln cap="flat" cmpd="sng" w="38100">
            <a:solidFill>
              <a:srgbClr val="FF0000"/>
            </a:solidFill>
            <a:prstDash val="solid"/>
            <a:round/>
            <a:headEnd len="sm" w="sm" type="none"/>
            <a:tailEnd len="med" w="med" type="triangl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66"/>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4</a:t>
            </a:r>
            <a:endParaRPr/>
          </a:p>
        </p:txBody>
      </p:sp>
      <p:sp>
        <p:nvSpPr>
          <p:cNvPr id="546" name="Google Shape;546;p66"/>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Persistent posterior epistaxis despite pressure</a:t>
            </a:r>
            <a:endParaRPr/>
          </a:p>
          <a:p>
            <a:pPr indent="-342900" lvl="0" marL="457200" rtl="0" algn="l">
              <a:lnSpc>
                <a:spcPct val="100000"/>
              </a:lnSpc>
              <a:spcBef>
                <a:spcPts val="1200"/>
              </a:spcBef>
              <a:spcAft>
                <a:spcPts val="0"/>
              </a:spcAft>
              <a:buSzPts val="1800"/>
              <a:buChar char="-"/>
            </a:pPr>
            <a:r>
              <a:rPr lang="en-US"/>
              <a:t>Your junior suggested posterior packing</a:t>
            </a:r>
            <a:endParaRPr/>
          </a:p>
          <a:p>
            <a:pPr indent="-342900" lvl="0" marL="457200" rtl="0" algn="l">
              <a:lnSpc>
                <a:spcPct val="100000"/>
              </a:lnSpc>
              <a:spcBef>
                <a:spcPts val="1200"/>
              </a:spcBef>
              <a:spcAft>
                <a:spcPts val="200"/>
              </a:spcAft>
              <a:buSzPts val="1800"/>
              <a:buChar char="-"/>
            </a:pPr>
            <a:r>
              <a:rPr lang="en-US"/>
              <a:t>Give one reason against it. </a:t>
            </a:r>
            <a:endParaRPr/>
          </a:p>
        </p:txBody>
      </p:sp>
      <p:sp>
        <p:nvSpPr>
          <p:cNvPr id="547" name="Google Shape;547;p66"/>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6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4</a:t>
            </a:r>
            <a:endParaRPr/>
          </a:p>
        </p:txBody>
      </p:sp>
      <p:sp>
        <p:nvSpPr>
          <p:cNvPr id="553" name="Google Shape;553;p6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Contraindications in craniofacial trauma</a:t>
            </a:r>
            <a:endParaRPr/>
          </a:p>
          <a:p>
            <a:pPr indent="-342900" lvl="0" marL="457200" rtl="0" algn="l">
              <a:lnSpc>
                <a:spcPct val="100000"/>
              </a:lnSpc>
              <a:spcBef>
                <a:spcPts val="1200"/>
              </a:spcBef>
              <a:spcAft>
                <a:spcPts val="200"/>
              </a:spcAft>
              <a:buSzPts val="1800"/>
              <a:buChar char="-"/>
            </a:pPr>
            <a:r>
              <a:rPr lang="en-US"/>
              <a:t>Suspected basal skull injury</a:t>
            </a:r>
            <a:endParaRPr/>
          </a:p>
        </p:txBody>
      </p:sp>
      <p:sp>
        <p:nvSpPr>
          <p:cNvPr id="554" name="Google Shape;554;p6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68"/>
          <p:cNvSpPr txBox="1"/>
          <p:nvPr>
            <p:ph type="title"/>
          </p:nvPr>
        </p:nvSpPr>
        <p:spPr>
          <a:xfrm>
            <a:off x="498070" y="286602"/>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4</a:t>
            </a:r>
            <a:endParaRPr/>
          </a:p>
        </p:txBody>
      </p:sp>
      <p:sp>
        <p:nvSpPr>
          <p:cNvPr id="560" name="Google Shape;560;p6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61" name="Google Shape;561;p68"/>
          <p:cNvPicPr preferRelativeResize="0"/>
          <p:nvPr/>
        </p:nvPicPr>
        <p:blipFill rotWithShape="1">
          <a:blip r:embed="rId3">
            <a:alphaModFix/>
          </a:blip>
          <a:srcRect b="0" l="7657" r="6375" t="0"/>
          <a:stretch/>
        </p:blipFill>
        <p:spPr>
          <a:xfrm>
            <a:off x="16624" y="1696583"/>
            <a:ext cx="4106488" cy="4954077"/>
          </a:xfrm>
          <a:prstGeom prst="rect">
            <a:avLst/>
          </a:prstGeom>
          <a:noFill/>
          <a:ln>
            <a:noFill/>
          </a:ln>
        </p:spPr>
      </p:pic>
      <p:pic>
        <p:nvPicPr>
          <p:cNvPr id="562" name="Google Shape;562;p68"/>
          <p:cNvPicPr preferRelativeResize="0"/>
          <p:nvPr/>
        </p:nvPicPr>
        <p:blipFill rotWithShape="1">
          <a:blip r:embed="rId4">
            <a:alphaModFix/>
          </a:blip>
          <a:srcRect b="0" l="11366" r="1" t="6988"/>
          <a:stretch/>
        </p:blipFill>
        <p:spPr>
          <a:xfrm>
            <a:off x="3967596" y="1688270"/>
            <a:ext cx="4720859" cy="4954077"/>
          </a:xfrm>
          <a:prstGeom prst="rect">
            <a:avLst/>
          </a:prstGeom>
          <a:noFill/>
          <a:ln>
            <a:noFill/>
          </a:ln>
        </p:spPr>
      </p:pic>
      <p:pic>
        <p:nvPicPr>
          <p:cNvPr id="563" name="Google Shape;563;p68"/>
          <p:cNvPicPr preferRelativeResize="0"/>
          <p:nvPr/>
        </p:nvPicPr>
        <p:blipFill rotWithShape="1">
          <a:blip r:embed="rId5">
            <a:alphaModFix/>
          </a:blip>
          <a:srcRect b="0" l="1781" r="17799" t="0"/>
          <a:stretch/>
        </p:blipFill>
        <p:spPr>
          <a:xfrm>
            <a:off x="8196846" y="1744132"/>
            <a:ext cx="3995154" cy="4891441"/>
          </a:xfrm>
          <a:prstGeom prst="rect">
            <a:avLst/>
          </a:prstGeom>
          <a:noFill/>
          <a:ln>
            <a:noFill/>
          </a:ln>
        </p:spPr>
      </p:pic>
      <p:sp>
        <p:nvSpPr>
          <p:cNvPr id="564" name="Google Shape;564;p68"/>
          <p:cNvSpPr txBox="1"/>
          <p:nvPr/>
        </p:nvSpPr>
        <p:spPr>
          <a:xfrm>
            <a:off x="8196851" y="1291972"/>
            <a:ext cx="35445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What is the classification to be use?</a:t>
            </a:r>
            <a:endParaRPr>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6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4</a:t>
            </a:r>
            <a:endParaRPr/>
          </a:p>
        </p:txBody>
      </p:sp>
      <p:sp>
        <p:nvSpPr>
          <p:cNvPr id="570" name="Google Shape;570;p69"/>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LeFort classification</a:t>
            </a:r>
            <a:endParaRPr/>
          </a:p>
          <a:p>
            <a:pPr indent="-342900" lvl="0" marL="457200" rtl="0" algn="l">
              <a:lnSpc>
                <a:spcPct val="100000"/>
              </a:lnSpc>
              <a:spcBef>
                <a:spcPts val="1200"/>
              </a:spcBef>
              <a:spcAft>
                <a:spcPts val="200"/>
              </a:spcAft>
              <a:buSzPts val="1800"/>
              <a:buChar char="-"/>
            </a:pPr>
            <a:r>
              <a:rPr lang="en-US"/>
              <a:t>LeFort II fracture</a:t>
            </a:r>
            <a:endParaRPr/>
          </a:p>
        </p:txBody>
      </p:sp>
      <p:sp>
        <p:nvSpPr>
          <p:cNvPr id="571" name="Google Shape;571;p6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70"/>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LeFort classification</a:t>
            </a:r>
            <a:endParaRPr/>
          </a:p>
        </p:txBody>
      </p:sp>
      <p:sp>
        <p:nvSpPr>
          <p:cNvPr id="577" name="Google Shape;577;p70"/>
          <p:cNvSpPr txBox="1"/>
          <p:nvPr>
            <p:ph idx="1" type="body"/>
          </p:nvPr>
        </p:nvSpPr>
        <p:spPr>
          <a:xfrm>
            <a:off x="404822" y="1845734"/>
            <a:ext cx="6191400" cy="4023300"/>
          </a:xfrm>
          <a:prstGeom prst="rect">
            <a:avLst/>
          </a:prstGeom>
          <a:noFill/>
          <a:ln>
            <a:noFill/>
          </a:ln>
        </p:spPr>
        <p:txBody>
          <a:bodyPr anchorCtr="0" anchor="t" bIns="45700" lIns="0" spcFirstLastPara="1" rIns="0" wrap="square" tIns="45700">
            <a:normAutofit/>
          </a:bodyPr>
          <a:lstStyle/>
          <a:p>
            <a:pPr indent="-342900" lvl="0" marL="914400" rtl="0" algn="l">
              <a:lnSpc>
                <a:spcPct val="90000"/>
              </a:lnSpc>
              <a:spcBef>
                <a:spcPts val="0"/>
              </a:spcBef>
              <a:spcAft>
                <a:spcPts val="0"/>
              </a:spcAft>
              <a:buSzPts val="1800"/>
              <a:buChar char="-"/>
            </a:pPr>
            <a:r>
              <a:rPr lang="en-US"/>
              <a:t>Type 1</a:t>
            </a:r>
            <a:endParaRPr/>
          </a:p>
          <a:p>
            <a:pPr indent="-342900" lvl="2" marL="1371600" rtl="0" algn="l">
              <a:lnSpc>
                <a:spcPct val="90000"/>
              </a:lnSpc>
              <a:spcBef>
                <a:spcPts val="0"/>
              </a:spcBef>
              <a:spcAft>
                <a:spcPts val="0"/>
              </a:spcAft>
              <a:buSzPts val="1800"/>
              <a:buChar char="-"/>
            </a:pPr>
            <a:r>
              <a:rPr lang="en-US"/>
              <a:t>Pterygoid plate not involved - by CT </a:t>
            </a:r>
            <a:endParaRPr/>
          </a:p>
          <a:p>
            <a:pPr indent="-342900" lvl="1" marL="914400" rtl="0" algn="l">
              <a:lnSpc>
                <a:spcPct val="90000"/>
              </a:lnSpc>
              <a:spcBef>
                <a:spcPts val="0"/>
              </a:spcBef>
              <a:spcAft>
                <a:spcPts val="0"/>
              </a:spcAft>
              <a:buSzPts val="1800"/>
              <a:buChar char="-"/>
            </a:pPr>
            <a:r>
              <a:rPr lang="en-US"/>
              <a:t>Type 2 </a:t>
            </a:r>
            <a:endParaRPr/>
          </a:p>
          <a:p>
            <a:pPr indent="-342900" lvl="2" marL="1371600" rtl="0" algn="l">
              <a:lnSpc>
                <a:spcPct val="90000"/>
              </a:lnSpc>
              <a:spcBef>
                <a:spcPts val="0"/>
              </a:spcBef>
              <a:spcAft>
                <a:spcPts val="0"/>
              </a:spcAft>
              <a:buSzPts val="1800"/>
              <a:buChar char="-"/>
            </a:pPr>
            <a:r>
              <a:rPr lang="en-US"/>
              <a:t>Medial</a:t>
            </a:r>
            <a:r>
              <a:rPr lang="en-US"/>
              <a:t> orbital wall</a:t>
            </a:r>
            <a:endParaRPr/>
          </a:p>
          <a:p>
            <a:pPr indent="-342900" lvl="1" marL="914400" rtl="0" algn="l">
              <a:lnSpc>
                <a:spcPct val="90000"/>
              </a:lnSpc>
              <a:spcBef>
                <a:spcPts val="0"/>
              </a:spcBef>
              <a:spcAft>
                <a:spcPts val="0"/>
              </a:spcAft>
              <a:buSzPts val="1800"/>
              <a:buChar char="-"/>
            </a:pPr>
            <a:r>
              <a:rPr lang="en-US"/>
              <a:t>Type 3</a:t>
            </a:r>
            <a:endParaRPr/>
          </a:p>
          <a:p>
            <a:pPr indent="-342900" lvl="2" marL="1371600" rtl="0" algn="l">
              <a:lnSpc>
                <a:spcPct val="90000"/>
              </a:lnSpc>
              <a:spcBef>
                <a:spcPts val="0"/>
              </a:spcBef>
              <a:spcAft>
                <a:spcPts val="0"/>
              </a:spcAft>
              <a:buSzPts val="1800"/>
              <a:buChar char="-"/>
            </a:pPr>
            <a:r>
              <a:rPr lang="en-US"/>
              <a:t>Lateral orbital wall</a:t>
            </a:r>
            <a:endParaRPr/>
          </a:p>
        </p:txBody>
      </p:sp>
      <p:sp>
        <p:nvSpPr>
          <p:cNvPr id="578" name="Google Shape;578;p70"/>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79" name="Google Shape;579;p70"/>
          <p:cNvPicPr preferRelativeResize="0"/>
          <p:nvPr/>
        </p:nvPicPr>
        <p:blipFill>
          <a:blip r:embed="rId3">
            <a:alphaModFix/>
          </a:blip>
          <a:stretch>
            <a:fillRect/>
          </a:stretch>
        </p:blipFill>
        <p:spPr>
          <a:xfrm>
            <a:off x="7415225" y="2360803"/>
            <a:ext cx="3740450" cy="2993150"/>
          </a:xfrm>
          <a:prstGeom prst="rect">
            <a:avLst/>
          </a:prstGeom>
          <a:noFill/>
          <a:ln>
            <a:noFill/>
          </a:ln>
        </p:spPr>
      </p:pic>
      <p:pic>
        <p:nvPicPr>
          <p:cNvPr id="580" name="Google Shape;580;p70"/>
          <p:cNvPicPr preferRelativeResize="0"/>
          <p:nvPr/>
        </p:nvPicPr>
        <p:blipFill>
          <a:blip r:embed="rId4">
            <a:alphaModFix/>
          </a:blip>
          <a:stretch>
            <a:fillRect/>
          </a:stretch>
        </p:blipFill>
        <p:spPr>
          <a:xfrm>
            <a:off x="1505766" y="3581066"/>
            <a:ext cx="5090448" cy="228794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pic>
        <p:nvPicPr>
          <p:cNvPr id="585" name="Google Shape;585;p71"/>
          <p:cNvPicPr preferRelativeResize="0"/>
          <p:nvPr/>
        </p:nvPicPr>
        <p:blipFill rotWithShape="1">
          <a:blip r:embed="rId3">
            <a:alphaModFix/>
          </a:blip>
          <a:srcRect b="0" l="0" r="0" t="0"/>
          <a:stretch/>
        </p:blipFill>
        <p:spPr>
          <a:xfrm>
            <a:off x="6534536" y="1174784"/>
            <a:ext cx="5109150" cy="5109150"/>
          </a:xfrm>
          <a:prstGeom prst="rect">
            <a:avLst/>
          </a:prstGeom>
          <a:noFill/>
          <a:ln>
            <a:noFill/>
          </a:ln>
        </p:spPr>
      </p:pic>
      <p:sp>
        <p:nvSpPr>
          <p:cNvPr id="586" name="Google Shape;586;p7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Mandibular fracture</a:t>
            </a:r>
            <a:endParaRPr/>
          </a:p>
        </p:txBody>
      </p:sp>
      <p:sp>
        <p:nvSpPr>
          <p:cNvPr id="587" name="Google Shape;587;p71"/>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Mandibular #</a:t>
            </a:r>
            <a:endParaRPr/>
          </a:p>
          <a:p>
            <a:pPr indent="-342900" lvl="1" marL="914400" rtl="0" algn="l">
              <a:lnSpc>
                <a:spcPct val="100000"/>
              </a:lnSpc>
              <a:spcBef>
                <a:spcPts val="200"/>
              </a:spcBef>
              <a:spcAft>
                <a:spcPts val="0"/>
              </a:spcAft>
              <a:buSzPts val="1800"/>
              <a:buChar char="-"/>
            </a:pPr>
            <a:r>
              <a:rPr lang="en-US"/>
              <a:t>Open</a:t>
            </a:r>
            <a:endParaRPr/>
          </a:p>
          <a:p>
            <a:pPr indent="-342900" lvl="1" marL="914400" rtl="0" algn="l">
              <a:lnSpc>
                <a:spcPct val="100000"/>
              </a:lnSpc>
              <a:spcBef>
                <a:spcPts val="400"/>
              </a:spcBef>
              <a:spcAft>
                <a:spcPts val="0"/>
              </a:spcAft>
              <a:buSzPts val="1800"/>
              <a:buChar char="-"/>
            </a:pPr>
            <a:r>
              <a:rPr lang="en-US"/>
              <a:t>Comminuted</a:t>
            </a:r>
            <a:endParaRPr/>
          </a:p>
          <a:p>
            <a:pPr indent="-342900" lvl="1" marL="914400" rtl="0" algn="l">
              <a:lnSpc>
                <a:spcPct val="100000"/>
              </a:lnSpc>
              <a:spcBef>
                <a:spcPts val="400"/>
              </a:spcBef>
              <a:spcAft>
                <a:spcPts val="0"/>
              </a:spcAft>
              <a:buSzPts val="1800"/>
              <a:buChar char="-"/>
            </a:pPr>
            <a:r>
              <a:rPr lang="en-US"/>
              <a:t>Location</a:t>
            </a:r>
            <a:endParaRPr/>
          </a:p>
          <a:p>
            <a:pPr indent="-342900" lvl="1" marL="914400" rtl="0" algn="l">
              <a:lnSpc>
                <a:spcPct val="100000"/>
              </a:lnSpc>
              <a:spcBef>
                <a:spcPts val="400"/>
              </a:spcBef>
              <a:spcAft>
                <a:spcPts val="0"/>
              </a:spcAft>
              <a:buSzPts val="1800"/>
              <a:buChar char="-"/>
            </a:pPr>
            <a:r>
              <a:rPr lang="en-US"/>
              <a:t>Stability</a:t>
            </a:r>
            <a:endParaRPr/>
          </a:p>
          <a:p>
            <a:pPr indent="-342900" lvl="0" marL="457200" rtl="0" algn="l">
              <a:lnSpc>
                <a:spcPct val="100000"/>
              </a:lnSpc>
              <a:spcBef>
                <a:spcPts val="1200"/>
              </a:spcBef>
              <a:spcAft>
                <a:spcPts val="0"/>
              </a:spcAft>
              <a:buSzPts val="1800"/>
              <a:buChar char="-"/>
            </a:pPr>
            <a:r>
              <a:rPr lang="en-US"/>
              <a:t>Bilateral mandibular fracture</a:t>
            </a:r>
            <a:endParaRPr/>
          </a:p>
          <a:p>
            <a:pPr indent="-342900" lvl="1" marL="914400" rtl="0" algn="l">
              <a:lnSpc>
                <a:spcPct val="100000"/>
              </a:lnSpc>
              <a:spcBef>
                <a:spcPts val="200"/>
              </a:spcBef>
              <a:spcAft>
                <a:spcPts val="0"/>
              </a:spcAft>
              <a:buSzPts val="1800"/>
              <a:buChar char="-"/>
            </a:pPr>
            <a:r>
              <a:rPr lang="en-US"/>
              <a:t>Unstable</a:t>
            </a:r>
            <a:endParaRPr/>
          </a:p>
          <a:p>
            <a:pPr indent="-342900" lvl="1" marL="914400" rtl="0" algn="l">
              <a:lnSpc>
                <a:spcPct val="100000"/>
              </a:lnSpc>
              <a:spcBef>
                <a:spcPts val="400"/>
              </a:spcBef>
              <a:spcAft>
                <a:spcPts val="0"/>
              </a:spcAft>
              <a:buSzPts val="1800"/>
              <a:buChar char="-"/>
            </a:pPr>
            <a:r>
              <a:rPr lang="en-US"/>
              <a:t>Posterior displacement of tongue</a:t>
            </a:r>
            <a:endParaRPr/>
          </a:p>
          <a:p>
            <a:pPr indent="-342900" lvl="1" marL="914400" rtl="0" algn="l">
              <a:lnSpc>
                <a:spcPct val="100000"/>
              </a:lnSpc>
              <a:spcBef>
                <a:spcPts val="400"/>
              </a:spcBef>
              <a:spcAft>
                <a:spcPts val="400"/>
              </a:spcAft>
              <a:buSzPts val="1800"/>
              <a:buChar char="-"/>
            </a:pPr>
            <a:r>
              <a:rPr lang="en-US"/>
              <a:t>Upper airway obstruction</a:t>
            </a:r>
            <a:endParaRPr/>
          </a:p>
        </p:txBody>
      </p:sp>
      <p:sp>
        <p:nvSpPr>
          <p:cNvPr id="588" name="Google Shape;588;p71"/>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72"/>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4</a:t>
            </a:r>
            <a:endParaRPr/>
          </a:p>
        </p:txBody>
      </p:sp>
      <p:sp>
        <p:nvSpPr>
          <p:cNvPr id="594" name="Google Shape;594;p72"/>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Agitated</a:t>
            </a:r>
            <a:endParaRPr/>
          </a:p>
          <a:p>
            <a:pPr indent="-342900" lvl="0" marL="457200" rtl="0" algn="l">
              <a:lnSpc>
                <a:spcPct val="100000"/>
              </a:lnSpc>
              <a:spcBef>
                <a:spcPts val="1200"/>
              </a:spcBef>
              <a:spcAft>
                <a:spcPts val="0"/>
              </a:spcAft>
              <a:buSzPts val="1800"/>
              <a:buChar char="-"/>
            </a:pPr>
            <a:r>
              <a:rPr lang="en-US"/>
              <a:t>Insisted sitting</a:t>
            </a:r>
            <a:endParaRPr/>
          </a:p>
          <a:p>
            <a:pPr indent="-342900" lvl="0" marL="457200" rtl="0" algn="l">
              <a:lnSpc>
                <a:spcPct val="100000"/>
              </a:lnSpc>
              <a:spcBef>
                <a:spcPts val="1200"/>
              </a:spcBef>
              <a:spcAft>
                <a:spcPts val="0"/>
              </a:spcAft>
              <a:buSzPts val="1800"/>
              <a:buChar char="-"/>
            </a:pPr>
            <a:r>
              <a:rPr lang="en-US"/>
              <a:t>Desaturation with SpO2 89% RA</a:t>
            </a:r>
            <a:endParaRPr/>
          </a:p>
          <a:p>
            <a:pPr indent="0" lvl="0" marL="0" rtl="0" algn="l">
              <a:lnSpc>
                <a:spcPct val="100000"/>
              </a:lnSpc>
              <a:spcBef>
                <a:spcPts val="1200"/>
              </a:spcBef>
              <a:spcAft>
                <a:spcPts val="0"/>
              </a:spcAft>
              <a:buNone/>
            </a:pPr>
            <a:r>
              <a:t/>
            </a:r>
            <a:endParaRPr/>
          </a:p>
          <a:p>
            <a:pPr indent="-342900" lvl="0" marL="457200" rtl="0" algn="l">
              <a:lnSpc>
                <a:spcPct val="100000"/>
              </a:lnSpc>
              <a:spcBef>
                <a:spcPts val="1200"/>
              </a:spcBef>
              <a:spcAft>
                <a:spcPts val="0"/>
              </a:spcAft>
              <a:buSzPts val="1800"/>
              <a:buChar char="-"/>
            </a:pPr>
            <a:r>
              <a:rPr lang="en-US"/>
              <a:t>Junior suggested RSI</a:t>
            </a:r>
            <a:endParaRPr/>
          </a:p>
          <a:p>
            <a:pPr indent="-342900" lvl="0" marL="457200" rtl="0" algn="l">
              <a:lnSpc>
                <a:spcPct val="100000"/>
              </a:lnSpc>
              <a:spcBef>
                <a:spcPts val="1200"/>
              </a:spcBef>
              <a:spcAft>
                <a:spcPts val="200"/>
              </a:spcAft>
              <a:buSzPts val="1800"/>
              <a:buChar char="-"/>
            </a:pPr>
            <a:r>
              <a:rPr lang="en-US"/>
              <a:t>Give 2 reasons against RSI.</a:t>
            </a:r>
            <a:endParaRPr/>
          </a:p>
        </p:txBody>
      </p:sp>
      <p:sp>
        <p:nvSpPr>
          <p:cNvPr id="595" name="Google Shape;595;p72"/>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1</a:t>
            </a:r>
            <a:endParaRPr/>
          </a:p>
        </p:txBody>
      </p:sp>
      <p:sp>
        <p:nvSpPr>
          <p:cNvPr id="149" name="Google Shape;149;p19"/>
          <p:cNvSpPr txBox="1"/>
          <p:nvPr>
            <p:ph idx="1" type="body"/>
          </p:nvPr>
        </p:nvSpPr>
        <p:spPr>
          <a:xfrm>
            <a:off x="1097280" y="1845734"/>
            <a:ext cx="10058400" cy="4023300"/>
          </a:xfrm>
          <a:prstGeom prst="rect">
            <a:avLst/>
          </a:prstGeom>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Name 2</a:t>
            </a:r>
            <a:r>
              <a:rPr lang="en-US"/>
              <a:t> life threatening differential diagnoses?</a:t>
            </a:r>
            <a:endParaRPr/>
          </a:p>
          <a:p>
            <a:pPr indent="-342900" lvl="0" marL="457200" rtl="0" algn="l">
              <a:lnSpc>
                <a:spcPct val="100000"/>
              </a:lnSpc>
              <a:spcBef>
                <a:spcPts val="1200"/>
              </a:spcBef>
              <a:spcAft>
                <a:spcPts val="0"/>
              </a:spcAft>
              <a:buSzPts val="1800"/>
              <a:buChar char="-"/>
            </a:pPr>
            <a:r>
              <a:rPr lang="en-US"/>
              <a:t>Deep neck infection</a:t>
            </a:r>
            <a:endParaRPr/>
          </a:p>
          <a:p>
            <a:pPr indent="-342900" lvl="1" marL="914400" rtl="0" algn="l">
              <a:lnSpc>
                <a:spcPct val="100000"/>
              </a:lnSpc>
              <a:spcBef>
                <a:spcPts val="200"/>
              </a:spcBef>
              <a:spcAft>
                <a:spcPts val="0"/>
              </a:spcAft>
              <a:buSzPts val="1800"/>
              <a:buChar char="-"/>
            </a:pPr>
            <a:r>
              <a:rPr lang="en-US"/>
              <a:t>Retropharyngeal, parapharyngeal, or peritonsillar abscess</a:t>
            </a:r>
            <a:endParaRPr/>
          </a:p>
          <a:p>
            <a:pPr indent="-342900" lvl="0" marL="457200" rtl="0" algn="l">
              <a:lnSpc>
                <a:spcPct val="100000"/>
              </a:lnSpc>
              <a:spcBef>
                <a:spcPts val="1200"/>
              </a:spcBef>
              <a:spcAft>
                <a:spcPts val="0"/>
              </a:spcAft>
              <a:buSzPts val="1800"/>
              <a:buChar char="-"/>
            </a:pPr>
            <a:r>
              <a:rPr lang="en-US"/>
              <a:t>Supraglotitis</a:t>
            </a:r>
            <a:endParaRPr/>
          </a:p>
          <a:p>
            <a:pPr indent="-342900" lvl="0" marL="457200" rtl="0" algn="l">
              <a:lnSpc>
                <a:spcPct val="100000"/>
              </a:lnSpc>
              <a:spcBef>
                <a:spcPts val="1200"/>
              </a:spcBef>
              <a:spcAft>
                <a:spcPts val="200"/>
              </a:spcAft>
              <a:buSzPts val="1800"/>
              <a:buChar char="-"/>
            </a:pPr>
            <a:r>
              <a:rPr lang="en-US"/>
              <a:t>Ludwig’s angina</a:t>
            </a:r>
            <a:endParaRPr/>
          </a:p>
        </p:txBody>
      </p:sp>
      <p:sp>
        <p:nvSpPr>
          <p:cNvPr id="150" name="Google Shape;150;p19"/>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73"/>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4</a:t>
            </a:r>
            <a:endParaRPr/>
          </a:p>
        </p:txBody>
      </p:sp>
      <p:sp>
        <p:nvSpPr>
          <p:cNvPr id="601" name="Google Shape;601;p73"/>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Expecting difficult airway </a:t>
            </a:r>
            <a:endParaRPr/>
          </a:p>
          <a:p>
            <a:pPr indent="-342900" lvl="0" marL="457200" rtl="0" algn="l">
              <a:lnSpc>
                <a:spcPct val="100000"/>
              </a:lnSpc>
              <a:spcBef>
                <a:spcPts val="1200"/>
              </a:spcBef>
              <a:spcAft>
                <a:spcPts val="0"/>
              </a:spcAft>
              <a:buSzPts val="1800"/>
              <a:buChar char="-"/>
            </a:pPr>
            <a:r>
              <a:rPr lang="en-US"/>
              <a:t>Physiological</a:t>
            </a:r>
            <a:endParaRPr/>
          </a:p>
          <a:p>
            <a:pPr indent="-342900" lvl="1" marL="914400" rtl="0" algn="l">
              <a:lnSpc>
                <a:spcPct val="100000"/>
              </a:lnSpc>
              <a:spcBef>
                <a:spcPts val="200"/>
              </a:spcBef>
              <a:spcAft>
                <a:spcPts val="0"/>
              </a:spcAft>
              <a:buSzPts val="1800"/>
              <a:buChar char="-"/>
            </a:pPr>
            <a:r>
              <a:rPr lang="en-US"/>
              <a:t>Very limited safe- apneic time</a:t>
            </a:r>
            <a:endParaRPr/>
          </a:p>
          <a:p>
            <a:pPr indent="-342900" lvl="0" marL="457200" rtl="0" algn="l">
              <a:lnSpc>
                <a:spcPct val="100000"/>
              </a:lnSpc>
              <a:spcBef>
                <a:spcPts val="1200"/>
              </a:spcBef>
              <a:spcAft>
                <a:spcPts val="0"/>
              </a:spcAft>
              <a:buSzPts val="1800"/>
              <a:buChar char="-"/>
            </a:pPr>
            <a:r>
              <a:rPr lang="en-US"/>
              <a:t>Anatomical</a:t>
            </a:r>
            <a:endParaRPr/>
          </a:p>
          <a:p>
            <a:pPr indent="-342900" lvl="1" marL="914400" rtl="0" algn="l">
              <a:lnSpc>
                <a:spcPct val="100000"/>
              </a:lnSpc>
              <a:spcBef>
                <a:spcPts val="200"/>
              </a:spcBef>
              <a:spcAft>
                <a:spcPts val="0"/>
              </a:spcAft>
              <a:buSzPts val="1800"/>
              <a:buChar char="-"/>
            </a:pPr>
            <a:r>
              <a:rPr lang="en-US"/>
              <a:t>Bleeding</a:t>
            </a:r>
            <a:endParaRPr/>
          </a:p>
          <a:p>
            <a:pPr indent="-342900" lvl="1" marL="914400" rtl="0" algn="l">
              <a:lnSpc>
                <a:spcPct val="100000"/>
              </a:lnSpc>
              <a:spcBef>
                <a:spcPts val="400"/>
              </a:spcBef>
              <a:spcAft>
                <a:spcPts val="400"/>
              </a:spcAft>
              <a:buSzPts val="1800"/>
              <a:buChar char="-"/>
            </a:pPr>
            <a:r>
              <a:rPr lang="en-US"/>
              <a:t>Loss of structure support after muscle relaxant</a:t>
            </a:r>
            <a:endParaRPr/>
          </a:p>
        </p:txBody>
      </p:sp>
      <p:sp>
        <p:nvSpPr>
          <p:cNvPr id="602" name="Google Shape;602;p73"/>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74"/>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4</a:t>
            </a:r>
            <a:endParaRPr/>
          </a:p>
        </p:txBody>
      </p:sp>
      <p:sp>
        <p:nvSpPr>
          <p:cNvPr id="608" name="Google Shape;608;p74"/>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List 1 </a:t>
            </a:r>
            <a:r>
              <a:rPr lang="en-US"/>
              <a:t>drawback for</a:t>
            </a:r>
            <a:endParaRPr/>
          </a:p>
          <a:p>
            <a:pPr indent="-342900" lvl="1" marL="914400" rtl="0" algn="l">
              <a:lnSpc>
                <a:spcPct val="100000"/>
              </a:lnSpc>
              <a:spcBef>
                <a:spcPts val="200"/>
              </a:spcBef>
              <a:spcAft>
                <a:spcPts val="0"/>
              </a:spcAft>
              <a:buSzPts val="1800"/>
              <a:buAutoNum type="alphaLcPeriod"/>
            </a:pPr>
            <a:r>
              <a:rPr lang="en-US"/>
              <a:t>Delayed sequence intubation</a:t>
            </a:r>
            <a:endParaRPr/>
          </a:p>
          <a:p>
            <a:pPr indent="-342900" lvl="1" marL="914400" rtl="0" algn="l">
              <a:lnSpc>
                <a:spcPct val="100000"/>
              </a:lnSpc>
              <a:spcBef>
                <a:spcPts val="400"/>
              </a:spcBef>
              <a:spcAft>
                <a:spcPts val="400"/>
              </a:spcAft>
              <a:buSzPts val="1800"/>
              <a:buAutoNum type="alphaLcPeriod"/>
            </a:pPr>
            <a:r>
              <a:rPr lang="en-US"/>
              <a:t>Awake fibreoptic intubation</a:t>
            </a:r>
            <a:endParaRPr/>
          </a:p>
        </p:txBody>
      </p:sp>
      <p:sp>
        <p:nvSpPr>
          <p:cNvPr id="609" name="Google Shape;609;p74"/>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75"/>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4</a:t>
            </a:r>
            <a:endParaRPr/>
          </a:p>
        </p:txBody>
      </p:sp>
      <p:sp>
        <p:nvSpPr>
          <p:cNvPr id="615" name="Google Shape;615;p75"/>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Delayed sequence intubation</a:t>
            </a:r>
            <a:endParaRPr/>
          </a:p>
          <a:p>
            <a:pPr indent="-342900" lvl="1" marL="914400" rtl="0" algn="l">
              <a:lnSpc>
                <a:spcPct val="100000"/>
              </a:lnSpc>
              <a:spcBef>
                <a:spcPts val="200"/>
              </a:spcBef>
              <a:spcAft>
                <a:spcPts val="0"/>
              </a:spcAft>
              <a:buSzPts val="1800"/>
              <a:buChar char="◦"/>
            </a:pPr>
            <a:r>
              <a:rPr lang="en-US"/>
              <a:t>Ketamine adverse effect:</a:t>
            </a:r>
            <a:endParaRPr/>
          </a:p>
          <a:p>
            <a:pPr indent="-342900" lvl="2" marL="1371600" rtl="0" algn="l">
              <a:lnSpc>
                <a:spcPct val="100000"/>
              </a:lnSpc>
              <a:spcBef>
                <a:spcPts val="400"/>
              </a:spcBef>
              <a:spcAft>
                <a:spcPts val="0"/>
              </a:spcAft>
              <a:buSzPts val="1800"/>
              <a:buChar char="-"/>
            </a:pPr>
            <a:r>
              <a:rPr lang="en-US"/>
              <a:t>Hyper-salivation</a:t>
            </a:r>
            <a:endParaRPr/>
          </a:p>
          <a:p>
            <a:pPr indent="-342900" lvl="2" marL="1371600" rtl="0" algn="l">
              <a:lnSpc>
                <a:spcPct val="100000"/>
              </a:lnSpc>
              <a:spcBef>
                <a:spcPts val="400"/>
              </a:spcBef>
              <a:spcAft>
                <a:spcPts val="0"/>
              </a:spcAft>
              <a:buSzPts val="1800"/>
              <a:buChar char="-"/>
            </a:pPr>
            <a:r>
              <a:rPr lang="en-US"/>
              <a:t>Apnea in rapid injection </a:t>
            </a:r>
            <a:endParaRPr/>
          </a:p>
          <a:p>
            <a:pPr indent="-342900" lvl="1" marL="914400" rtl="0" algn="l">
              <a:lnSpc>
                <a:spcPct val="100000"/>
              </a:lnSpc>
              <a:spcBef>
                <a:spcPts val="400"/>
              </a:spcBef>
              <a:spcAft>
                <a:spcPts val="0"/>
              </a:spcAft>
              <a:buSzPts val="1800"/>
              <a:buChar char="◦"/>
            </a:pPr>
            <a:r>
              <a:rPr lang="en-US"/>
              <a:t>Collapsed airway due to muscle relaxant effect</a:t>
            </a:r>
            <a:endParaRPr/>
          </a:p>
          <a:p>
            <a:pPr indent="-342900" lvl="0" marL="457200" rtl="0" algn="l">
              <a:lnSpc>
                <a:spcPct val="100000"/>
              </a:lnSpc>
              <a:spcBef>
                <a:spcPts val="1200"/>
              </a:spcBef>
              <a:spcAft>
                <a:spcPts val="0"/>
              </a:spcAft>
              <a:buSzPts val="1800"/>
              <a:buChar char="-"/>
            </a:pPr>
            <a:r>
              <a:rPr lang="en-US"/>
              <a:t>Awake fibreoptic intubation</a:t>
            </a:r>
            <a:endParaRPr/>
          </a:p>
          <a:p>
            <a:pPr indent="-342900" lvl="1" marL="914400" rtl="0" algn="l">
              <a:lnSpc>
                <a:spcPct val="100000"/>
              </a:lnSpc>
              <a:spcBef>
                <a:spcPts val="200"/>
              </a:spcBef>
              <a:spcAft>
                <a:spcPts val="0"/>
              </a:spcAft>
              <a:buSzPts val="1800"/>
              <a:buChar char="◦"/>
            </a:pPr>
            <a:r>
              <a:rPr lang="en-US"/>
              <a:t>Time to set up equipment and LA</a:t>
            </a:r>
            <a:endParaRPr/>
          </a:p>
          <a:p>
            <a:pPr indent="-342900" lvl="1" marL="914400" rtl="0" algn="l">
              <a:lnSpc>
                <a:spcPct val="100000"/>
              </a:lnSpc>
              <a:spcBef>
                <a:spcPts val="400"/>
              </a:spcBef>
              <a:spcAft>
                <a:spcPts val="0"/>
              </a:spcAft>
              <a:buSzPts val="1800"/>
              <a:buChar char="◦"/>
            </a:pPr>
            <a:r>
              <a:rPr lang="en-US"/>
              <a:t>Advanced skill to avoid gag-reflex</a:t>
            </a:r>
            <a:endParaRPr/>
          </a:p>
          <a:p>
            <a:pPr indent="-342900" lvl="1" marL="914400" rtl="0" algn="l">
              <a:lnSpc>
                <a:spcPct val="100000"/>
              </a:lnSpc>
              <a:spcBef>
                <a:spcPts val="400"/>
              </a:spcBef>
              <a:spcAft>
                <a:spcPts val="400"/>
              </a:spcAft>
              <a:buSzPts val="1800"/>
              <a:buChar char="◦"/>
            </a:pPr>
            <a:r>
              <a:rPr lang="en-US"/>
              <a:t>Obscured view by blood</a:t>
            </a:r>
            <a:endParaRPr/>
          </a:p>
        </p:txBody>
      </p:sp>
      <p:sp>
        <p:nvSpPr>
          <p:cNvPr id="616" name="Google Shape;616;p75"/>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76"/>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4</a:t>
            </a:r>
            <a:endParaRPr/>
          </a:p>
        </p:txBody>
      </p:sp>
      <p:sp>
        <p:nvSpPr>
          <p:cNvPr id="622" name="Google Shape;622;p76"/>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p>
            <a:pPr indent="-342900" lvl="0" marL="457200" rtl="0" algn="l">
              <a:lnSpc>
                <a:spcPct val="100000"/>
              </a:lnSpc>
              <a:spcBef>
                <a:spcPts val="1200"/>
              </a:spcBef>
              <a:spcAft>
                <a:spcPts val="200"/>
              </a:spcAft>
              <a:buSzPts val="1800"/>
              <a:buChar char="-"/>
            </a:pPr>
            <a:r>
              <a:rPr lang="en-US"/>
              <a:t>What are the predictors for difficult surgical </a:t>
            </a:r>
            <a:r>
              <a:rPr lang="en-US"/>
              <a:t>airway?</a:t>
            </a:r>
            <a:endParaRPr/>
          </a:p>
        </p:txBody>
      </p:sp>
      <p:sp>
        <p:nvSpPr>
          <p:cNvPr id="623" name="Google Shape;623;p76"/>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77"/>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Case 4</a:t>
            </a:r>
            <a:endParaRPr/>
          </a:p>
        </p:txBody>
      </p:sp>
      <p:sp>
        <p:nvSpPr>
          <p:cNvPr id="629" name="Google Shape;629;p77"/>
          <p:cNvSpPr txBox="1"/>
          <p:nvPr>
            <p:ph idx="1" type="body"/>
          </p:nvPr>
        </p:nvSpPr>
        <p:spPr>
          <a:xfrm>
            <a:off x="1097275" y="1845725"/>
            <a:ext cx="6664800" cy="4023300"/>
          </a:xfrm>
          <a:prstGeom prst="rect">
            <a:avLst/>
          </a:prstGeom>
          <a:noFill/>
          <a:ln>
            <a:noFill/>
          </a:ln>
        </p:spPr>
        <p:txBody>
          <a:bodyPr anchorCtr="0" anchor="t" bIns="45700" lIns="0" spcFirstLastPara="1" rIns="0" wrap="square" tIns="45700">
            <a:normAutofit/>
          </a:bodyPr>
          <a:lstStyle/>
          <a:p>
            <a:pPr indent="-361950" lvl="0" marL="457200" rtl="0" algn="l">
              <a:lnSpc>
                <a:spcPct val="100000"/>
              </a:lnSpc>
              <a:spcBef>
                <a:spcPts val="1200"/>
              </a:spcBef>
              <a:spcAft>
                <a:spcPts val="0"/>
              </a:spcAft>
              <a:buSzPts val="2100"/>
              <a:buChar char="-"/>
            </a:pPr>
            <a:r>
              <a:rPr lang="en-US" sz="2100"/>
              <a:t>What are the predictors for difficult surgical airway?</a:t>
            </a:r>
            <a:endParaRPr sz="2100"/>
          </a:p>
          <a:p>
            <a:pPr indent="-361950" lvl="0" marL="457200" rtl="0" algn="l">
              <a:lnSpc>
                <a:spcPct val="100000"/>
              </a:lnSpc>
              <a:spcBef>
                <a:spcPts val="1200"/>
              </a:spcBef>
              <a:spcAft>
                <a:spcPts val="0"/>
              </a:spcAft>
              <a:buSzPts val="2100"/>
              <a:buChar char="-"/>
            </a:pPr>
            <a:r>
              <a:rPr lang="en-US" sz="2100"/>
              <a:t>SHORT</a:t>
            </a:r>
            <a:endParaRPr sz="2100"/>
          </a:p>
          <a:p>
            <a:pPr indent="-361950" lvl="0" marL="457200" rtl="0" algn="l">
              <a:lnSpc>
                <a:spcPct val="100000"/>
              </a:lnSpc>
              <a:spcBef>
                <a:spcPts val="200"/>
              </a:spcBef>
              <a:spcAft>
                <a:spcPts val="0"/>
              </a:spcAft>
              <a:buSzPts val="2100"/>
              <a:buChar char="-"/>
            </a:pPr>
            <a:r>
              <a:rPr b="1" lang="en-US" sz="2100">
                <a:solidFill>
                  <a:srgbClr val="000000"/>
                </a:solidFill>
              </a:rPr>
              <a:t>S </a:t>
            </a:r>
            <a:r>
              <a:rPr lang="en-US" sz="2100">
                <a:solidFill>
                  <a:srgbClr val="000000"/>
                </a:solidFill>
              </a:rPr>
              <a:t>urgery or other airway obstruction</a:t>
            </a:r>
            <a:endParaRPr sz="2100">
              <a:solidFill>
                <a:srgbClr val="000000"/>
              </a:solidFill>
            </a:endParaRPr>
          </a:p>
          <a:p>
            <a:pPr indent="-361950" lvl="0" marL="457200" rtl="0" algn="l">
              <a:lnSpc>
                <a:spcPct val="100000"/>
              </a:lnSpc>
              <a:spcBef>
                <a:spcPts val="0"/>
              </a:spcBef>
              <a:spcAft>
                <a:spcPts val="0"/>
              </a:spcAft>
              <a:buSzPts val="2100"/>
              <a:buChar char="-"/>
            </a:pPr>
            <a:r>
              <a:rPr b="1" lang="en-US" sz="2100">
                <a:solidFill>
                  <a:srgbClr val="000000"/>
                </a:solidFill>
              </a:rPr>
              <a:t>H </a:t>
            </a:r>
            <a:r>
              <a:rPr lang="en-US" sz="2100">
                <a:solidFill>
                  <a:srgbClr val="000000"/>
                </a:solidFill>
              </a:rPr>
              <a:t>ematoma (includes infection/abscess)</a:t>
            </a:r>
            <a:endParaRPr sz="2100">
              <a:solidFill>
                <a:srgbClr val="000000"/>
              </a:solidFill>
            </a:endParaRPr>
          </a:p>
          <a:p>
            <a:pPr indent="-361950" lvl="0" marL="457200" rtl="0" algn="l">
              <a:lnSpc>
                <a:spcPct val="100000"/>
              </a:lnSpc>
              <a:spcBef>
                <a:spcPts val="0"/>
              </a:spcBef>
              <a:spcAft>
                <a:spcPts val="0"/>
              </a:spcAft>
              <a:buSzPts val="2100"/>
              <a:buChar char="-"/>
            </a:pPr>
            <a:r>
              <a:rPr b="1" lang="en-US" sz="2100">
                <a:solidFill>
                  <a:srgbClr val="000000"/>
                </a:solidFill>
              </a:rPr>
              <a:t>O </a:t>
            </a:r>
            <a:r>
              <a:rPr lang="en-US" sz="2100">
                <a:solidFill>
                  <a:srgbClr val="000000"/>
                </a:solidFill>
              </a:rPr>
              <a:t>besity</a:t>
            </a:r>
            <a:endParaRPr sz="2100">
              <a:solidFill>
                <a:srgbClr val="000000"/>
              </a:solidFill>
            </a:endParaRPr>
          </a:p>
          <a:p>
            <a:pPr indent="-361950" lvl="0" marL="457200" rtl="0" algn="l">
              <a:lnSpc>
                <a:spcPct val="100000"/>
              </a:lnSpc>
              <a:spcBef>
                <a:spcPts val="0"/>
              </a:spcBef>
              <a:spcAft>
                <a:spcPts val="0"/>
              </a:spcAft>
              <a:buSzPts val="2100"/>
              <a:buChar char="-"/>
            </a:pPr>
            <a:r>
              <a:rPr b="1" lang="en-US" sz="2100">
                <a:solidFill>
                  <a:srgbClr val="000000"/>
                </a:solidFill>
              </a:rPr>
              <a:t>R </a:t>
            </a:r>
            <a:r>
              <a:rPr lang="en-US" sz="2100">
                <a:solidFill>
                  <a:srgbClr val="000000"/>
                </a:solidFill>
              </a:rPr>
              <a:t>adiation distortion (and other deformity)</a:t>
            </a:r>
            <a:endParaRPr sz="2100">
              <a:solidFill>
                <a:srgbClr val="000000"/>
              </a:solidFill>
            </a:endParaRPr>
          </a:p>
          <a:p>
            <a:pPr indent="-361950" lvl="0" marL="457200" rtl="0" algn="l">
              <a:lnSpc>
                <a:spcPct val="100000"/>
              </a:lnSpc>
              <a:spcBef>
                <a:spcPts val="0"/>
              </a:spcBef>
              <a:spcAft>
                <a:spcPts val="0"/>
              </a:spcAft>
              <a:buSzPts val="2100"/>
              <a:buChar char="-"/>
            </a:pPr>
            <a:r>
              <a:rPr b="1" lang="en-US" sz="2100">
                <a:solidFill>
                  <a:srgbClr val="000000"/>
                </a:solidFill>
              </a:rPr>
              <a:t>T </a:t>
            </a:r>
            <a:r>
              <a:rPr lang="en-US" sz="2100">
                <a:solidFill>
                  <a:srgbClr val="000000"/>
                </a:solidFill>
              </a:rPr>
              <a:t>umor</a:t>
            </a:r>
            <a:endParaRPr sz="2100"/>
          </a:p>
        </p:txBody>
      </p:sp>
      <p:pic>
        <p:nvPicPr>
          <p:cNvPr id="630" name="Google Shape;630;p77"/>
          <p:cNvPicPr preferRelativeResize="0"/>
          <p:nvPr>
            <p:ph idx="1" type="body"/>
          </p:nvPr>
        </p:nvPicPr>
        <p:blipFill rotWithShape="1">
          <a:blip r:embed="rId3">
            <a:alphaModFix/>
          </a:blip>
          <a:srcRect b="0" l="0" r="0" t="0"/>
          <a:stretch/>
        </p:blipFill>
        <p:spPr>
          <a:xfrm>
            <a:off x="7762075" y="885000"/>
            <a:ext cx="3393600" cy="5088000"/>
          </a:xfrm>
          <a:prstGeom prst="rect">
            <a:avLst/>
          </a:prstGeom>
          <a:noFill/>
          <a:ln>
            <a:noFill/>
          </a:ln>
        </p:spPr>
      </p:pic>
      <p:sp>
        <p:nvSpPr>
          <p:cNvPr id="631" name="Google Shape;631;p77"/>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1</a:t>
            </a:r>
            <a:endParaRPr/>
          </a:p>
        </p:txBody>
      </p:sp>
      <p:sp>
        <p:nvSpPr>
          <p:cNvPr id="157" name="Google Shape;157;p20"/>
          <p:cNvSpPr txBox="1"/>
          <p:nvPr>
            <p:ph idx="1" type="body"/>
          </p:nvPr>
        </p:nvSpPr>
        <p:spPr>
          <a:xfrm>
            <a:off x="1097275" y="1845724"/>
            <a:ext cx="10058400" cy="4510800"/>
          </a:xfrm>
          <a:prstGeom prst="rect">
            <a:avLst/>
          </a:prstGeom>
        </p:spPr>
        <p:txBody>
          <a:bodyPr anchorCtr="0" anchor="t" bIns="45700" lIns="0" spcFirstLastPara="1" rIns="0" wrap="square" tIns="45700">
            <a:normAutofit/>
          </a:bodyPr>
          <a:lstStyle/>
          <a:p>
            <a:pPr indent="-342900" lvl="0" marL="457200" rtl="0" algn="l">
              <a:lnSpc>
                <a:spcPct val="100000"/>
              </a:lnSpc>
              <a:spcBef>
                <a:spcPts val="1200"/>
              </a:spcBef>
              <a:spcAft>
                <a:spcPts val="200"/>
              </a:spcAft>
              <a:buSzPts val="1800"/>
              <a:buChar char="-"/>
            </a:pPr>
            <a:r>
              <a:rPr lang="en-US"/>
              <a:t>Name 4 red flag </a:t>
            </a:r>
            <a:r>
              <a:rPr lang="en-US"/>
              <a:t>signs we should look for during physical examination.</a:t>
            </a:r>
            <a:endParaRPr/>
          </a:p>
        </p:txBody>
      </p:sp>
      <p:sp>
        <p:nvSpPr>
          <p:cNvPr id="158" name="Google Shape;158;p20"/>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1</a:t>
            </a:r>
            <a:endParaRPr/>
          </a:p>
        </p:txBody>
      </p:sp>
      <p:sp>
        <p:nvSpPr>
          <p:cNvPr id="165" name="Google Shape;165;p21"/>
          <p:cNvSpPr txBox="1"/>
          <p:nvPr>
            <p:ph idx="1" type="body"/>
          </p:nvPr>
        </p:nvSpPr>
        <p:spPr>
          <a:xfrm>
            <a:off x="1097275" y="1845724"/>
            <a:ext cx="10058400" cy="4510800"/>
          </a:xfrm>
          <a:prstGeom prst="rect">
            <a:avLst/>
          </a:prstGeom>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Name 4 red flag signs we should look for during physical examination.</a:t>
            </a:r>
            <a:endParaRPr/>
          </a:p>
          <a:p>
            <a:pPr indent="-342900" lvl="0" marL="457200" rtl="0" algn="l">
              <a:lnSpc>
                <a:spcPct val="100000"/>
              </a:lnSpc>
              <a:spcBef>
                <a:spcPts val="1200"/>
              </a:spcBef>
              <a:spcAft>
                <a:spcPts val="0"/>
              </a:spcAft>
              <a:buSzPts val="1800"/>
              <a:buChar char="-"/>
            </a:pPr>
            <a:r>
              <a:rPr lang="en-US"/>
              <a:t>Airway obstruction</a:t>
            </a:r>
            <a:endParaRPr/>
          </a:p>
          <a:p>
            <a:pPr indent="-342900" lvl="1" marL="914400" rtl="0" algn="l">
              <a:lnSpc>
                <a:spcPct val="100000"/>
              </a:lnSpc>
              <a:spcBef>
                <a:spcPts val="200"/>
              </a:spcBef>
              <a:spcAft>
                <a:spcPts val="0"/>
              </a:spcAft>
              <a:buSzPts val="1800"/>
              <a:buChar char="-"/>
            </a:pPr>
            <a:r>
              <a:rPr lang="en-US"/>
              <a:t>Stridor</a:t>
            </a:r>
            <a:endParaRPr/>
          </a:p>
          <a:p>
            <a:pPr indent="-342900" lvl="1" marL="914400" rtl="0" algn="l">
              <a:lnSpc>
                <a:spcPct val="100000"/>
              </a:lnSpc>
              <a:spcBef>
                <a:spcPts val="400"/>
              </a:spcBef>
              <a:spcAft>
                <a:spcPts val="0"/>
              </a:spcAft>
              <a:buSzPts val="1800"/>
              <a:buChar char="-"/>
            </a:pPr>
            <a:r>
              <a:rPr lang="en-US"/>
              <a:t>Drooling</a:t>
            </a:r>
            <a:endParaRPr/>
          </a:p>
          <a:p>
            <a:pPr indent="-342900" lvl="1" marL="914400" rtl="0" algn="l">
              <a:lnSpc>
                <a:spcPct val="100000"/>
              </a:lnSpc>
              <a:spcBef>
                <a:spcPts val="400"/>
              </a:spcBef>
              <a:spcAft>
                <a:spcPts val="0"/>
              </a:spcAft>
              <a:buSzPts val="1800"/>
              <a:buChar char="-"/>
            </a:pPr>
            <a:r>
              <a:rPr lang="en-US"/>
              <a:t>Muffled voice</a:t>
            </a:r>
            <a:endParaRPr/>
          </a:p>
          <a:p>
            <a:pPr indent="-342900" lvl="1" marL="914400" rtl="0" algn="l">
              <a:lnSpc>
                <a:spcPct val="100000"/>
              </a:lnSpc>
              <a:spcBef>
                <a:spcPts val="400"/>
              </a:spcBef>
              <a:spcAft>
                <a:spcPts val="0"/>
              </a:spcAft>
              <a:buSzPts val="1800"/>
              <a:buChar char="-"/>
            </a:pPr>
            <a:r>
              <a:rPr lang="en-US"/>
              <a:t>Sniffing position</a:t>
            </a:r>
            <a:endParaRPr/>
          </a:p>
          <a:p>
            <a:pPr indent="-342900" lvl="1" marL="914400" rtl="0" algn="l">
              <a:lnSpc>
                <a:spcPct val="100000"/>
              </a:lnSpc>
              <a:spcBef>
                <a:spcPts val="400"/>
              </a:spcBef>
              <a:spcAft>
                <a:spcPts val="400"/>
              </a:spcAft>
              <a:buSzPts val="1800"/>
              <a:buChar char="-"/>
            </a:pPr>
            <a:r>
              <a:rPr lang="en-US"/>
              <a:t>Respiratory distress</a:t>
            </a:r>
            <a:endParaRPr/>
          </a:p>
        </p:txBody>
      </p:sp>
      <p:sp>
        <p:nvSpPr>
          <p:cNvPr id="166" name="Google Shape;166;p21"/>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Case 1</a:t>
            </a:r>
            <a:endParaRPr/>
          </a:p>
        </p:txBody>
      </p:sp>
      <p:sp>
        <p:nvSpPr>
          <p:cNvPr id="173" name="Google Shape;173;p22"/>
          <p:cNvSpPr txBox="1"/>
          <p:nvPr>
            <p:ph idx="1" type="body"/>
          </p:nvPr>
        </p:nvSpPr>
        <p:spPr>
          <a:xfrm>
            <a:off x="1097275" y="1845724"/>
            <a:ext cx="10058400" cy="4510800"/>
          </a:xfrm>
          <a:prstGeom prst="rect">
            <a:avLst/>
          </a:prstGeom>
        </p:spPr>
        <p:txBody>
          <a:bodyPr anchorCtr="0" anchor="t" bIns="45700" lIns="0" spcFirstLastPara="1" rIns="0" wrap="square" tIns="45700">
            <a:normAutofit/>
          </a:bodyPr>
          <a:lstStyle/>
          <a:p>
            <a:pPr indent="-342900" lvl="0" marL="457200" rtl="0" algn="l">
              <a:lnSpc>
                <a:spcPct val="100000"/>
              </a:lnSpc>
              <a:spcBef>
                <a:spcPts val="1200"/>
              </a:spcBef>
              <a:spcAft>
                <a:spcPts val="0"/>
              </a:spcAft>
              <a:buSzPts val="1800"/>
              <a:buChar char="-"/>
            </a:pPr>
            <a:r>
              <a:rPr lang="en-US"/>
              <a:t>Name 4 red flag signs we should look for during physical examination.</a:t>
            </a:r>
            <a:endParaRPr/>
          </a:p>
          <a:p>
            <a:pPr indent="-342900" lvl="0" marL="457200" rtl="0" algn="l">
              <a:lnSpc>
                <a:spcPct val="100000"/>
              </a:lnSpc>
              <a:spcBef>
                <a:spcPts val="1200"/>
              </a:spcBef>
              <a:spcAft>
                <a:spcPts val="0"/>
              </a:spcAft>
              <a:buSzPts val="1800"/>
              <a:buChar char="-"/>
            </a:pPr>
            <a:r>
              <a:rPr lang="en-US"/>
              <a:t>Sepsis with poor outcome </a:t>
            </a:r>
            <a:endParaRPr/>
          </a:p>
          <a:p>
            <a:pPr indent="-342900" lvl="1" marL="914400" rtl="0" algn="l">
              <a:lnSpc>
                <a:spcPct val="100000"/>
              </a:lnSpc>
              <a:spcBef>
                <a:spcPts val="200"/>
              </a:spcBef>
              <a:spcAft>
                <a:spcPts val="0"/>
              </a:spcAft>
              <a:buSzPts val="1800"/>
              <a:buChar char="-"/>
            </a:pPr>
            <a:r>
              <a:rPr lang="en-US"/>
              <a:t>qSOFA criteria</a:t>
            </a:r>
            <a:endParaRPr/>
          </a:p>
          <a:p>
            <a:pPr indent="-342900" lvl="1" marL="914400" rtl="0" algn="l">
              <a:lnSpc>
                <a:spcPct val="100000"/>
              </a:lnSpc>
              <a:spcBef>
                <a:spcPts val="400"/>
              </a:spcBef>
              <a:spcAft>
                <a:spcPts val="0"/>
              </a:spcAft>
              <a:buSzPts val="1800"/>
              <a:buChar char="-"/>
            </a:pPr>
            <a:r>
              <a:rPr lang="en-US"/>
              <a:t>SBP &lt;=100</a:t>
            </a:r>
            <a:endParaRPr/>
          </a:p>
          <a:p>
            <a:pPr indent="-342900" lvl="1" marL="914400" rtl="0" algn="l">
              <a:lnSpc>
                <a:spcPct val="100000"/>
              </a:lnSpc>
              <a:spcBef>
                <a:spcPts val="400"/>
              </a:spcBef>
              <a:spcAft>
                <a:spcPts val="0"/>
              </a:spcAft>
              <a:buSzPts val="1800"/>
              <a:buChar char="-"/>
            </a:pPr>
            <a:r>
              <a:rPr lang="en-US"/>
              <a:t>Altered mental status (GCS &lt;15)</a:t>
            </a:r>
            <a:endParaRPr/>
          </a:p>
          <a:p>
            <a:pPr indent="-342900" lvl="1" marL="914400" rtl="0" algn="l">
              <a:lnSpc>
                <a:spcPct val="100000"/>
              </a:lnSpc>
              <a:spcBef>
                <a:spcPts val="400"/>
              </a:spcBef>
              <a:spcAft>
                <a:spcPts val="400"/>
              </a:spcAft>
              <a:buSzPts val="1800"/>
              <a:buChar char="-"/>
            </a:pPr>
            <a:r>
              <a:rPr lang="en-US"/>
              <a:t>RR &gt;=22</a:t>
            </a:r>
            <a:endParaRPr/>
          </a:p>
        </p:txBody>
      </p:sp>
      <p:sp>
        <p:nvSpPr>
          <p:cNvPr id="174" name="Google Shape;174;p22"/>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回顧">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