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4" r:id="rId4"/>
    <p:sldId id="258" r:id="rId5"/>
    <p:sldId id="305" r:id="rId6"/>
    <p:sldId id="259" r:id="rId7"/>
    <p:sldId id="260" r:id="rId8"/>
    <p:sldId id="261" r:id="rId9"/>
    <p:sldId id="269" r:id="rId10"/>
    <p:sldId id="306" r:id="rId11"/>
    <p:sldId id="263" r:id="rId12"/>
    <p:sldId id="264" r:id="rId13"/>
    <p:sldId id="309" r:id="rId14"/>
    <p:sldId id="268" r:id="rId15"/>
    <p:sldId id="266" r:id="rId16"/>
    <p:sldId id="281" r:id="rId17"/>
    <p:sldId id="288" r:id="rId18"/>
    <p:sldId id="310" r:id="rId19"/>
    <p:sldId id="289" r:id="rId20"/>
    <p:sldId id="291" r:id="rId21"/>
    <p:sldId id="292" r:id="rId22"/>
    <p:sldId id="270" r:id="rId23"/>
    <p:sldId id="271" r:id="rId24"/>
    <p:sldId id="272" r:id="rId25"/>
    <p:sldId id="273" r:id="rId26"/>
    <p:sldId id="274" r:id="rId27"/>
    <p:sldId id="276" r:id="rId28"/>
    <p:sldId id="277" r:id="rId29"/>
    <p:sldId id="279" r:id="rId30"/>
    <p:sldId id="311" r:id="rId31"/>
    <p:sldId id="299" r:id="rId32"/>
    <p:sldId id="301" r:id="rId33"/>
    <p:sldId id="295" r:id="rId34"/>
    <p:sldId id="30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D26A0-91CB-424E-8EEF-C4DC879B1325}" v="38" dt="2021-11-08T08:52:48.148"/>
    <p1510:client id="{4B194864-30FC-4707-8BB2-6C43E1C0F424}" v="210" dt="2021-11-14T02:02:31.735"/>
    <p1510:client id="{4F778BE5-303F-4967-B193-0B14FA03479F}" v="337" dt="2021-11-08T08:02:08.481"/>
    <p1510:client id="{5D03BB72-5B05-4AA0-B6E5-4BA687779308}" v="404" dt="2021-11-18T04:35:46.457"/>
    <p1510:client id="{7AA93AA6-FC8D-4E72-B3B6-664851A9C21A}" v="43" dt="2021-11-18T03:23:20.043"/>
    <p1510:client id="{952C975C-6A73-4BF4-A15B-4F4358C9F0C0}" v="33" dt="2021-11-19T15:00:49.651"/>
    <p1510:client id="{D1CEB0C9-B3D9-4061-9B36-946EADBB2B85}" v="35" dt="2021-11-14T14:52:44.485"/>
    <p1510:client id="{D3D822A4-4BFD-4341-8D4E-465B067FB696}" v="467" dt="2021-11-22T08:09:39.833"/>
    <p1510:client id="{FBD6D9B1-3E8E-41D2-81C2-46634818968A}" v="881" dt="2021-11-22T13:36:23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OSCE </a:t>
            </a:r>
            <a:r>
              <a:rPr lang="en-US" dirty="0" smtClean="0">
                <a:cs typeface="Calibri Light"/>
              </a:rPr>
              <a:t>JCM Dec </a:t>
            </a:r>
            <a:r>
              <a:rPr lang="en-US" dirty="0" smtClean="0">
                <a:cs typeface="Calibri Light"/>
              </a:rPr>
              <a:t>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7689-8E3B-44F9-877B-D1377499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0E6B14-2007-4239-85CB-C02428C2A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357" y="924359"/>
            <a:ext cx="4994156" cy="501805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989F103-4502-497E-BF55-EC72CDDEB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541" y="931204"/>
            <a:ext cx="5019675" cy="50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4046-B723-48A4-9959-C845F69B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31E8E-9F1B-417E-88FA-011203D36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Q2a. </a:t>
            </a:r>
            <a:r>
              <a:rPr lang="en-US" dirty="0" smtClean="0">
                <a:cs typeface="Calibri"/>
              </a:rPr>
              <a:t>Describe </a:t>
            </a:r>
            <a:r>
              <a:rPr lang="en-US" dirty="0">
                <a:cs typeface="Calibri"/>
              </a:rPr>
              <a:t>the abnormal CT finding</a:t>
            </a:r>
            <a:r>
              <a:rPr lang="en-US" dirty="0" smtClean="0">
                <a:cs typeface="Calibri"/>
              </a:rPr>
              <a:t>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8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E066-21A7-492A-BF96-E0322E1A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44582-4B13-4BFF-AEC0-AB5F97DB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Q2b. With the CT finding, what is the possible diagnosis if the chorea subsided after correction of </a:t>
            </a:r>
            <a:r>
              <a:rPr lang="en-US" dirty="0" smtClean="0">
                <a:cs typeface="Calibri"/>
              </a:rPr>
              <a:t>hyperglycemia?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50CF-64D7-4F8A-B79C-D55321A5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4558-F1F2-40D7-AE57-C57639E51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Q2c. Name two </a:t>
            </a:r>
            <a:r>
              <a:rPr lang="en-US" dirty="0" smtClean="0">
                <a:ea typeface="+mn-lt"/>
                <a:cs typeface="+mn-lt"/>
              </a:rPr>
              <a:t>drugs </a:t>
            </a:r>
            <a:r>
              <a:rPr lang="en-US" dirty="0">
                <a:ea typeface="+mn-lt"/>
                <a:cs typeface="+mn-lt"/>
              </a:rPr>
              <a:t>that can cause this condition</a:t>
            </a:r>
            <a:r>
              <a:rPr lang="en-US" dirty="0" smtClean="0">
                <a:ea typeface="+mn-lt"/>
                <a:cs typeface="+mn-lt"/>
              </a:rPr>
              <a:t>?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94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2C02-9A7A-4468-A9A9-CBB78044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AD2A-2865-477F-897B-6F868AB0E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Q2d. </a:t>
            </a:r>
            <a:r>
              <a:rPr lang="en-US" dirty="0" smtClean="0">
                <a:cs typeface="Calibri"/>
              </a:rPr>
              <a:t>Name two </a:t>
            </a:r>
            <a:r>
              <a:rPr lang="en-US" dirty="0">
                <a:cs typeface="Calibri"/>
              </a:rPr>
              <a:t>common toxins that can cause this condition</a:t>
            </a:r>
            <a:r>
              <a:rPr lang="en-US" dirty="0" smtClean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3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8D4E-32B0-4AC4-9F93-7B0FFE9D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Case 3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459F8-1B5E-4FA7-9B36-DD3133701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M/43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Driver of a private car driving at ~40-50km/</a:t>
            </a:r>
            <a:r>
              <a:rPr lang="en-US" dirty="0" err="1">
                <a:cs typeface="Calibri"/>
              </a:rPr>
              <a:t>hr</a:t>
            </a:r>
            <a:r>
              <a:rPr lang="en-US" dirty="0">
                <a:cs typeface="Calibri"/>
              </a:rPr>
              <a:t> with another private car hit it from behind at unknown speed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Flexion/extension injury of neck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Immediate neck pain and bilateral hand numbness, but numbness gradually decreased</a:t>
            </a:r>
          </a:p>
          <a:p>
            <a:r>
              <a:rPr lang="en-US" dirty="0">
                <a:ea typeface="+mn-lt"/>
                <a:cs typeface="+mn-lt"/>
              </a:rPr>
              <a:t>Neck tender over cervical spine+</a:t>
            </a:r>
          </a:p>
          <a:p>
            <a:r>
              <a:rPr lang="en-US" dirty="0">
                <a:ea typeface="+mn-lt"/>
                <a:cs typeface="+mn-lt"/>
              </a:rPr>
              <a:t>Neurological exam. showed only slight numbness over LT thumb and L/F 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8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3610-2B8F-4A24-9EEE-98F10781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E8E17B-61BD-4F09-856B-EDFB23120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793" y="1796870"/>
            <a:ext cx="3956452" cy="4351338"/>
          </a:xfrm>
        </p:spPr>
      </p:pic>
      <p:pic>
        <p:nvPicPr>
          <p:cNvPr id="5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3482B51-61AF-414D-B1FF-A3CCF9E7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853" y="1790150"/>
            <a:ext cx="3864634" cy="447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D90D-9620-46BC-9EC8-4A57316A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7F414-A624-4C8C-908B-5652D48CC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Q3a. Describe the abnormal XR findings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26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BC08-4645-4D47-A0C2-E26639CA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Sagittal reconstruction images of the cervical spine </a:t>
            </a:r>
            <a:r>
              <a:rPr lang="en-US" dirty="0" smtClean="0"/>
              <a:t>from left to right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0B59945-F942-4B54-9B3E-879FF63C3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833885" cy="3517452"/>
          </a:xfr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8B51C21-F802-452C-9216-29A48E48A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209" y="2559638"/>
            <a:ext cx="3548332" cy="3273734"/>
          </a:xfrm>
          <a:prstGeom prst="rect">
            <a:avLst/>
          </a:prstGeo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70A262A-54BD-4BF1-83A8-3EEED6F30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541" y="2984878"/>
            <a:ext cx="3720860" cy="343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0B56-BDCA-4C3B-A282-1F865AB9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BC85-7CDD-4D7B-B2B6-7502FEBB9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Q3b. Describe </a:t>
            </a:r>
            <a:r>
              <a:rPr lang="en-US" dirty="0" smtClean="0">
                <a:cs typeface="Calibri"/>
              </a:rPr>
              <a:t>the abnormal </a:t>
            </a:r>
            <a:r>
              <a:rPr lang="en-US" dirty="0">
                <a:cs typeface="Calibri"/>
              </a:rPr>
              <a:t>CT </a:t>
            </a:r>
            <a:r>
              <a:rPr lang="en-US" dirty="0" smtClean="0">
                <a:cs typeface="Calibri"/>
              </a:rPr>
              <a:t>findings.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1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6D45-2D4E-446A-88DF-792F16C5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Case 1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9F8C7-DC6B-439C-B167-FE0ACA2CA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M/54</a:t>
            </a:r>
          </a:p>
          <a:p>
            <a:r>
              <a:rPr lang="en-US">
                <a:ea typeface="+mn-lt"/>
                <a:cs typeface="+mn-lt"/>
              </a:rPr>
              <a:t>Facial swelling for 1/52</a:t>
            </a:r>
          </a:p>
          <a:p>
            <a:r>
              <a:rPr lang="en-US">
                <a:ea typeface="+mn-lt"/>
                <a:cs typeface="+mn-lt"/>
              </a:rPr>
              <a:t>BP 129/96 P98 RR 16 SpO2 97 T 36.8</a:t>
            </a:r>
          </a:p>
          <a:p>
            <a:r>
              <a:rPr lang="en-US">
                <a:ea typeface="+mn-lt"/>
                <a:cs typeface="+mn-lt"/>
              </a:rPr>
              <a:t>Chest discomfort+</a:t>
            </a:r>
          </a:p>
          <a:p>
            <a:r>
              <a:rPr lang="en-US">
                <a:cs typeface="Calibri"/>
              </a:rPr>
              <a:t>Periorbital swelling+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Prominent neck veins and florid superficial chest wall veins+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55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C73C-CE05-49FB-B72C-BD279CC9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CF9CE-EA3C-471F-9A6E-918AE981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Q3c. What is your diagnosis and the typical XR finding?</a:t>
            </a:r>
          </a:p>
        </p:txBody>
      </p:sp>
    </p:spTree>
    <p:extLst>
      <p:ext uri="{BB962C8B-B14F-4D97-AF65-F5344CB8AC3E}">
        <p14:creationId xmlns:p14="http://schemas.microsoft.com/office/powerpoint/2010/main" val="30426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EFBE-D257-4604-A3F9-7471EE82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DFF69-B565-416D-934B-B435E01FA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Q3d. What is the common complication of this type of injury?</a:t>
            </a:r>
          </a:p>
        </p:txBody>
      </p:sp>
    </p:spTree>
    <p:extLst>
      <p:ext uri="{BB962C8B-B14F-4D97-AF65-F5344CB8AC3E}">
        <p14:creationId xmlns:p14="http://schemas.microsoft.com/office/powerpoint/2010/main" val="3715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0DAF-F5A3-4C41-9A4E-9B62BEDD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Case 4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791E1-CC57-4397-B675-4A2562354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A 17 year old teenage student with good past health complained of chest pain for 1 day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Vitals at triage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–Temp  37.6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–BP 155/75, HR 122bpm</a:t>
            </a:r>
            <a:endParaRPr lang="en-US"/>
          </a:p>
          <a:p>
            <a:r>
              <a:rPr lang="en-US">
                <a:ea typeface="+mn-lt"/>
                <a:cs typeface="+mn-lt"/>
              </a:rPr>
              <a:t>–SpO2 99% on RA; RR 14/min</a:t>
            </a:r>
            <a:endParaRPr lang="en-US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8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EF60-5CCB-4CE8-805A-0F4593B8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9BD1EED-A231-4027-852F-591B7CDC8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411" y="1825625"/>
            <a:ext cx="6435177" cy="4351338"/>
          </a:xfrm>
        </p:spPr>
      </p:pic>
    </p:spTree>
    <p:extLst>
      <p:ext uri="{BB962C8B-B14F-4D97-AF65-F5344CB8AC3E}">
        <p14:creationId xmlns:p14="http://schemas.microsoft.com/office/powerpoint/2010/main" val="15410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1ACC-27B7-4CE8-868F-34218EDC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9A84-F58B-4D6E-A014-76B9A86DE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>
              <a:buChar char="•"/>
            </a:pPr>
            <a:r>
              <a:rPr lang="en-US" dirty="0">
                <a:latin typeface="Calibri"/>
                <a:cs typeface="Calibri"/>
              </a:rPr>
              <a:t>Q4a.</a:t>
            </a:r>
            <a:r>
              <a:rPr lang="en-US" sz="2800" kern="1200" dirty="0">
                <a:latin typeface="Calibri"/>
                <a:cs typeface="Calibri"/>
              </a:rPr>
              <a:t> Describe 3 abnormal ECG findings</a:t>
            </a:r>
            <a:r>
              <a:rPr lang="en-US" dirty="0" smtClean="0">
                <a:latin typeface="Calibri"/>
                <a:cs typeface="Calibri"/>
              </a:rPr>
              <a:t>.</a:t>
            </a:r>
            <a:endParaRPr lang="en-US" sz="2800" kern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8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79414-2624-47BE-8485-1CE98F59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E88EE-52D9-4F84-95EE-294009366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</a:rPr>
              <a:t>Q4b. </a:t>
            </a:r>
            <a:r>
              <a:rPr lang="en-US" sz="2800" kern="1200" dirty="0">
                <a:ea typeface="+mn-ea"/>
                <a:cs typeface="+mn-cs"/>
              </a:rPr>
              <a:t>What are the possible diagnoses? (list 3 </a:t>
            </a:r>
            <a:r>
              <a:rPr lang="en-US" sz="2800" kern="1200" dirty="0" err="1">
                <a:ea typeface="+mn-ea"/>
                <a:cs typeface="+mn-cs"/>
              </a:rPr>
              <a:t>DDx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smtClean="0">
                <a:ea typeface="+mn-ea"/>
                <a:cs typeface="+mn-cs"/>
              </a:rPr>
              <a:t>)</a:t>
            </a:r>
            <a:endParaRPr lang="en-US" sz="280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7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029A-C2DB-4B12-915D-3305D7F7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74B01-7655-4DAA-BA60-682C19DED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</a:rPr>
              <a:t>Q4c.</a:t>
            </a:r>
            <a:r>
              <a:rPr lang="en-US" sz="2800" kern="1200" dirty="0">
                <a:latin typeface="Times New Roman"/>
                <a:ea typeface="+mn-ea"/>
                <a:cs typeface="+mn-cs"/>
              </a:rPr>
              <a:t> If the patient got 2</a:t>
            </a:r>
            <a:r>
              <a:rPr lang="en-US" sz="2800" kern="1200" baseline="30000" dirty="0">
                <a:latin typeface="Times New Roman"/>
                <a:ea typeface="+mn-ea"/>
                <a:cs typeface="+mn-cs"/>
              </a:rPr>
              <a:t>nd</a:t>
            </a:r>
            <a:r>
              <a:rPr lang="en-US" sz="2800" kern="1200" dirty="0">
                <a:latin typeface="Times New Roman"/>
                <a:ea typeface="+mn-ea"/>
                <a:cs typeface="+mn-cs"/>
              </a:rPr>
              <a:t> dose of </a:t>
            </a:r>
            <a:r>
              <a:rPr lang="en-US" sz="2800" kern="1200" dirty="0" err="1">
                <a:latin typeface="Times New Roman"/>
                <a:ea typeface="+mn-ea"/>
                <a:cs typeface="+mn-cs"/>
              </a:rPr>
              <a:t>BioNTech</a:t>
            </a:r>
            <a:r>
              <a:rPr lang="en-US" sz="2800" kern="1200" dirty="0">
                <a:latin typeface="Times New Roman"/>
                <a:ea typeface="+mn-ea"/>
                <a:cs typeface="+mn-cs"/>
              </a:rPr>
              <a:t> Covid-19 vaccination 2 days before chest pain and his high-sensitivity troponin I was 18300, what is the likely diagnosis ?</a:t>
            </a:r>
            <a:r>
              <a:rPr lang="en-US" dirty="0">
                <a:latin typeface="Times New Roman"/>
              </a:rPr>
              <a:t> </a:t>
            </a:r>
            <a:endParaRPr lang="en-US" sz="2800" kern="1200" dirty="0"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7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3FB7-50E0-4650-AEC0-156E0D7F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D8442-D564-43B8-ADC2-8EFA8DC90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</a:rPr>
              <a:t>Q4d.</a:t>
            </a:r>
            <a:r>
              <a:rPr lang="en-US" sz="2800" kern="1200" dirty="0">
                <a:latin typeface="Times New Roman"/>
                <a:ea typeface="+mn-ea"/>
                <a:cs typeface="+mn-cs"/>
              </a:rPr>
              <a:t> What are subsequent, important and relevant investigations (list 2 items)?</a:t>
            </a:r>
            <a:r>
              <a:rPr lang="en-US">
                <a:latin typeface="Times New Roman"/>
              </a:rPr>
              <a:t> </a:t>
            </a:r>
            <a:endParaRPr lang="en-US" sz="2800" kern="1200" dirty="0"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5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13C8-8AC8-4E0B-A75D-01E2A017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1A4F-E105-48BF-B267-3323202C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</a:rPr>
              <a:t>Q4e. </a:t>
            </a:r>
            <a:r>
              <a:rPr lang="en-US" sz="2800" kern="1200" dirty="0">
                <a:latin typeface="Times New Roman"/>
                <a:ea typeface="+mn-ea"/>
                <a:cs typeface="+mn-cs"/>
              </a:rPr>
              <a:t>What are risk factors for myocarditis/pericarditis after mRNA Covid-19 vaccination?</a:t>
            </a:r>
            <a:r>
              <a:rPr lang="en-US" dirty="0">
                <a:latin typeface="Times New Roman"/>
              </a:rPr>
              <a:t> </a:t>
            </a:r>
            <a:endParaRPr lang="en-US" sz="2800" kern="1200" dirty="0"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0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EB5E-EAF3-4AA1-B98A-BE01AC69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Case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A280-56A5-4EAE-8AD9-1C2D8FF38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M/41</a:t>
            </a:r>
          </a:p>
          <a:p>
            <a:r>
              <a:rPr lang="en-US" dirty="0">
                <a:ea typeface="+mn-lt"/>
                <a:cs typeface="+mn-lt"/>
              </a:rPr>
              <a:t>Sudden left eye vision loss for 3-4 hours</a:t>
            </a:r>
          </a:p>
          <a:p>
            <a:r>
              <a:rPr lang="en-US" dirty="0">
                <a:ea typeface="+mn-lt"/>
                <a:cs typeface="+mn-lt"/>
              </a:rPr>
              <a:t>No pain/ redness</a:t>
            </a:r>
          </a:p>
          <a:p>
            <a:r>
              <a:rPr lang="en-US" dirty="0">
                <a:ea typeface="+mn-lt"/>
                <a:cs typeface="+mn-lt"/>
              </a:rPr>
              <a:t>VA RE 20/25 LE HM</a:t>
            </a:r>
          </a:p>
          <a:p>
            <a:r>
              <a:rPr lang="en-US" dirty="0">
                <a:ea typeface="+mn-lt"/>
                <a:cs typeface="+mn-lt"/>
              </a:rPr>
              <a:t>Left relative afferent pupillary defect+</a:t>
            </a:r>
          </a:p>
        </p:txBody>
      </p:sp>
    </p:spTree>
    <p:extLst>
      <p:ext uri="{BB962C8B-B14F-4D97-AF65-F5344CB8AC3E}">
        <p14:creationId xmlns:p14="http://schemas.microsoft.com/office/powerpoint/2010/main" val="32905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0C46-3834-4C74-B7CC-4C85CCCC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254DA1-6136-43D9-AA95-7D62625A8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060" y="718569"/>
            <a:ext cx="4702634" cy="5688431"/>
          </a:xfrm>
        </p:spPr>
      </p:pic>
    </p:spTree>
    <p:extLst>
      <p:ext uri="{BB962C8B-B14F-4D97-AF65-F5344CB8AC3E}">
        <p14:creationId xmlns:p14="http://schemas.microsoft.com/office/powerpoint/2010/main" val="25293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272" y="1931522"/>
            <a:ext cx="5523455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02DB-8DE4-42DA-9E48-8B4E0F90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83FA-CCB7-4C49-AA14-B237EE2B6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Q5a. Describe the abnormal finding of the fundus.</a:t>
            </a:r>
          </a:p>
        </p:txBody>
      </p:sp>
    </p:spTree>
    <p:extLst>
      <p:ext uri="{BB962C8B-B14F-4D97-AF65-F5344CB8AC3E}">
        <p14:creationId xmlns:p14="http://schemas.microsoft.com/office/powerpoint/2010/main" val="27481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1F72-C683-42BB-9B5F-614BDC4A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380D-1FCF-4E4D-94B6-BFCC966F8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Q5b. What is the likely diagnosis?</a:t>
            </a:r>
          </a:p>
        </p:txBody>
      </p:sp>
    </p:spTree>
    <p:extLst>
      <p:ext uri="{BB962C8B-B14F-4D97-AF65-F5344CB8AC3E}">
        <p14:creationId xmlns:p14="http://schemas.microsoft.com/office/powerpoint/2010/main" val="4287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316E-C912-44CA-AD35-E60193DC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A43A1-A1AD-477C-A3A6-8FE727CE7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Q5c. What are the treatments you can give</a:t>
            </a:r>
            <a:r>
              <a:rPr lang="en-US" dirty="0" smtClean="0">
                <a:ea typeface="+mn-lt"/>
                <a:cs typeface="+mn-lt"/>
              </a:rPr>
              <a:t>?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9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48B2-E9B7-495F-B258-99F43977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F0971-D32F-4650-BDDF-527176834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Q5d. What are the specialties you are going to contact?</a:t>
            </a:r>
          </a:p>
        </p:txBody>
      </p:sp>
    </p:spTree>
    <p:extLst>
      <p:ext uri="{BB962C8B-B14F-4D97-AF65-F5344CB8AC3E}">
        <p14:creationId xmlns:p14="http://schemas.microsoft.com/office/powerpoint/2010/main" val="4707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E0C0-AB1D-4A3F-AE55-00D7AE79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079D0-7CD5-4C0D-A2E8-3B9E8F497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Q1a. </a:t>
            </a:r>
            <a:r>
              <a:rPr lang="en-US" dirty="0" smtClean="0">
                <a:cs typeface="Calibri"/>
              </a:rPr>
              <a:t>Describe </a:t>
            </a:r>
            <a:r>
              <a:rPr lang="en-US" dirty="0">
                <a:cs typeface="Calibri"/>
              </a:rPr>
              <a:t>the abnormal finding in the CXR</a:t>
            </a:r>
            <a:r>
              <a:rPr lang="en-US" dirty="0" smtClean="0">
                <a:cs typeface="Calibri"/>
              </a:rPr>
              <a:t>.</a:t>
            </a:r>
            <a:r>
              <a:rPr lang="en-US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90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7E0A-CCD7-4485-A7A8-319770FD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234AC6-3813-4740-93AC-E3FFF675F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837" y="862343"/>
            <a:ext cx="4433384" cy="5142092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835D639-1AFE-4C2D-9952-82E1DC22F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570" y="855221"/>
            <a:ext cx="4784784" cy="51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64E8-97DA-4094-9AD6-69D11D36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B9000-2391-41F4-8378-CAC4C409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Q1b</a:t>
            </a:r>
            <a:r>
              <a:rPr lang="en-US" dirty="0">
                <a:cs typeface="Calibri"/>
              </a:rPr>
              <a:t>. </a:t>
            </a:r>
            <a:r>
              <a:rPr lang="en-US" dirty="0" smtClean="0">
                <a:cs typeface="Calibri"/>
              </a:rPr>
              <a:t>Describe </a:t>
            </a:r>
            <a:r>
              <a:rPr lang="en-US" dirty="0">
                <a:cs typeface="Calibri"/>
              </a:rPr>
              <a:t>the abnormal finding in the CT images and your clinical diagnosis</a:t>
            </a:r>
            <a:r>
              <a:rPr lang="en-US" dirty="0" smtClean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9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8152-7A8B-48B6-8A02-03203873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E4040-8D6B-4476-BFC1-1EA1D83D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Q1c</a:t>
            </a:r>
            <a:r>
              <a:rPr lang="en-US" dirty="0">
                <a:cs typeface="Calibri"/>
              </a:rPr>
              <a:t>. What are the life threatening </a:t>
            </a:r>
            <a:r>
              <a:rPr lang="en-US" dirty="0" smtClean="0">
                <a:cs typeface="Calibri"/>
              </a:rPr>
              <a:t>complications </a:t>
            </a:r>
            <a:r>
              <a:rPr lang="en-US" dirty="0">
                <a:cs typeface="Calibri"/>
              </a:rPr>
              <a:t>you may encounter in this patient</a:t>
            </a:r>
            <a:r>
              <a:rPr lang="en-US" dirty="0" smtClean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2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501F-1E9D-4226-8BBA-06DB2D6C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C7524-EA95-4EFD-AEC1-6950B2C59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Q1d. What is the treatment of choice </a:t>
            </a:r>
            <a:r>
              <a:rPr lang="en-US" dirty="0" smtClean="0">
                <a:cs typeface="Calibri"/>
              </a:rPr>
              <a:t>for the </a:t>
            </a:r>
            <a:r>
              <a:rPr lang="en-US" dirty="0">
                <a:cs typeface="Calibri"/>
              </a:rPr>
              <a:t>life threatening </a:t>
            </a:r>
            <a:r>
              <a:rPr lang="en-US" dirty="0" smtClean="0">
                <a:cs typeface="Calibri"/>
              </a:rPr>
              <a:t>complications?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8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A78A-A05E-431A-936B-F910BDFC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Case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55B9E-11D2-49DC-9318-11A85960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607"/>
            <a:ext cx="10515600" cy="4581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F/75 </a:t>
            </a:r>
          </a:p>
          <a:p>
            <a:r>
              <a:rPr lang="en-US">
                <a:ea typeface="+mn-lt"/>
                <a:cs typeface="+mn-lt"/>
              </a:rPr>
              <a:t>DM, ESRF</a:t>
            </a:r>
          </a:p>
          <a:p>
            <a:r>
              <a:rPr lang="en-US">
                <a:ea typeface="+mn-lt"/>
                <a:cs typeface="+mn-lt"/>
              </a:rPr>
              <a:t>Left sided chorea for 2 days</a:t>
            </a:r>
          </a:p>
          <a:p>
            <a:r>
              <a:rPr lang="en-US">
                <a:ea typeface="+mn-lt"/>
                <a:cs typeface="+mn-lt"/>
              </a:rPr>
              <a:t>BP 162/108 P 86 RR 14 SPO2 99 RA T 36</a:t>
            </a:r>
          </a:p>
          <a:p>
            <a:r>
              <a:rPr lang="en-US">
                <a:ea typeface="+mn-lt"/>
                <a:cs typeface="+mn-lt"/>
              </a:rPr>
              <a:t>GCS 4+5+6 pupils 4mm both and R+</a:t>
            </a:r>
            <a:endParaRPr lang="en-US"/>
          </a:p>
          <a:p>
            <a:r>
              <a:rPr lang="en-US">
                <a:ea typeface="+mn-lt"/>
                <a:cs typeface="+mn-lt"/>
              </a:rPr>
              <a:t>H'stix 24.3</a:t>
            </a:r>
          </a:p>
          <a:p>
            <a:r>
              <a:rPr lang="en-US">
                <a:ea typeface="+mn-lt"/>
                <a:cs typeface="+mn-lt"/>
              </a:rPr>
              <a:t>GEM 4000 pH 7.35 BE -1.4 Na 137 K 4</a:t>
            </a: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77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370</Words>
  <Application>Microsoft Office PowerPoint</Application>
  <PresentationFormat>Widescreen</PresentationFormat>
  <Paragraphs>57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新細明體</vt:lpstr>
      <vt:lpstr>Arial</vt:lpstr>
      <vt:lpstr>Calibri</vt:lpstr>
      <vt:lpstr>Calibri Light</vt:lpstr>
      <vt:lpstr>Times New Roman</vt:lpstr>
      <vt:lpstr>office theme</vt:lpstr>
      <vt:lpstr>OSCE JCM Dec 2021</vt:lpstr>
      <vt:lpstr>Case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3 </vt:lpstr>
      <vt:lpstr>PowerPoint Presentation</vt:lpstr>
      <vt:lpstr>PowerPoint Presentation</vt:lpstr>
      <vt:lpstr>Sagittal reconstruction images of the cervical spine from left to right</vt:lpstr>
      <vt:lpstr>PowerPoint Presentation</vt:lpstr>
      <vt:lpstr>PowerPoint Presentation</vt:lpstr>
      <vt:lpstr>PowerPoint Presentation</vt:lpstr>
      <vt:lpstr>Case 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/>
  <cp:lastModifiedBy>Windows User</cp:lastModifiedBy>
  <cp:revision>875</cp:revision>
  <dcterms:created xsi:type="dcterms:W3CDTF">2021-11-08T06:15:06Z</dcterms:created>
  <dcterms:modified xsi:type="dcterms:W3CDTF">2021-11-24T08:21:08Z</dcterms:modified>
</cp:coreProperties>
</file>