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300" r:id="rId4"/>
    <p:sldId id="279" r:id="rId5"/>
    <p:sldId id="301" r:id="rId6"/>
    <p:sldId id="280" r:id="rId7"/>
    <p:sldId id="302" r:id="rId8"/>
    <p:sldId id="281" r:id="rId9"/>
    <p:sldId id="303" r:id="rId10"/>
    <p:sldId id="282" r:id="rId11"/>
    <p:sldId id="310" r:id="rId12"/>
    <p:sldId id="283" r:id="rId13"/>
    <p:sldId id="304" r:id="rId14"/>
    <p:sldId id="305" r:id="rId15"/>
    <p:sldId id="284" r:id="rId16"/>
    <p:sldId id="285" r:id="rId17"/>
    <p:sldId id="286" r:id="rId18"/>
    <p:sldId id="306" r:id="rId19"/>
    <p:sldId id="287" r:id="rId20"/>
    <p:sldId id="307" r:id="rId21"/>
    <p:sldId id="288" r:id="rId22"/>
    <p:sldId id="308" r:id="rId23"/>
    <p:sldId id="289" r:id="rId24"/>
    <p:sldId id="311" r:id="rId25"/>
    <p:sldId id="312" r:id="rId26"/>
    <p:sldId id="313" r:id="rId27"/>
    <p:sldId id="290" r:id="rId28"/>
    <p:sldId id="314" r:id="rId29"/>
    <p:sldId id="291" r:id="rId30"/>
    <p:sldId id="315" r:id="rId31"/>
    <p:sldId id="292" r:id="rId32"/>
    <p:sldId id="316" r:id="rId33"/>
    <p:sldId id="293" r:id="rId34"/>
    <p:sldId id="294" r:id="rId35"/>
    <p:sldId id="317" r:id="rId36"/>
    <p:sldId id="295" r:id="rId37"/>
    <p:sldId id="318" r:id="rId38"/>
    <p:sldId id="296" r:id="rId39"/>
    <p:sldId id="319" r:id="rId40"/>
    <p:sldId id="297" r:id="rId41"/>
    <p:sldId id="320" r:id="rId42"/>
    <p:sldId id="321" r:id="rId43"/>
    <p:sldId id="273" r:id="rId44"/>
    <p:sldId id="322" r:id="rId45"/>
    <p:sldId id="323" r:id="rId46"/>
    <p:sldId id="274" r:id="rId47"/>
    <p:sldId id="324" r:id="rId48"/>
    <p:sldId id="275" r:id="rId49"/>
    <p:sldId id="325" r:id="rId50"/>
    <p:sldId id="276" r:id="rId51"/>
    <p:sldId id="326" r:id="rId52"/>
    <p:sldId id="277" r:id="rId53"/>
    <p:sldId id="327" r:id="rId54"/>
    <p:sldId id="278" r:id="rId55"/>
    <p:sldId id="299" r:id="rId56"/>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83" d="100"/>
          <a:sy n="83" d="100"/>
        </p:scale>
        <p:origin x="360" y="180"/>
      </p:cViewPr>
      <p:guideLst/>
    </p:cSldViewPr>
  </p:slideViewPr>
  <p:notesTextViewPr>
    <p:cViewPr>
      <p:scale>
        <a:sx n="1" d="1"/>
        <a:sy n="1" d="1"/>
      </p:scale>
      <p:origin x="0" y="0"/>
    </p:cViewPr>
  </p:notesTextViewPr>
  <p:sorterViewPr>
    <p:cViewPr>
      <p:scale>
        <a:sx n="100" d="100"/>
        <a:sy n="100" d="100"/>
      </p:scale>
      <p:origin x="0" y="-8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HK"/>
              <a:t>Click to edit Master title style</a:t>
            </a:r>
            <a:endParaRPr lang="zh-HK"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HK"/>
              <a:t>Click to edit Master subtitle style</a:t>
            </a:r>
            <a:endParaRPr lang="zh-HK" altLang="en-US"/>
          </a:p>
        </p:txBody>
      </p:sp>
      <p:sp>
        <p:nvSpPr>
          <p:cNvPr id="4" name="Date Placeholder 3"/>
          <p:cNvSpPr>
            <a:spLocks noGrp="1"/>
          </p:cNvSpPr>
          <p:nvPr>
            <p:ph type="dt" sz="half" idx="10"/>
          </p:nvPr>
        </p:nvSpPr>
        <p:spPr/>
        <p:txBody>
          <a:bodyPr/>
          <a:lstStyle/>
          <a:p>
            <a:fld id="{0DB3B31D-4A13-4340-AB55-E27A6B56FF92}" type="datetimeFigureOut">
              <a:rPr lang="zh-HK" altLang="en-US" smtClean="0"/>
              <a:t>12/4/2022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A8AA3FE8-CF89-4EED-B438-70D607557B35}" type="slidenum">
              <a:rPr lang="zh-HK" altLang="en-US" smtClean="0"/>
              <a:t>‹#›</a:t>
            </a:fld>
            <a:endParaRPr lang="zh-HK" altLang="en-US"/>
          </a:p>
        </p:txBody>
      </p:sp>
    </p:spTree>
    <p:extLst>
      <p:ext uri="{BB962C8B-B14F-4D97-AF65-F5344CB8AC3E}">
        <p14:creationId xmlns:p14="http://schemas.microsoft.com/office/powerpoint/2010/main" val="200890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0DB3B31D-4A13-4340-AB55-E27A6B56FF92}" type="datetimeFigureOut">
              <a:rPr lang="zh-HK" altLang="en-US" smtClean="0"/>
              <a:t>12/4/2022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A8AA3FE8-CF89-4EED-B438-70D607557B35}" type="slidenum">
              <a:rPr lang="zh-HK" altLang="en-US" smtClean="0"/>
              <a:t>‹#›</a:t>
            </a:fld>
            <a:endParaRPr lang="zh-HK" altLang="en-US"/>
          </a:p>
        </p:txBody>
      </p:sp>
    </p:spTree>
    <p:extLst>
      <p:ext uri="{BB962C8B-B14F-4D97-AF65-F5344CB8AC3E}">
        <p14:creationId xmlns:p14="http://schemas.microsoft.com/office/powerpoint/2010/main" val="236017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HK"/>
              <a:t>Click to edit Master title style</a:t>
            </a:r>
            <a:endParaRPr lang="zh-HK"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0DB3B31D-4A13-4340-AB55-E27A6B56FF92}" type="datetimeFigureOut">
              <a:rPr lang="zh-HK" altLang="en-US" smtClean="0"/>
              <a:t>12/4/2022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A8AA3FE8-CF89-4EED-B438-70D607557B35}" type="slidenum">
              <a:rPr lang="zh-HK" altLang="en-US" smtClean="0"/>
              <a:t>‹#›</a:t>
            </a:fld>
            <a:endParaRPr lang="zh-HK" altLang="en-US"/>
          </a:p>
        </p:txBody>
      </p:sp>
    </p:spTree>
    <p:extLst>
      <p:ext uri="{BB962C8B-B14F-4D97-AF65-F5344CB8AC3E}">
        <p14:creationId xmlns:p14="http://schemas.microsoft.com/office/powerpoint/2010/main" val="3988905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idx="1"/>
          </p:nvPr>
        </p:nvSpPr>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0DB3B31D-4A13-4340-AB55-E27A6B56FF92}" type="datetimeFigureOut">
              <a:rPr lang="zh-HK" altLang="en-US" smtClean="0"/>
              <a:t>12/4/2022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A8AA3FE8-CF89-4EED-B438-70D607557B35}" type="slidenum">
              <a:rPr lang="zh-HK" altLang="en-US" smtClean="0"/>
              <a:t>‹#›</a:t>
            </a:fld>
            <a:endParaRPr lang="zh-HK" altLang="en-US"/>
          </a:p>
        </p:txBody>
      </p:sp>
    </p:spTree>
    <p:extLst>
      <p:ext uri="{BB962C8B-B14F-4D97-AF65-F5344CB8AC3E}">
        <p14:creationId xmlns:p14="http://schemas.microsoft.com/office/powerpoint/2010/main" val="341768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HK"/>
              <a:t>Click to edit Master title style</a:t>
            </a:r>
            <a:endParaRPr lang="zh-HK"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p>
            <a:fld id="{0DB3B31D-4A13-4340-AB55-E27A6B56FF92}" type="datetimeFigureOut">
              <a:rPr lang="zh-HK" altLang="en-US" smtClean="0"/>
              <a:t>12/4/2022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A8AA3FE8-CF89-4EED-B438-70D607557B35}" type="slidenum">
              <a:rPr lang="zh-HK" altLang="en-US" smtClean="0"/>
              <a:t>‹#›</a:t>
            </a:fld>
            <a:endParaRPr lang="zh-HK" altLang="en-US"/>
          </a:p>
        </p:txBody>
      </p:sp>
    </p:spTree>
    <p:extLst>
      <p:ext uri="{BB962C8B-B14F-4D97-AF65-F5344CB8AC3E}">
        <p14:creationId xmlns:p14="http://schemas.microsoft.com/office/powerpoint/2010/main" val="62640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p:cNvSpPr>
            <a:spLocks noGrp="1"/>
          </p:cNvSpPr>
          <p:nvPr>
            <p:ph type="dt" sz="half" idx="10"/>
          </p:nvPr>
        </p:nvSpPr>
        <p:spPr/>
        <p:txBody>
          <a:bodyPr/>
          <a:lstStyle/>
          <a:p>
            <a:fld id="{0DB3B31D-4A13-4340-AB55-E27A6B56FF92}" type="datetimeFigureOut">
              <a:rPr lang="zh-HK" altLang="en-US" smtClean="0"/>
              <a:t>12/4/2022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A8AA3FE8-CF89-4EED-B438-70D607557B35}" type="slidenum">
              <a:rPr lang="zh-HK" altLang="en-US" smtClean="0"/>
              <a:t>‹#›</a:t>
            </a:fld>
            <a:endParaRPr lang="zh-HK" altLang="en-US"/>
          </a:p>
        </p:txBody>
      </p:sp>
    </p:spTree>
    <p:extLst>
      <p:ext uri="{BB962C8B-B14F-4D97-AF65-F5344CB8AC3E}">
        <p14:creationId xmlns:p14="http://schemas.microsoft.com/office/powerpoint/2010/main" val="128642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HK"/>
              <a:t>Click to edit Master title style</a:t>
            </a:r>
            <a:endParaRPr lang="zh-HK"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p:cNvSpPr>
            <a:spLocks noGrp="1"/>
          </p:cNvSpPr>
          <p:nvPr>
            <p:ph type="dt" sz="half" idx="10"/>
          </p:nvPr>
        </p:nvSpPr>
        <p:spPr/>
        <p:txBody>
          <a:bodyPr/>
          <a:lstStyle/>
          <a:p>
            <a:fld id="{0DB3B31D-4A13-4340-AB55-E27A6B56FF92}" type="datetimeFigureOut">
              <a:rPr lang="zh-HK" altLang="en-US" smtClean="0"/>
              <a:t>12/4/2022</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A8AA3FE8-CF89-4EED-B438-70D607557B35}" type="slidenum">
              <a:rPr lang="zh-HK" altLang="en-US" smtClean="0"/>
              <a:t>‹#›</a:t>
            </a:fld>
            <a:endParaRPr lang="zh-HK" altLang="en-US"/>
          </a:p>
        </p:txBody>
      </p:sp>
    </p:spTree>
    <p:extLst>
      <p:ext uri="{BB962C8B-B14F-4D97-AF65-F5344CB8AC3E}">
        <p14:creationId xmlns:p14="http://schemas.microsoft.com/office/powerpoint/2010/main" val="287802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Date Placeholder 2"/>
          <p:cNvSpPr>
            <a:spLocks noGrp="1"/>
          </p:cNvSpPr>
          <p:nvPr>
            <p:ph type="dt" sz="half" idx="10"/>
          </p:nvPr>
        </p:nvSpPr>
        <p:spPr/>
        <p:txBody>
          <a:bodyPr/>
          <a:lstStyle/>
          <a:p>
            <a:fld id="{0DB3B31D-4A13-4340-AB55-E27A6B56FF92}" type="datetimeFigureOut">
              <a:rPr lang="zh-HK" altLang="en-US" smtClean="0"/>
              <a:t>12/4/2022</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A8AA3FE8-CF89-4EED-B438-70D607557B35}" type="slidenum">
              <a:rPr lang="zh-HK" altLang="en-US" smtClean="0"/>
              <a:t>‹#›</a:t>
            </a:fld>
            <a:endParaRPr lang="zh-HK" altLang="en-US"/>
          </a:p>
        </p:txBody>
      </p:sp>
    </p:spTree>
    <p:extLst>
      <p:ext uri="{BB962C8B-B14F-4D97-AF65-F5344CB8AC3E}">
        <p14:creationId xmlns:p14="http://schemas.microsoft.com/office/powerpoint/2010/main" val="205731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3B31D-4A13-4340-AB55-E27A6B56FF92}" type="datetimeFigureOut">
              <a:rPr lang="zh-HK" altLang="en-US" smtClean="0"/>
              <a:t>12/4/2022</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A8AA3FE8-CF89-4EED-B438-70D607557B35}" type="slidenum">
              <a:rPr lang="zh-HK" altLang="en-US" smtClean="0"/>
              <a:t>‹#›</a:t>
            </a:fld>
            <a:endParaRPr lang="zh-HK" altLang="en-US"/>
          </a:p>
        </p:txBody>
      </p:sp>
    </p:spTree>
    <p:extLst>
      <p:ext uri="{BB962C8B-B14F-4D97-AF65-F5344CB8AC3E}">
        <p14:creationId xmlns:p14="http://schemas.microsoft.com/office/powerpoint/2010/main" val="249490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p>
            <a:fld id="{0DB3B31D-4A13-4340-AB55-E27A6B56FF92}" type="datetimeFigureOut">
              <a:rPr lang="zh-HK" altLang="en-US" smtClean="0"/>
              <a:t>12/4/2022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A8AA3FE8-CF89-4EED-B438-70D607557B35}" type="slidenum">
              <a:rPr lang="zh-HK" altLang="en-US" smtClean="0"/>
              <a:t>‹#›</a:t>
            </a:fld>
            <a:endParaRPr lang="zh-HK" altLang="en-US"/>
          </a:p>
        </p:txBody>
      </p:sp>
    </p:spTree>
    <p:extLst>
      <p:ext uri="{BB962C8B-B14F-4D97-AF65-F5344CB8AC3E}">
        <p14:creationId xmlns:p14="http://schemas.microsoft.com/office/powerpoint/2010/main" val="165011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p>
            <a:fld id="{0DB3B31D-4A13-4340-AB55-E27A6B56FF92}" type="datetimeFigureOut">
              <a:rPr lang="zh-HK" altLang="en-US" smtClean="0"/>
              <a:t>12/4/2022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A8AA3FE8-CF89-4EED-B438-70D607557B35}" type="slidenum">
              <a:rPr lang="zh-HK" altLang="en-US" smtClean="0"/>
              <a:t>‹#›</a:t>
            </a:fld>
            <a:endParaRPr lang="zh-HK" altLang="en-US"/>
          </a:p>
        </p:txBody>
      </p:sp>
    </p:spTree>
    <p:extLst>
      <p:ext uri="{BB962C8B-B14F-4D97-AF65-F5344CB8AC3E}">
        <p14:creationId xmlns:p14="http://schemas.microsoft.com/office/powerpoint/2010/main" val="75165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HK"/>
              <a:t>Click to edit Master title style</a:t>
            </a:r>
            <a:endParaRPr lang="zh-HK"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3B31D-4A13-4340-AB55-E27A6B56FF92}" type="datetimeFigureOut">
              <a:rPr lang="zh-HK" altLang="en-US" smtClean="0"/>
              <a:t>12/4/2022</a:t>
            </a:fld>
            <a:endParaRPr lang="zh-HK"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A3FE8-CF89-4EED-B438-70D607557B35}" type="slidenum">
              <a:rPr lang="zh-HK" altLang="en-US" smtClean="0"/>
              <a:t>‹#›</a:t>
            </a:fld>
            <a:endParaRPr lang="zh-HK" altLang="en-US"/>
          </a:p>
        </p:txBody>
      </p:sp>
    </p:spTree>
    <p:extLst>
      <p:ext uri="{BB962C8B-B14F-4D97-AF65-F5344CB8AC3E}">
        <p14:creationId xmlns:p14="http://schemas.microsoft.com/office/powerpoint/2010/main" val="75363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HK" dirty="0"/>
              <a:t>OSCE</a:t>
            </a:r>
            <a:endParaRPr lang="zh-HK" altLang="en-US" dirty="0"/>
          </a:p>
        </p:txBody>
      </p:sp>
      <p:sp>
        <p:nvSpPr>
          <p:cNvPr id="3" name="Subtitle 2"/>
          <p:cNvSpPr>
            <a:spLocks noGrp="1"/>
          </p:cNvSpPr>
          <p:nvPr>
            <p:ph type="subTitle" idx="1"/>
          </p:nvPr>
        </p:nvSpPr>
        <p:spPr/>
        <p:txBody>
          <a:bodyPr/>
          <a:lstStyle/>
          <a:p>
            <a:r>
              <a:rPr lang="en-US" altLang="zh-HK" dirty="0"/>
              <a:t>Jan 2022</a:t>
            </a:r>
            <a:endParaRPr lang="zh-HK" altLang="en-US" dirty="0"/>
          </a:p>
          <a:p>
            <a:endParaRPr lang="zh-HK" altLang="en-US" dirty="0"/>
          </a:p>
        </p:txBody>
      </p:sp>
    </p:spTree>
    <p:extLst>
      <p:ext uri="{BB962C8B-B14F-4D97-AF65-F5344CB8AC3E}">
        <p14:creationId xmlns:p14="http://schemas.microsoft.com/office/powerpoint/2010/main" val="2505827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dirty="0"/>
              <a:t>4. What was your management?</a:t>
            </a:r>
          </a:p>
          <a:p>
            <a:pPr lvl="1"/>
            <a:r>
              <a:rPr lang="en-US" altLang="zh-TW" dirty="0"/>
              <a:t>Considered as “STEMI-equivalent”</a:t>
            </a:r>
          </a:p>
          <a:p>
            <a:pPr lvl="2"/>
            <a:r>
              <a:rPr lang="en-US" altLang="zh-TW" dirty="0"/>
              <a:t>Manage in R room</a:t>
            </a:r>
          </a:p>
          <a:p>
            <a:pPr lvl="2"/>
            <a:r>
              <a:rPr lang="en-US" altLang="zh-TW" dirty="0"/>
              <a:t>Activate PPCI call</a:t>
            </a:r>
          </a:p>
          <a:p>
            <a:pPr lvl="2"/>
            <a:r>
              <a:rPr lang="en-US" altLang="zh-TW" dirty="0"/>
              <a:t>Blood test </a:t>
            </a:r>
            <a:r>
              <a:rPr lang="en-US" altLang="zh-TW" dirty="0" err="1"/>
              <a:t>fpr</a:t>
            </a:r>
            <a:r>
              <a:rPr lang="en-US" altLang="zh-TW" dirty="0"/>
              <a:t> CBP, L/RFT, </a:t>
            </a:r>
            <a:r>
              <a:rPr lang="en-US" altLang="zh-TW" dirty="0" err="1"/>
              <a:t>hsTnT</a:t>
            </a:r>
            <a:r>
              <a:rPr lang="en-US" altLang="zh-TW" dirty="0"/>
              <a:t>, CE, clotting profile, lipid profile</a:t>
            </a:r>
          </a:p>
          <a:p>
            <a:pPr lvl="2"/>
            <a:r>
              <a:rPr lang="en-US" altLang="zh-TW" dirty="0"/>
              <a:t>Consider to give aspirin, </a:t>
            </a:r>
            <a:r>
              <a:rPr lang="en-US" altLang="zh-TW" dirty="0" err="1"/>
              <a:t>ticagrelor</a:t>
            </a:r>
            <a:r>
              <a:rPr lang="en-US" altLang="zh-TW" dirty="0"/>
              <a:t> if not C/I</a:t>
            </a:r>
            <a:endParaRPr lang="zh-TW" altLang="zh-TW" dirty="0"/>
          </a:p>
          <a:p>
            <a:endParaRPr lang="zh-TW" altLang="en-US" dirty="0"/>
          </a:p>
        </p:txBody>
      </p:sp>
    </p:spTree>
    <p:extLst>
      <p:ext uri="{BB962C8B-B14F-4D97-AF65-F5344CB8AC3E}">
        <p14:creationId xmlns:p14="http://schemas.microsoft.com/office/powerpoint/2010/main" val="929492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Q2</a:t>
            </a:r>
            <a:endParaRPr lang="zh-HK" altLang="en-US" dirty="0"/>
          </a:p>
        </p:txBody>
      </p:sp>
      <p:sp>
        <p:nvSpPr>
          <p:cNvPr id="3" name="Content Placeholder 2"/>
          <p:cNvSpPr>
            <a:spLocks noGrp="1"/>
          </p:cNvSpPr>
          <p:nvPr>
            <p:ph idx="1"/>
          </p:nvPr>
        </p:nvSpPr>
        <p:spPr/>
        <p:txBody>
          <a:bodyPr/>
          <a:lstStyle/>
          <a:p>
            <a:r>
              <a:rPr lang="en-US" altLang="zh-HK" dirty="0"/>
              <a:t>A child was brought to the AED by his father who witnessed him falling from the monkey bar and landing on the left elbow. The child complained of left elbow pain and reduced range of motion.</a:t>
            </a:r>
            <a:endParaRPr lang="zh-TW" altLang="zh-HK" dirty="0"/>
          </a:p>
          <a:p>
            <a:endParaRPr lang="zh-HK" altLang="en-US" dirty="0"/>
          </a:p>
        </p:txBody>
      </p:sp>
    </p:spTree>
    <p:extLst>
      <p:ext uri="{BB962C8B-B14F-4D97-AF65-F5344CB8AC3E}">
        <p14:creationId xmlns:p14="http://schemas.microsoft.com/office/powerpoint/2010/main" val="241967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977900" y="1340768"/>
            <a:ext cx="9510588" cy="5328592"/>
          </a:xfrm>
        </p:spPr>
        <p:txBody>
          <a:bodyPr>
            <a:normAutofit/>
          </a:bodyPr>
          <a:lstStyle/>
          <a:p>
            <a:r>
              <a:rPr lang="en-US" altLang="zh-TW" dirty="0"/>
              <a:t>1. What were the x-ray findings?</a:t>
            </a:r>
          </a:p>
        </p:txBody>
      </p:sp>
      <p:pic>
        <p:nvPicPr>
          <p:cNvPr id="6" name="圖片 5" descr="C:\Users\Frank\Downloads\L elbow2.jpg"/>
          <p:cNvPicPr/>
          <p:nvPr/>
        </p:nvPicPr>
        <p:blipFill>
          <a:blip r:embed="rId2" cstate="print"/>
          <a:srcRect/>
          <a:stretch>
            <a:fillRect/>
          </a:stretch>
        </p:blipFill>
        <p:spPr bwMode="auto">
          <a:xfrm>
            <a:off x="4876800" y="1879600"/>
            <a:ext cx="5041900" cy="4978400"/>
          </a:xfrm>
          <a:prstGeom prst="rect">
            <a:avLst/>
          </a:prstGeom>
          <a:noFill/>
          <a:ln w="9525">
            <a:noFill/>
            <a:miter lim="800000"/>
            <a:headEnd/>
            <a:tailEnd/>
          </a:ln>
        </p:spPr>
      </p:pic>
      <p:pic>
        <p:nvPicPr>
          <p:cNvPr id="7" name="圖片 4" descr="C:\Users\Frank\Downloads\L elbow.jpg"/>
          <p:cNvPicPr/>
          <p:nvPr/>
        </p:nvPicPr>
        <p:blipFill>
          <a:blip r:embed="rId3" cstate="print"/>
          <a:srcRect/>
          <a:stretch>
            <a:fillRect/>
          </a:stretch>
        </p:blipFill>
        <p:spPr bwMode="auto">
          <a:xfrm>
            <a:off x="279082" y="1879600"/>
            <a:ext cx="4724718" cy="4978400"/>
          </a:xfrm>
          <a:prstGeom prst="rect">
            <a:avLst/>
          </a:prstGeom>
          <a:noFill/>
          <a:ln w="9525">
            <a:noFill/>
            <a:miter lim="800000"/>
            <a:headEnd/>
            <a:tailEnd/>
          </a:ln>
        </p:spPr>
      </p:pic>
      <p:pic>
        <p:nvPicPr>
          <p:cNvPr id="8" name="圖片 5" descr="C:\Users\Frank\Downloads\L elbow2.jpg"/>
          <p:cNvPicPr/>
          <p:nvPr/>
        </p:nvPicPr>
        <p:blipFill>
          <a:blip r:embed="rId2" cstate="print"/>
          <a:srcRect/>
          <a:stretch>
            <a:fillRect/>
          </a:stretch>
        </p:blipFill>
        <p:spPr bwMode="auto">
          <a:xfrm>
            <a:off x="4813300" y="1879600"/>
            <a:ext cx="5041900" cy="4978400"/>
          </a:xfrm>
          <a:prstGeom prst="rect">
            <a:avLst/>
          </a:prstGeom>
          <a:noFill/>
          <a:ln w="9525">
            <a:noFill/>
            <a:miter lim="800000"/>
            <a:headEnd/>
            <a:tailEnd/>
          </a:ln>
        </p:spPr>
      </p:pic>
    </p:spTree>
    <p:extLst>
      <p:ext uri="{BB962C8B-B14F-4D97-AF65-F5344CB8AC3E}">
        <p14:creationId xmlns:p14="http://schemas.microsoft.com/office/powerpoint/2010/main" val="2619081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6240016" y="1340768"/>
            <a:ext cx="4248472" cy="5328592"/>
          </a:xfrm>
        </p:spPr>
        <p:txBody>
          <a:bodyPr>
            <a:normAutofit/>
          </a:bodyPr>
          <a:lstStyle/>
          <a:p>
            <a:r>
              <a:rPr lang="en-US" altLang="zh-TW" dirty="0"/>
              <a:t>1. What were the x-ray findings?</a:t>
            </a:r>
          </a:p>
          <a:p>
            <a:pPr lvl="1"/>
            <a:r>
              <a:rPr lang="en-US" altLang="zh-TW" dirty="0"/>
              <a:t>A subtle fracture line which</a:t>
            </a:r>
            <a:r>
              <a:rPr lang="zh-TW" altLang="en-US" dirty="0"/>
              <a:t> </a:t>
            </a:r>
            <a:r>
              <a:rPr lang="en-US" altLang="zh-TW" dirty="0"/>
              <a:t>involves a thin portion of the distal humeral metaphysis</a:t>
            </a:r>
          </a:p>
        </p:txBody>
      </p:sp>
      <p:pic>
        <p:nvPicPr>
          <p:cNvPr id="4" name="圖片 3" descr="C:\Users\Frank\Downloads\L elbow.jpg"/>
          <p:cNvPicPr/>
          <p:nvPr/>
        </p:nvPicPr>
        <p:blipFill>
          <a:blip r:embed="rId2" cstate="print"/>
          <a:srcRect/>
          <a:stretch>
            <a:fillRect/>
          </a:stretch>
        </p:blipFill>
        <p:spPr bwMode="auto">
          <a:xfrm>
            <a:off x="1524000" y="1268760"/>
            <a:ext cx="4608512" cy="5589240"/>
          </a:xfrm>
          <a:prstGeom prst="rect">
            <a:avLst/>
          </a:prstGeom>
          <a:noFill/>
          <a:ln w="9525">
            <a:noFill/>
            <a:miter lim="800000"/>
            <a:headEnd/>
            <a:tailEnd/>
          </a:ln>
        </p:spPr>
      </p:pic>
      <p:sp>
        <p:nvSpPr>
          <p:cNvPr id="5" name="橢圓 4"/>
          <p:cNvSpPr/>
          <p:nvPr/>
        </p:nvSpPr>
        <p:spPr>
          <a:xfrm>
            <a:off x="3287688" y="3717032"/>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62629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a:xfrm>
            <a:off x="6553200" y="1825625"/>
            <a:ext cx="4800600" cy="4351338"/>
          </a:xfrm>
        </p:spPr>
        <p:txBody>
          <a:bodyPr/>
          <a:lstStyle/>
          <a:p>
            <a:pPr lvl="1"/>
            <a:r>
              <a:rPr lang="en-US" altLang="zh-TW" dirty="0"/>
              <a:t>Posterior fat pad sign +</a:t>
            </a:r>
            <a:r>
              <a:rPr lang="en-US" altLang="zh-TW" dirty="0" err="1"/>
              <a:t>ve</a:t>
            </a:r>
            <a:endParaRPr lang="en-US" altLang="zh-TW" dirty="0"/>
          </a:p>
          <a:p>
            <a:pPr lvl="1"/>
            <a:r>
              <a:rPr lang="en-US" altLang="zh-TW" dirty="0"/>
              <a:t>Soft tissue swelling +</a:t>
            </a:r>
            <a:r>
              <a:rPr lang="en-US" altLang="zh-TW" dirty="0" err="1"/>
              <a:t>ve</a:t>
            </a:r>
            <a:endParaRPr lang="zh-TW" altLang="en-US" dirty="0"/>
          </a:p>
          <a:p>
            <a:endParaRPr lang="zh-HK" altLang="en-US" dirty="0"/>
          </a:p>
        </p:txBody>
      </p:sp>
      <p:pic>
        <p:nvPicPr>
          <p:cNvPr id="4" name="圖片 5" descr="C:\Users\Frank\Downloads\L elbow2.jpg"/>
          <p:cNvPicPr/>
          <p:nvPr/>
        </p:nvPicPr>
        <p:blipFill>
          <a:blip r:embed="rId2" cstate="print"/>
          <a:srcRect/>
          <a:stretch>
            <a:fillRect/>
          </a:stretch>
        </p:blipFill>
        <p:spPr bwMode="auto">
          <a:xfrm>
            <a:off x="1511300" y="1825625"/>
            <a:ext cx="5041900" cy="4978400"/>
          </a:xfrm>
          <a:prstGeom prst="rect">
            <a:avLst/>
          </a:prstGeom>
          <a:noFill/>
          <a:ln w="9525">
            <a:noFill/>
            <a:miter lim="800000"/>
            <a:headEnd/>
            <a:tailEnd/>
          </a:ln>
        </p:spPr>
      </p:pic>
    </p:spTree>
    <p:extLst>
      <p:ext uri="{BB962C8B-B14F-4D97-AF65-F5344CB8AC3E}">
        <p14:creationId xmlns:p14="http://schemas.microsoft.com/office/powerpoint/2010/main" val="3893954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203325"/>
            <a:ext cx="10515600" cy="4351338"/>
          </a:xfrm>
        </p:spPr>
        <p:txBody>
          <a:bodyPr/>
          <a:lstStyle/>
          <a:p>
            <a:r>
              <a:rPr lang="en-US" altLang="zh-TW" dirty="0"/>
              <a:t>2. What was the estimated age of this child ? Please give explanation on your estimation</a:t>
            </a:r>
          </a:p>
          <a:p>
            <a:endParaRPr lang="zh-TW" altLang="en-US" dirty="0"/>
          </a:p>
        </p:txBody>
      </p:sp>
      <p:pic>
        <p:nvPicPr>
          <p:cNvPr id="4" name="圖片 4" descr="C:\Users\Frank\Downloads\L elbow.jpg"/>
          <p:cNvPicPr/>
          <p:nvPr/>
        </p:nvPicPr>
        <p:blipFill>
          <a:blip r:embed="rId2" cstate="print"/>
          <a:srcRect/>
          <a:stretch>
            <a:fillRect/>
          </a:stretch>
        </p:blipFill>
        <p:spPr bwMode="auto">
          <a:xfrm>
            <a:off x="1651000" y="2362200"/>
            <a:ext cx="4445000" cy="4495800"/>
          </a:xfrm>
          <a:prstGeom prst="rect">
            <a:avLst/>
          </a:prstGeom>
          <a:noFill/>
          <a:ln w="9525">
            <a:noFill/>
            <a:miter lim="800000"/>
            <a:headEnd/>
            <a:tailEnd/>
          </a:ln>
        </p:spPr>
      </p:pic>
      <p:pic>
        <p:nvPicPr>
          <p:cNvPr id="6" name="圖片 5" descr="C:\Users\Frank\Downloads\L elbow2.jpg"/>
          <p:cNvPicPr/>
          <p:nvPr/>
        </p:nvPicPr>
        <p:blipFill>
          <a:blip r:embed="rId3" cstate="print"/>
          <a:srcRect/>
          <a:stretch>
            <a:fillRect/>
          </a:stretch>
        </p:blipFill>
        <p:spPr bwMode="auto">
          <a:xfrm>
            <a:off x="6311900" y="2362200"/>
            <a:ext cx="4445000" cy="4495800"/>
          </a:xfrm>
          <a:prstGeom prst="rect">
            <a:avLst/>
          </a:prstGeom>
          <a:noFill/>
          <a:ln w="9525">
            <a:noFill/>
            <a:miter lim="800000"/>
            <a:headEnd/>
            <a:tailEnd/>
          </a:ln>
        </p:spPr>
      </p:pic>
    </p:spTree>
    <p:extLst>
      <p:ext uri="{BB962C8B-B14F-4D97-AF65-F5344CB8AC3E}">
        <p14:creationId xmlns:p14="http://schemas.microsoft.com/office/powerpoint/2010/main" val="1084291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a:t>CRITOL</a:t>
            </a:r>
            <a:endParaRPr lang="zh-TW" altLang="en-US" b="1" dirty="0"/>
          </a:p>
        </p:txBody>
      </p:sp>
      <p:graphicFrame>
        <p:nvGraphicFramePr>
          <p:cNvPr id="6" name="內容版面配置區 5"/>
          <p:cNvGraphicFramePr>
            <a:graphicFrameLocks noGrp="1"/>
          </p:cNvGraphicFramePr>
          <p:nvPr>
            <p:ph idx="1"/>
          </p:nvPr>
        </p:nvGraphicFramePr>
        <p:xfrm>
          <a:off x="6312024" y="1412776"/>
          <a:ext cx="4176464" cy="5420046"/>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tblGrid>
              <a:tr h="750941">
                <a:tc>
                  <a:txBody>
                    <a:bodyPr/>
                    <a:lstStyle/>
                    <a:p>
                      <a:r>
                        <a:rPr lang="en-US" altLang="zh-TW" sz="1800" b="1" i="0" kern="1200" dirty="0">
                          <a:solidFill>
                            <a:schemeClr val="lt1"/>
                          </a:solidFill>
                          <a:latin typeface="+mn-lt"/>
                          <a:ea typeface="+mn-ea"/>
                          <a:cs typeface="+mn-cs"/>
                        </a:rPr>
                        <a:t>Ossification center of the Elbow</a:t>
                      </a:r>
                      <a:endParaRPr lang="zh-TW" altLang="en-US" b="1" dirty="0"/>
                    </a:p>
                  </a:txBody>
                  <a:tcPr/>
                </a:tc>
                <a:tc>
                  <a:txBody>
                    <a:bodyPr/>
                    <a:lstStyle/>
                    <a:p>
                      <a:r>
                        <a:rPr lang="en-US" altLang="zh-TW" sz="1800" b="1" i="1" kern="1200" dirty="0">
                          <a:solidFill>
                            <a:schemeClr val="lt1"/>
                          </a:solidFill>
                          <a:latin typeface="+mn-lt"/>
                          <a:ea typeface="+mn-ea"/>
                          <a:cs typeface="+mn-cs"/>
                        </a:rPr>
                        <a:t>Sequence of appearance of ossification</a:t>
                      </a:r>
                      <a:r>
                        <a:rPr lang="en-US" altLang="zh-TW" sz="1800" b="0" i="1" kern="1200" dirty="0">
                          <a:solidFill>
                            <a:schemeClr val="lt1"/>
                          </a:solidFill>
                          <a:latin typeface="+mn-lt"/>
                          <a:ea typeface="+mn-ea"/>
                          <a:cs typeface="+mn-cs"/>
                        </a:rPr>
                        <a:t>  </a:t>
                      </a:r>
                      <a:r>
                        <a:rPr lang="en-US" altLang="zh-TW" sz="1800" b="1" i="1" kern="1200" dirty="0" err="1">
                          <a:solidFill>
                            <a:schemeClr val="lt1"/>
                          </a:solidFill>
                          <a:latin typeface="+mn-lt"/>
                          <a:ea typeface="+mn-ea"/>
                          <a:cs typeface="+mn-cs"/>
                        </a:rPr>
                        <a:t>centres</a:t>
                      </a:r>
                      <a:endParaRPr lang="zh-TW" altLang="en-US" sz="1800" b="1" i="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750941">
                <a:tc>
                  <a:txBody>
                    <a:bodyPr/>
                    <a:lstStyle/>
                    <a:p>
                      <a:r>
                        <a:rPr lang="en-US" altLang="zh-TW" sz="1800" b="1" i="0" kern="1200" dirty="0" err="1">
                          <a:solidFill>
                            <a:schemeClr val="dk1"/>
                          </a:solidFill>
                          <a:latin typeface="+mn-lt"/>
                          <a:ea typeface="+mn-ea"/>
                          <a:cs typeface="+mn-cs"/>
                        </a:rPr>
                        <a:t>C</a:t>
                      </a:r>
                      <a:r>
                        <a:rPr lang="en-US" altLang="zh-TW" sz="1800" b="0" i="0" kern="1200" dirty="0" err="1">
                          <a:solidFill>
                            <a:schemeClr val="dk1"/>
                          </a:solidFill>
                          <a:latin typeface="+mn-lt"/>
                          <a:ea typeface="+mn-ea"/>
                          <a:cs typeface="+mn-cs"/>
                        </a:rPr>
                        <a:t>apitellum</a:t>
                      </a:r>
                      <a:endParaRPr lang="zh-TW" altLang="en-US" dirty="0"/>
                    </a:p>
                  </a:txBody>
                  <a:tcPr/>
                </a:tc>
                <a:tc>
                  <a:txBody>
                    <a:bodyPr/>
                    <a:lstStyle/>
                    <a:p>
                      <a:r>
                        <a:rPr lang="en-US" altLang="zh-TW" dirty="0"/>
                        <a:t>1</a:t>
                      </a:r>
                      <a:endParaRPr lang="zh-TW" altLang="en-US" dirty="0"/>
                    </a:p>
                  </a:txBody>
                  <a:tcPr/>
                </a:tc>
                <a:extLst>
                  <a:ext uri="{0D108BD9-81ED-4DB2-BD59-A6C34878D82A}">
                    <a16:rowId xmlns:a16="http://schemas.microsoft.com/office/drawing/2014/main" val="10001"/>
                  </a:ext>
                </a:extLst>
              </a:tr>
              <a:tr h="750941">
                <a:tc>
                  <a:txBody>
                    <a:bodyPr/>
                    <a:lstStyle/>
                    <a:p>
                      <a:r>
                        <a:rPr lang="en-US" altLang="zh-TW" sz="1800" b="1" i="0" kern="1200" dirty="0">
                          <a:solidFill>
                            <a:schemeClr val="dk1"/>
                          </a:solidFill>
                          <a:latin typeface="+mn-lt"/>
                          <a:ea typeface="+mn-ea"/>
                          <a:cs typeface="+mn-cs"/>
                        </a:rPr>
                        <a:t>R</a:t>
                      </a:r>
                      <a:r>
                        <a:rPr lang="en-US" altLang="zh-TW" sz="1800" b="0" i="0" kern="1200" dirty="0">
                          <a:solidFill>
                            <a:schemeClr val="dk1"/>
                          </a:solidFill>
                          <a:latin typeface="+mn-lt"/>
                          <a:ea typeface="+mn-ea"/>
                          <a:cs typeface="+mn-cs"/>
                        </a:rPr>
                        <a:t>adial head</a:t>
                      </a:r>
                      <a:endParaRPr lang="zh-TW" altLang="en-US" dirty="0"/>
                    </a:p>
                  </a:txBody>
                  <a:tcPr/>
                </a:tc>
                <a:tc>
                  <a:txBody>
                    <a:bodyPr/>
                    <a:lstStyle/>
                    <a:p>
                      <a:r>
                        <a:rPr lang="en-US" altLang="zh-TW" dirty="0"/>
                        <a:t>3</a:t>
                      </a:r>
                      <a:endParaRPr lang="zh-TW" altLang="en-US" dirty="0"/>
                    </a:p>
                  </a:txBody>
                  <a:tcPr/>
                </a:tc>
                <a:extLst>
                  <a:ext uri="{0D108BD9-81ED-4DB2-BD59-A6C34878D82A}">
                    <a16:rowId xmlns:a16="http://schemas.microsoft.com/office/drawing/2014/main" val="10002"/>
                  </a:ext>
                </a:extLst>
              </a:tr>
              <a:tr h="750941">
                <a:tc>
                  <a:txBody>
                    <a:bodyPr/>
                    <a:lstStyle/>
                    <a:p>
                      <a:r>
                        <a:rPr lang="en-US" altLang="zh-TW" sz="1800" b="0" i="0" kern="1200" dirty="0">
                          <a:solidFill>
                            <a:schemeClr val="dk1"/>
                          </a:solidFill>
                          <a:effectLst>
                            <a:outerShdw blurRad="38100" dist="38100" dir="2700000" algn="tl">
                              <a:srgbClr val="000000">
                                <a:alpha val="43137"/>
                              </a:srgbClr>
                            </a:outerShdw>
                          </a:effectLst>
                          <a:latin typeface="+mn-lt"/>
                          <a:ea typeface="+mn-ea"/>
                          <a:cs typeface="+mn-cs"/>
                        </a:rPr>
                        <a:t>I</a:t>
                      </a:r>
                      <a:r>
                        <a:rPr lang="en-US" altLang="zh-TW" sz="1800" b="0" i="0" kern="1200" dirty="0">
                          <a:solidFill>
                            <a:schemeClr val="dk1"/>
                          </a:solidFill>
                          <a:latin typeface="+mn-lt"/>
                          <a:ea typeface="+mn-ea"/>
                          <a:cs typeface="+mn-cs"/>
                        </a:rPr>
                        <a:t>nternal (medial) </a:t>
                      </a:r>
                      <a:r>
                        <a:rPr lang="en-US" altLang="zh-TW" sz="1800" b="0" i="0" kern="1200" dirty="0" err="1">
                          <a:solidFill>
                            <a:schemeClr val="dk1"/>
                          </a:solidFill>
                          <a:latin typeface="+mn-lt"/>
                          <a:ea typeface="+mn-ea"/>
                          <a:cs typeface="+mn-cs"/>
                        </a:rPr>
                        <a:t>epicondyle</a:t>
                      </a:r>
                      <a:endParaRPr lang="zh-TW" altLang="en-US" dirty="0"/>
                    </a:p>
                  </a:txBody>
                  <a:tcPr/>
                </a:tc>
                <a:tc>
                  <a:txBody>
                    <a:bodyPr/>
                    <a:lstStyle/>
                    <a:p>
                      <a:r>
                        <a:rPr lang="en-US" altLang="zh-TW" dirty="0"/>
                        <a:t>5</a:t>
                      </a:r>
                      <a:endParaRPr lang="zh-TW" altLang="en-US" dirty="0"/>
                    </a:p>
                  </a:txBody>
                  <a:tcPr/>
                </a:tc>
                <a:extLst>
                  <a:ext uri="{0D108BD9-81ED-4DB2-BD59-A6C34878D82A}">
                    <a16:rowId xmlns:a16="http://schemas.microsoft.com/office/drawing/2014/main" val="10003"/>
                  </a:ext>
                </a:extLst>
              </a:tr>
              <a:tr h="750941">
                <a:tc>
                  <a:txBody>
                    <a:bodyPr/>
                    <a:lstStyle/>
                    <a:p>
                      <a:r>
                        <a:rPr lang="en-US" altLang="zh-TW" sz="1800" b="1" i="0" kern="1200" dirty="0" err="1">
                          <a:solidFill>
                            <a:schemeClr val="dk1"/>
                          </a:solidFill>
                          <a:latin typeface="+mn-lt"/>
                          <a:ea typeface="+mn-ea"/>
                          <a:cs typeface="+mn-cs"/>
                        </a:rPr>
                        <a:t>T</a:t>
                      </a:r>
                      <a:r>
                        <a:rPr lang="en-US" altLang="zh-TW" sz="1800" b="0" i="0" kern="1200" dirty="0" err="1">
                          <a:solidFill>
                            <a:schemeClr val="dk1"/>
                          </a:solidFill>
                          <a:latin typeface="+mn-lt"/>
                          <a:ea typeface="+mn-ea"/>
                          <a:cs typeface="+mn-cs"/>
                        </a:rPr>
                        <a:t>rochlea</a:t>
                      </a:r>
                      <a:endParaRPr lang="zh-TW" altLang="en-US" dirty="0"/>
                    </a:p>
                  </a:txBody>
                  <a:tcPr/>
                </a:tc>
                <a:tc>
                  <a:txBody>
                    <a:bodyPr/>
                    <a:lstStyle/>
                    <a:p>
                      <a:r>
                        <a:rPr lang="en-US" altLang="zh-TW" dirty="0"/>
                        <a:t>7</a:t>
                      </a:r>
                      <a:endParaRPr lang="zh-TW" altLang="en-US" dirty="0"/>
                    </a:p>
                  </a:txBody>
                  <a:tcPr/>
                </a:tc>
                <a:extLst>
                  <a:ext uri="{0D108BD9-81ED-4DB2-BD59-A6C34878D82A}">
                    <a16:rowId xmlns:a16="http://schemas.microsoft.com/office/drawing/2014/main" val="10004"/>
                  </a:ext>
                </a:extLst>
              </a:tr>
              <a:tr h="750941">
                <a:tc>
                  <a:txBody>
                    <a:bodyPr/>
                    <a:lstStyle/>
                    <a:p>
                      <a:r>
                        <a:rPr lang="en-US" altLang="zh-TW" sz="1800" b="1" i="0" kern="1200" dirty="0" err="1">
                          <a:solidFill>
                            <a:schemeClr val="dk1"/>
                          </a:solidFill>
                          <a:latin typeface="+mn-lt"/>
                          <a:ea typeface="+mn-ea"/>
                          <a:cs typeface="+mn-cs"/>
                        </a:rPr>
                        <a:t>O</a:t>
                      </a:r>
                      <a:r>
                        <a:rPr lang="en-US" altLang="zh-TW" sz="1800" b="0" i="0" kern="1200" dirty="0" err="1">
                          <a:solidFill>
                            <a:schemeClr val="dk1"/>
                          </a:solidFill>
                          <a:latin typeface="+mn-lt"/>
                          <a:ea typeface="+mn-ea"/>
                          <a:cs typeface="+mn-cs"/>
                        </a:rPr>
                        <a:t>lecranon</a:t>
                      </a:r>
                      <a:r>
                        <a:rPr lang="en-US" altLang="zh-TW" sz="1800" b="0" i="0" kern="1200" dirty="0">
                          <a:solidFill>
                            <a:schemeClr val="dk1"/>
                          </a:solidFill>
                          <a:latin typeface="+mn-lt"/>
                          <a:ea typeface="+mn-ea"/>
                          <a:cs typeface="+mn-cs"/>
                        </a:rPr>
                        <a:t> </a:t>
                      </a:r>
                      <a:endParaRPr lang="zh-TW" altLang="en-US" dirty="0"/>
                    </a:p>
                  </a:txBody>
                  <a:tcPr/>
                </a:tc>
                <a:tc>
                  <a:txBody>
                    <a:bodyPr/>
                    <a:lstStyle/>
                    <a:p>
                      <a:r>
                        <a:rPr lang="en-US" altLang="zh-TW" dirty="0"/>
                        <a:t>9</a:t>
                      </a:r>
                      <a:endParaRPr lang="zh-TW" altLang="en-US" dirty="0"/>
                    </a:p>
                  </a:txBody>
                  <a:tcPr/>
                </a:tc>
                <a:extLst>
                  <a:ext uri="{0D108BD9-81ED-4DB2-BD59-A6C34878D82A}">
                    <a16:rowId xmlns:a16="http://schemas.microsoft.com/office/drawing/2014/main" val="10005"/>
                  </a:ext>
                </a:extLst>
              </a:tr>
              <a:tr h="750941">
                <a:tc>
                  <a:txBody>
                    <a:bodyPr/>
                    <a:lstStyle/>
                    <a:p>
                      <a:r>
                        <a:rPr lang="en-US" altLang="zh-TW" dirty="0"/>
                        <a:t>External</a:t>
                      </a:r>
                      <a:r>
                        <a:rPr lang="en-US" altLang="zh-TW" baseline="0" dirty="0"/>
                        <a:t> (</a:t>
                      </a:r>
                      <a:r>
                        <a:rPr lang="en-US" altLang="zh-TW" b="1" baseline="0" dirty="0"/>
                        <a:t>l</a:t>
                      </a:r>
                      <a:r>
                        <a:rPr lang="en-US" altLang="zh-TW" baseline="0" dirty="0"/>
                        <a:t>ateral) </a:t>
                      </a:r>
                      <a:r>
                        <a:rPr lang="en-US" altLang="zh-TW" baseline="0" dirty="0" err="1"/>
                        <a:t>epicondyle</a:t>
                      </a:r>
                      <a:endParaRPr lang="zh-TW" altLang="en-US" dirty="0"/>
                    </a:p>
                  </a:txBody>
                  <a:tcPr/>
                </a:tc>
                <a:tc>
                  <a:txBody>
                    <a:bodyPr/>
                    <a:lstStyle/>
                    <a:p>
                      <a:r>
                        <a:rPr lang="en-US" altLang="zh-TW" dirty="0"/>
                        <a:t>11</a:t>
                      </a:r>
                      <a:endParaRPr lang="zh-TW" altLang="en-US" dirty="0"/>
                    </a:p>
                  </a:txBody>
                  <a:tcPr/>
                </a:tc>
                <a:extLst>
                  <a:ext uri="{0D108BD9-81ED-4DB2-BD59-A6C34878D82A}">
                    <a16:rowId xmlns:a16="http://schemas.microsoft.com/office/drawing/2014/main" val="10006"/>
                  </a:ext>
                </a:extLst>
              </a:tr>
            </a:tbl>
          </a:graphicData>
        </a:graphic>
      </p:graphicFrame>
      <p:pic>
        <p:nvPicPr>
          <p:cNvPr id="4" name="Picture 2" descr="https://upload.orthobullets.com/topic/4009/images/elbow-radiograph-age-eleven.jpg"/>
          <p:cNvPicPr>
            <a:picLocks noChangeAspect="1" noChangeArrowheads="1"/>
          </p:cNvPicPr>
          <p:nvPr/>
        </p:nvPicPr>
        <p:blipFill>
          <a:blip r:embed="rId2" cstate="print"/>
          <a:srcRect/>
          <a:stretch>
            <a:fillRect/>
          </a:stretch>
        </p:blipFill>
        <p:spPr bwMode="auto">
          <a:xfrm>
            <a:off x="1703512" y="1340768"/>
            <a:ext cx="4067944" cy="5517232"/>
          </a:xfrm>
          <a:prstGeom prst="rect">
            <a:avLst/>
          </a:prstGeom>
          <a:noFill/>
        </p:spPr>
      </p:pic>
    </p:spTree>
    <p:extLst>
      <p:ext uri="{BB962C8B-B14F-4D97-AF65-F5344CB8AC3E}">
        <p14:creationId xmlns:p14="http://schemas.microsoft.com/office/powerpoint/2010/main" val="1469908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6168008" y="1600201"/>
            <a:ext cx="4042792" cy="4525963"/>
          </a:xfrm>
        </p:spPr>
        <p:txBody>
          <a:bodyPr/>
          <a:lstStyle/>
          <a:p>
            <a:r>
              <a:rPr lang="en-US" altLang="zh-TW" dirty="0"/>
              <a:t>The estimated age is 3  years old.</a:t>
            </a:r>
            <a:endParaRPr lang="zh-TW" altLang="en-US" dirty="0"/>
          </a:p>
        </p:txBody>
      </p:sp>
      <p:sp>
        <p:nvSpPr>
          <p:cNvPr id="12289" name="Rectangle 1"/>
          <p:cNvSpPr>
            <a:spLocks noChangeArrowheads="1"/>
          </p:cNvSpPr>
          <p:nvPr/>
        </p:nvSpPr>
        <p:spPr bwMode="auto">
          <a:xfrm>
            <a:off x="1524001" y="-3231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kumimoji="1" lang="zh-TW" altLang="zh-TW">
                <a:latin typeface="Arial" charset="0"/>
                <a:ea typeface="新細明體" charset="-120"/>
                <a:cs typeface="新細明體" charset="-120"/>
              </a:rPr>
            </a:br>
            <a:endParaRPr kumimoji="1" lang="zh-TW" altLang="zh-TW">
              <a:latin typeface="Arial" charset="0"/>
              <a:ea typeface="新細明體" charset="-120"/>
              <a:cs typeface="新細明體" charset="-120"/>
            </a:endParaRPr>
          </a:p>
        </p:txBody>
      </p:sp>
      <p:pic>
        <p:nvPicPr>
          <p:cNvPr id="5" name="圖片 4" descr="C:\Users\Frank\Downloads\L elbow.jpg"/>
          <p:cNvPicPr/>
          <p:nvPr/>
        </p:nvPicPr>
        <p:blipFill>
          <a:blip r:embed="rId2" cstate="print"/>
          <a:srcRect/>
          <a:stretch>
            <a:fillRect/>
          </a:stretch>
        </p:blipFill>
        <p:spPr bwMode="auto">
          <a:xfrm>
            <a:off x="1631504" y="1529408"/>
            <a:ext cx="4176464" cy="5328592"/>
          </a:xfrm>
          <a:prstGeom prst="rect">
            <a:avLst/>
          </a:prstGeom>
          <a:noFill/>
          <a:ln w="9525">
            <a:solidFill>
              <a:srgbClr val="FF0000"/>
            </a:solidFill>
            <a:miter lim="800000"/>
            <a:headEnd/>
            <a:tailEnd/>
          </a:ln>
        </p:spPr>
      </p:pic>
      <p:sp>
        <p:nvSpPr>
          <p:cNvPr id="9" name="橢圓 8"/>
          <p:cNvSpPr/>
          <p:nvPr/>
        </p:nvSpPr>
        <p:spPr>
          <a:xfrm>
            <a:off x="3359696" y="4093840"/>
            <a:ext cx="504056" cy="343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0" name="橢圓 8"/>
          <p:cNvSpPr/>
          <p:nvPr/>
        </p:nvSpPr>
        <p:spPr>
          <a:xfrm>
            <a:off x="3349948" y="4665712"/>
            <a:ext cx="504056"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Tree>
    <p:extLst>
      <p:ext uri="{BB962C8B-B14F-4D97-AF65-F5344CB8AC3E}">
        <p14:creationId xmlns:p14="http://schemas.microsoft.com/office/powerpoint/2010/main" val="1028001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TW" dirty="0"/>
              <a:t>3. What are the 3 most common elbow injuries in children</a:t>
            </a:r>
          </a:p>
          <a:p>
            <a:endParaRPr lang="zh-HK" altLang="en-US" dirty="0"/>
          </a:p>
        </p:txBody>
      </p:sp>
    </p:spTree>
    <p:extLst>
      <p:ext uri="{BB962C8B-B14F-4D97-AF65-F5344CB8AC3E}">
        <p14:creationId xmlns:p14="http://schemas.microsoft.com/office/powerpoint/2010/main" val="2286623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3. What are the 3 most common elbow injuries in children</a:t>
            </a:r>
          </a:p>
          <a:p>
            <a:pPr marL="914400" lvl="1" indent="-514350">
              <a:buFont typeface="+mj-lt"/>
              <a:buAutoNum type="arabicPeriod"/>
            </a:pPr>
            <a:r>
              <a:rPr lang="en-US" altLang="zh-TW" dirty="0" err="1"/>
              <a:t>Supracondylar</a:t>
            </a:r>
            <a:r>
              <a:rPr lang="en-US" altLang="zh-TW" dirty="0"/>
              <a:t> fractures (41%)</a:t>
            </a:r>
          </a:p>
          <a:p>
            <a:pPr marL="914400" lvl="1" indent="-514350">
              <a:buFont typeface="+mj-lt"/>
              <a:buAutoNum type="arabicPeriod"/>
            </a:pPr>
            <a:r>
              <a:rPr lang="en-US" altLang="zh-TW" dirty="0"/>
              <a:t>Radial head </a:t>
            </a:r>
            <a:r>
              <a:rPr lang="en-US" altLang="zh-TW" dirty="0" err="1"/>
              <a:t>subluxation</a:t>
            </a:r>
            <a:r>
              <a:rPr lang="en-US" altLang="zh-TW" dirty="0"/>
              <a:t> (28%)</a:t>
            </a:r>
          </a:p>
          <a:p>
            <a:pPr marL="914400" lvl="1" indent="-514350">
              <a:buFont typeface="+mj-lt"/>
              <a:buAutoNum type="arabicPeriod"/>
            </a:pPr>
            <a:r>
              <a:rPr lang="en-US" altLang="zh-TW" dirty="0"/>
              <a:t>Lateral </a:t>
            </a:r>
            <a:r>
              <a:rPr lang="en-US" altLang="zh-TW" dirty="0" err="1"/>
              <a:t>condylar</a:t>
            </a:r>
            <a:r>
              <a:rPr lang="en-US" altLang="zh-TW" dirty="0"/>
              <a:t> fracture (11%)</a:t>
            </a:r>
          </a:p>
          <a:p>
            <a:endParaRPr lang="zh-TW" altLang="en-US" dirty="0"/>
          </a:p>
        </p:txBody>
      </p:sp>
    </p:spTree>
    <p:extLst>
      <p:ext uri="{BB962C8B-B14F-4D97-AF65-F5344CB8AC3E}">
        <p14:creationId xmlns:p14="http://schemas.microsoft.com/office/powerpoint/2010/main" val="146170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Q1</a:t>
            </a:r>
            <a:endParaRPr lang="zh-HK" altLang="en-US" dirty="0"/>
          </a:p>
        </p:txBody>
      </p:sp>
      <p:sp>
        <p:nvSpPr>
          <p:cNvPr id="3" name="Content Placeholder 2"/>
          <p:cNvSpPr>
            <a:spLocks noGrp="1"/>
          </p:cNvSpPr>
          <p:nvPr>
            <p:ph idx="1"/>
          </p:nvPr>
        </p:nvSpPr>
        <p:spPr/>
        <p:txBody>
          <a:bodyPr/>
          <a:lstStyle/>
          <a:p>
            <a:r>
              <a:rPr lang="en-US" altLang="zh-HK" dirty="0"/>
              <a:t>A 40-year-old gentlemen with </a:t>
            </a:r>
            <a:r>
              <a:rPr lang="en-US" altLang="zh-HK" dirty="0" err="1"/>
              <a:t>hx</a:t>
            </a:r>
            <a:r>
              <a:rPr lang="en-US" altLang="zh-HK" dirty="0"/>
              <a:t> of </a:t>
            </a:r>
            <a:r>
              <a:rPr lang="en-US" altLang="zh-HK" dirty="0" err="1"/>
              <a:t>hyperlipidaemia</a:t>
            </a:r>
            <a:r>
              <a:rPr lang="en-US" altLang="zh-HK" dirty="0"/>
              <a:t> on statin complained of retrosternal pain after playing football with his friends for 30 minutes. The pain radiated to his left shoulder and jaw. He had nausea, sweating and mild shortness of breath. He had no fever nor URTI symptoms.</a:t>
            </a:r>
            <a:endParaRPr lang="zh-TW" altLang="zh-HK" dirty="0"/>
          </a:p>
          <a:p>
            <a:endParaRPr lang="zh-TW" altLang="zh-HK" dirty="0"/>
          </a:p>
          <a:p>
            <a:r>
              <a:rPr lang="en-US" altLang="zh-HK" dirty="0"/>
              <a:t>On arrival to AED, he was alert and conscious. His blood pressure was 163/95. RR 18 Temp 37 °C . An ECG was done in the triage station and as follows.</a:t>
            </a:r>
            <a:endParaRPr lang="zh-TW" altLang="zh-HK" dirty="0"/>
          </a:p>
          <a:p>
            <a:endParaRPr lang="zh-HK" altLang="en-US" dirty="0"/>
          </a:p>
        </p:txBody>
      </p:sp>
    </p:spTree>
    <p:extLst>
      <p:ext uri="{BB962C8B-B14F-4D97-AF65-F5344CB8AC3E}">
        <p14:creationId xmlns:p14="http://schemas.microsoft.com/office/powerpoint/2010/main" val="1358767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TW" dirty="0"/>
              <a:t>4. What was the diagnosis in this child?</a:t>
            </a:r>
          </a:p>
          <a:p>
            <a:endParaRPr lang="zh-HK" altLang="en-US" dirty="0"/>
          </a:p>
        </p:txBody>
      </p:sp>
    </p:spTree>
    <p:extLst>
      <p:ext uri="{BB962C8B-B14F-4D97-AF65-F5344CB8AC3E}">
        <p14:creationId xmlns:p14="http://schemas.microsoft.com/office/powerpoint/2010/main" val="2632003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en-US" altLang="zh-TW" dirty="0"/>
              <a:t>4. What was the diagnosis in this child?</a:t>
            </a:r>
          </a:p>
          <a:p>
            <a:pPr lvl="1"/>
            <a:r>
              <a:rPr lang="en-US" altLang="zh-TW" dirty="0"/>
              <a:t>L lateral </a:t>
            </a:r>
            <a:r>
              <a:rPr lang="en-US" altLang="zh-TW" dirty="0" err="1"/>
              <a:t>condylar</a:t>
            </a:r>
            <a:r>
              <a:rPr lang="en-US" altLang="zh-TW" dirty="0"/>
              <a:t> fracture</a:t>
            </a:r>
          </a:p>
          <a:p>
            <a:endParaRPr lang="zh-TW" altLang="en-US" dirty="0"/>
          </a:p>
        </p:txBody>
      </p:sp>
    </p:spTree>
    <p:extLst>
      <p:ext uri="{BB962C8B-B14F-4D97-AF65-F5344CB8AC3E}">
        <p14:creationId xmlns:p14="http://schemas.microsoft.com/office/powerpoint/2010/main" val="1707968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TW" dirty="0"/>
              <a:t>5. What was your management?</a:t>
            </a:r>
            <a:endParaRPr lang="zh-TW" altLang="zh-TW" dirty="0"/>
          </a:p>
          <a:p>
            <a:endParaRPr lang="zh-HK" altLang="en-US" dirty="0"/>
          </a:p>
        </p:txBody>
      </p:sp>
    </p:spTree>
    <p:extLst>
      <p:ext uri="{BB962C8B-B14F-4D97-AF65-F5344CB8AC3E}">
        <p14:creationId xmlns:p14="http://schemas.microsoft.com/office/powerpoint/2010/main" val="1733497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dirty="0"/>
              <a:t>5. What was your management?</a:t>
            </a:r>
            <a:endParaRPr lang="zh-TW" altLang="zh-TW" dirty="0"/>
          </a:p>
          <a:p>
            <a:pPr lvl="1"/>
            <a:r>
              <a:rPr lang="en-US" altLang="zh-TW" dirty="0"/>
              <a:t>Long arm cast for 4-6 weeks</a:t>
            </a:r>
            <a:endParaRPr lang="zh-TW" altLang="en-US" dirty="0"/>
          </a:p>
        </p:txBody>
      </p:sp>
    </p:spTree>
    <p:extLst>
      <p:ext uri="{BB962C8B-B14F-4D97-AF65-F5344CB8AC3E}">
        <p14:creationId xmlns:p14="http://schemas.microsoft.com/office/powerpoint/2010/main" val="3314413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Q3</a:t>
            </a:r>
            <a:endParaRPr lang="zh-HK" altLang="en-US" dirty="0"/>
          </a:p>
        </p:txBody>
      </p:sp>
      <p:sp>
        <p:nvSpPr>
          <p:cNvPr id="3" name="Content Placeholder 2"/>
          <p:cNvSpPr>
            <a:spLocks noGrp="1"/>
          </p:cNvSpPr>
          <p:nvPr>
            <p:ph idx="1"/>
          </p:nvPr>
        </p:nvSpPr>
        <p:spPr/>
        <p:txBody>
          <a:bodyPr/>
          <a:lstStyle/>
          <a:p>
            <a:r>
              <a:rPr lang="en-US" altLang="zh-HK" dirty="0"/>
              <a:t>A 4-year-old child was brought to the AED by her mother for suspected foreign body ingestion. Her mother bought him a remote control car as his birthday gift. She noted that the battery of the remote controller was missing after his son played the car for around 1 hour.</a:t>
            </a:r>
            <a:endParaRPr lang="zh-TW" altLang="zh-HK" dirty="0"/>
          </a:p>
        </p:txBody>
      </p:sp>
    </p:spTree>
    <p:extLst>
      <p:ext uri="{BB962C8B-B14F-4D97-AF65-F5344CB8AC3E}">
        <p14:creationId xmlns:p14="http://schemas.microsoft.com/office/powerpoint/2010/main" val="68326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HK" dirty="0"/>
              <a:t>A CXR was taken and shown below.</a:t>
            </a:r>
            <a:endParaRPr lang="zh-TW" altLang="zh-HK" dirty="0"/>
          </a:p>
          <a:p>
            <a:endParaRPr lang="zh-HK" altLang="en-US" dirty="0"/>
          </a:p>
        </p:txBody>
      </p:sp>
      <p:pic>
        <p:nvPicPr>
          <p:cNvPr id="4" name="圖片 1"/>
          <p:cNvPicPr/>
          <p:nvPr/>
        </p:nvPicPr>
        <p:blipFill>
          <a:blip r:embed="rId2" cstate="print"/>
          <a:srcRect/>
          <a:stretch>
            <a:fillRect/>
          </a:stretch>
        </p:blipFill>
        <p:spPr bwMode="auto">
          <a:xfrm>
            <a:off x="1092200" y="2324100"/>
            <a:ext cx="8890000" cy="4533900"/>
          </a:xfrm>
          <a:prstGeom prst="rect">
            <a:avLst/>
          </a:prstGeom>
          <a:noFill/>
          <a:ln w="9525">
            <a:noFill/>
            <a:miter lim="800000"/>
            <a:headEnd/>
            <a:tailEnd/>
          </a:ln>
        </p:spPr>
      </p:pic>
    </p:spTree>
    <p:extLst>
      <p:ext uri="{BB962C8B-B14F-4D97-AF65-F5344CB8AC3E}">
        <p14:creationId xmlns:p14="http://schemas.microsoft.com/office/powerpoint/2010/main" val="1463918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TW" dirty="0"/>
              <a:t>1. What important history would you ask from the mother?</a:t>
            </a:r>
            <a:endParaRPr lang="zh-TW" altLang="zh-TW" dirty="0"/>
          </a:p>
          <a:p>
            <a:endParaRPr lang="zh-HK" altLang="en-US" dirty="0"/>
          </a:p>
        </p:txBody>
      </p:sp>
    </p:spTree>
    <p:extLst>
      <p:ext uri="{BB962C8B-B14F-4D97-AF65-F5344CB8AC3E}">
        <p14:creationId xmlns:p14="http://schemas.microsoft.com/office/powerpoint/2010/main" val="4169297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0"/>
            <a:r>
              <a:rPr lang="en-US" altLang="zh-TW" dirty="0"/>
              <a:t>1. What important history would you ask from the mother?</a:t>
            </a:r>
            <a:endParaRPr lang="zh-TW" altLang="zh-TW" dirty="0"/>
          </a:p>
          <a:p>
            <a:pPr lvl="1"/>
            <a:r>
              <a:rPr lang="en-US" altLang="zh-TW" dirty="0"/>
              <a:t>Battery type</a:t>
            </a:r>
          </a:p>
          <a:p>
            <a:pPr lvl="1"/>
            <a:r>
              <a:rPr lang="en-US" altLang="zh-TW" dirty="0"/>
              <a:t>Battery charge state</a:t>
            </a:r>
          </a:p>
          <a:p>
            <a:pPr lvl="1"/>
            <a:r>
              <a:rPr lang="en-US" altLang="zh-TW" dirty="0"/>
              <a:t>Time of ingestion</a:t>
            </a:r>
          </a:p>
          <a:p>
            <a:pPr lvl="1"/>
            <a:r>
              <a:rPr lang="en-US" altLang="zh-TW" dirty="0"/>
              <a:t>Number of batteries ingested</a:t>
            </a:r>
          </a:p>
          <a:p>
            <a:pPr lvl="1"/>
            <a:r>
              <a:rPr lang="en-US" altLang="zh-TW" dirty="0"/>
              <a:t>Magnet co-ingestion</a:t>
            </a:r>
          </a:p>
          <a:p>
            <a:pPr lvl="1"/>
            <a:r>
              <a:rPr lang="en-US" altLang="zh-TW" dirty="0"/>
              <a:t>History of esophageal anomaly, stricture, or surgery</a:t>
            </a:r>
            <a:endParaRPr lang="zh-TW" altLang="en-US" dirty="0"/>
          </a:p>
        </p:txBody>
      </p:sp>
    </p:spTree>
    <p:extLst>
      <p:ext uri="{BB962C8B-B14F-4D97-AF65-F5344CB8AC3E}">
        <p14:creationId xmlns:p14="http://schemas.microsoft.com/office/powerpoint/2010/main" val="1546011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TW" dirty="0"/>
              <a:t>2. What were the x-ray findings?</a:t>
            </a:r>
            <a:endParaRPr lang="zh-TW" altLang="zh-TW" dirty="0"/>
          </a:p>
          <a:p>
            <a:endParaRPr lang="zh-HK" altLang="en-US" dirty="0"/>
          </a:p>
        </p:txBody>
      </p:sp>
    </p:spTree>
    <p:extLst>
      <p:ext uri="{BB962C8B-B14F-4D97-AF65-F5344CB8AC3E}">
        <p14:creationId xmlns:p14="http://schemas.microsoft.com/office/powerpoint/2010/main" val="2989168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dirty="0"/>
              <a:t>2. What were the x-ray findings?</a:t>
            </a:r>
            <a:endParaRPr lang="zh-TW" altLang="zh-TW" dirty="0"/>
          </a:p>
          <a:p>
            <a:pPr lvl="1"/>
            <a:r>
              <a:rPr lang="en-US" altLang="zh-TW" dirty="0"/>
              <a:t>A circular radio-opaque FB in upper thoracic region</a:t>
            </a:r>
          </a:p>
          <a:p>
            <a:pPr lvl="1"/>
            <a:r>
              <a:rPr lang="en-US" altLang="zh-TW" dirty="0"/>
              <a:t>No sign of </a:t>
            </a:r>
            <a:r>
              <a:rPr lang="en-US" altLang="zh-TW" dirty="0" err="1"/>
              <a:t>pneumomediastinum</a:t>
            </a:r>
            <a:endParaRPr lang="zh-TW" altLang="en-US" dirty="0"/>
          </a:p>
        </p:txBody>
      </p:sp>
    </p:spTree>
    <p:extLst>
      <p:ext uri="{BB962C8B-B14F-4D97-AF65-F5344CB8AC3E}">
        <p14:creationId xmlns:p14="http://schemas.microsoft.com/office/powerpoint/2010/main" val="171389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dirty="0"/>
          </a:p>
        </p:txBody>
      </p:sp>
      <p:sp>
        <p:nvSpPr>
          <p:cNvPr id="3" name="Content Placeholder 2"/>
          <p:cNvSpPr>
            <a:spLocks noGrp="1"/>
          </p:cNvSpPr>
          <p:nvPr>
            <p:ph idx="1"/>
          </p:nvPr>
        </p:nvSpPr>
        <p:spPr>
          <a:xfrm>
            <a:off x="878522" y="1431925"/>
            <a:ext cx="10515600" cy="4351338"/>
          </a:xfrm>
        </p:spPr>
        <p:txBody>
          <a:bodyPr/>
          <a:lstStyle/>
          <a:p>
            <a:r>
              <a:rPr lang="en-US" altLang="zh-TW" dirty="0"/>
              <a:t>1. Please describe the ECG findings</a:t>
            </a:r>
          </a:p>
          <a:p>
            <a:endParaRPr lang="zh-HK" altLang="en-US" dirty="0"/>
          </a:p>
        </p:txBody>
      </p:sp>
      <p:pic>
        <p:nvPicPr>
          <p:cNvPr id="4" name="圖片 8" descr="C:\Users\Frank\Downloads\IMG_2559.jpg"/>
          <p:cNvPicPr/>
          <p:nvPr/>
        </p:nvPicPr>
        <p:blipFill>
          <a:blip r:embed="rId2" cstate="print"/>
          <a:srcRect/>
          <a:stretch>
            <a:fillRect/>
          </a:stretch>
        </p:blipFill>
        <p:spPr bwMode="auto">
          <a:xfrm>
            <a:off x="2315845" y="1871662"/>
            <a:ext cx="6815455" cy="4978401"/>
          </a:xfrm>
          <a:prstGeom prst="rect">
            <a:avLst/>
          </a:prstGeom>
          <a:noFill/>
          <a:ln w="9525">
            <a:noFill/>
            <a:miter lim="800000"/>
            <a:headEnd/>
            <a:tailEnd/>
          </a:ln>
        </p:spPr>
      </p:pic>
    </p:spTree>
    <p:extLst>
      <p:ext uri="{BB962C8B-B14F-4D97-AF65-F5344CB8AC3E}">
        <p14:creationId xmlns:p14="http://schemas.microsoft.com/office/powerpoint/2010/main" val="2367727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TW" dirty="0"/>
              <a:t>3. What kind of battery was ingested? What was the characteristic shown on the x-ray?</a:t>
            </a:r>
            <a:endParaRPr lang="zh-TW" altLang="zh-TW" dirty="0"/>
          </a:p>
          <a:p>
            <a:endParaRPr lang="zh-HK" altLang="en-US" dirty="0"/>
          </a:p>
        </p:txBody>
      </p:sp>
    </p:spTree>
    <p:extLst>
      <p:ext uri="{BB962C8B-B14F-4D97-AF65-F5344CB8AC3E}">
        <p14:creationId xmlns:p14="http://schemas.microsoft.com/office/powerpoint/2010/main" val="2312978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47700" y="454025"/>
            <a:ext cx="10515600" cy="4351338"/>
          </a:xfrm>
        </p:spPr>
        <p:txBody>
          <a:bodyPr/>
          <a:lstStyle/>
          <a:p>
            <a:pPr lvl="0"/>
            <a:r>
              <a:rPr lang="en-US" altLang="zh-TW" dirty="0"/>
              <a:t>3. What kind of battery was ingested? What was the characteristic shown on the x-ray?</a:t>
            </a:r>
            <a:endParaRPr lang="zh-TW" altLang="zh-TW" dirty="0"/>
          </a:p>
          <a:p>
            <a:r>
              <a:rPr lang="en-US" altLang="zh-TW" dirty="0"/>
              <a:t>Button battery</a:t>
            </a:r>
          </a:p>
          <a:p>
            <a:pPr lvl="1"/>
            <a:r>
              <a:rPr lang="en-US" altLang="zh-TW" dirty="0" err="1"/>
              <a:t>Bilaminar</a:t>
            </a:r>
            <a:r>
              <a:rPr lang="en-US" altLang="zh-TW" dirty="0"/>
              <a:t>, double-ring appearance on AP view</a:t>
            </a:r>
          </a:p>
          <a:p>
            <a:pPr lvl="1"/>
            <a:r>
              <a:rPr lang="en-US" altLang="zh-TW" dirty="0"/>
              <a:t>Step-off appearance on lateral view</a:t>
            </a:r>
            <a:endParaRPr lang="zh-TW" altLang="en-US" dirty="0"/>
          </a:p>
        </p:txBody>
      </p:sp>
      <p:pic>
        <p:nvPicPr>
          <p:cNvPr id="4" name="圖片 1"/>
          <p:cNvPicPr/>
          <p:nvPr/>
        </p:nvPicPr>
        <p:blipFill>
          <a:blip r:embed="rId2" cstate="print"/>
          <a:srcRect/>
          <a:stretch>
            <a:fillRect/>
          </a:stretch>
        </p:blipFill>
        <p:spPr bwMode="auto">
          <a:xfrm>
            <a:off x="2138044" y="2667000"/>
            <a:ext cx="7742556" cy="4191000"/>
          </a:xfrm>
          <a:prstGeom prst="rect">
            <a:avLst/>
          </a:prstGeom>
          <a:noFill/>
          <a:ln w="9525">
            <a:noFill/>
            <a:miter lim="800000"/>
            <a:headEnd/>
            <a:tailEnd/>
          </a:ln>
        </p:spPr>
      </p:pic>
    </p:spTree>
    <p:extLst>
      <p:ext uri="{BB962C8B-B14F-4D97-AF65-F5344CB8AC3E}">
        <p14:creationId xmlns:p14="http://schemas.microsoft.com/office/powerpoint/2010/main" val="1305780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TW" dirty="0"/>
              <a:t>4. Was the radio-opaque foreign body impacted on the trachea or </a:t>
            </a:r>
            <a:r>
              <a:rPr lang="en-US" altLang="zh-TW" dirty="0" err="1"/>
              <a:t>oesophagus</a:t>
            </a:r>
            <a:r>
              <a:rPr lang="en-US" altLang="zh-TW" dirty="0"/>
              <a:t>? Please explain</a:t>
            </a:r>
          </a:p>
          <a:p>
            <a:endParaRPr lang="zh-HK" altLang="en-US" dirty="0"/>
          </a:p>
        </p:txBody>
      </p:sp>
    </p:spTree>
    <p:extLst>
      <p:ext uri="{BB962C8B-B14F-4D97-AF65-F5344CB8AC3E}">
        <p14:creationId xmlns:p14="http://schemas.microsoft.com/office/powerpoint/2010/main" val="124051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4. Was the radio-opaque foreign body impacted on the trachea or </a:t>
            </a:r>
            <a:r>
              <a:rPr lang="en-US" altLang="zh-TW" dirty="0" err="1"/>
              <a:t>oesophagus</a:t>
            </a:r>
            <a:r>
              <a:rPr lang="en-US" altLang="zh-TW" dirty="0"/>
              <a:t>? Please explain</a:t>
            </a:r>
          </a:p>
          <a:p>
            <a:pPr lvl="1"/>
            <a:r>
              <a:rPr lang="en-US" altLang="zh-TW" dirty="0"/>
              <a:t>In the </a:t>
            </a:r>
            <a:r>
              <a:rPr lang="en-US" altLang="zh-TW" dirty="0" err="1"/>
              <a:t>oesophagus</a:t>
            </a:r>
            <a:endParaRPr lang="zh-TW" altLang="en-US" dirty="0"/>
          </a:p>
        </p:txBody>
      </p:sp>
    </p:spTree>
    <p:extLst>
      <p:ext uri="{BB962C8B-B14F-4D97-AF65-F5344CB8AC3E}">
        <p14:creationId xmlns:p14="http://schemas.microsoft.com/office/powerpoint/2010/main" val="577508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703512" y="1628800"/>
            <a:ext cx="4104456" cy="4680520"/>
          </a:xfrm>
        </p:spPr>
        <p:txBody>
          <a:bodyPr>
            <a:normAutofit/>
          </a:bodyPr>
          <a:lstStyle/>
          <a:p>
            <a:r>
              <a:rPr lang="en-US" altLang="zh-TW" dirty="0"/>
              <a:t>Esophagus</a:t>
            </a:r>
          </a:p>
          <a:p>
            <a:pPr lvl="1"/>
            <a:r>
              <a:rPr lang="en-US" altLang="zh-TW" dirty="0"/>
              <a:t>Align themselves in the coronal plane</a:t>
            </a:r>
          </a:p>
          <a:p>
            <a:pPr lvl="1"/>
            <a:r>
              <a:rPr lang="en-US" altLang="zh-TW" dirty="0"/>
              <a:t>Posterior to the tracheal air column on lateral view</a:t>
            </a:r>
          </a:p>
          <a:p>
            <a:r>
              <a:rPr lang="en-US" altLang="zh-TW" dirty="0"/>
              <a:t>Trachea</a:t>
            </a:r>
          </a:p>
          <a:p>
            <a:pPr lvl="1"/>
            <a:r>
              <a:rPr lang="en-US" altLang="zh-TW" dirty="0"/>
              <a:t>Align themselves in the </a:t>
            </a:r>
            <a:r>
              <a:rPr lang="en-US" altLang="zh-TW" dirty="0" err="1"/>
              <a:t>sagittal</a:t>
            </a:r>
            <a:r>
              <a:rPr lang="en-US" altLang="zh-TW" dirty="0"/>
              <a:t> plane</a:t>
            </a:r>
          </a:p>
          <a:p>
            <a:pPr lvl="1"/>
            <a:r>
              <a:rPr lang="en-US" altLang="zh-TW" dirty="0"/>
              <a:t>Overlap with the tracheal air column on lateral view</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5951985" y="1700808"/>
            <a:ext cx="4716015" cy="4464496"/>
          </a:xfrm>
          <a:prstGeom prst="rect">
            <a:avLst/>
          </a:prstGeom>
          <a:noFill/>
          <a:ln w="9525">
            <a:noFill/>
            <a:miter lim="800000"/>
            <a:headEnd/>
            <a:tailEnd/>
          </a:ln>
        </p:spPr>
      </p:pic>
    </p:spTree>
    <p:extLst>
      <p:ext uri="{BB962C8B-B14F-4D97-AF65-F5344CB8AC3E}">
        <p14:creationId xmlns:p14="http://schemas.microsoft.com/office/powerpoint/2010/main" val="2405490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TW" dirty="0"/>
              <a:t>5. What were the mechanisms of injuries caused by this kind of battery?</a:t>
            </a:r>
            <a:endParaRPr lang="zh-TW" altLang="zh-TW" dirty="0"/>
          </a:p>
          <a:p>
            <a:endParaRPr lang="zh-HK" altLang="en-US" dirty="0"/>
          </a:p>
        </p:txBody>
      </p:sp>
    </p:spTree>
    <p:extLst>
      <p:ext uri="{BB962C8B-B14F-4D97-AF65-F5344CB8AC3E}">
        <p14:creationId xmlns:p14="http://schemas.microsoft.com/office/powerpoint/2010/main" val="2334162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pPr lvl="0"/>
            <a:r>
              <a:rPr lang="en-US" altLang="zh-TW" dirty="0"/>
              <a:t>5. What were the mechanisms of injuries caused by this kind of battery?</a:t>
            </a:r>
            <a:endParaRPr lang="zh-TW" altLang="zh-TW" dirty="0"/>
          </a:p>
          <a:p>
            <a:pPr lvl="1"/>
            <a:r>
              <a:rPr lang="en-US" altLang="zh-TW" dirty="0"/>
              <a:t> Electrical discharge</a:t>
            </a:r>
          </a:p>
          <a:p>
            <a:pPr lvl="1"/>
            <a:r>
              <a:rPr lang="en-US" altLang="zh-TW" dirty="0"/>
              <a:t> Leakage of contents</a:t>
            </a:r>
          </a:p>
          <a:p>
            <a:pPr lvl="1"/>
            <a:r>
              <a:rPr lang="en-US" altLang="zh-TW" dirty="0"/>
              <a:t> Alkaline solution</a:t>
            </a:r>
          </a:p>
          <a:p>
            <a:pPr lvl="1"/>
            <a:r>
              <a:rPr lang="en-US" altLang="zh-TW" dirty="0"/>
              <a:t> Heavy metals</a:t>
            </a:r>
          </a:p>
          <a:p>
            <a:pPr lvl="1"/>
            <a:r>
              <a:rPr lang="en-US" altLang="zh-TW" dirty="0"/>
              <a:t> Pressure necrosis</a:t>
            </a:r>
            <a:endParaRPr lang="zh-TW" altLang="en-US" dirty="0"/>
          </a:p>
        </p:txBody>
      </p:sp>
    </p:spTree>
    <p:extLst>
      <p:ext uri="{BB962C8B-B14F-4D97-AF65-F5344CB8AC3E}">
        <p14:creationId xmlns:p14="http://schemas.microsoft.com/office/powerpoint/2010/main" val="1784138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TW" dirty="0"/>
              <a:t>6. Which medication would you consider to give to the child if endoscopic removal was not readily available?</a:t>
            </a:r>
            <a:endParaRPr lang="zh-TW" altLang="zh-TW" dirty="0"/>
          </a:p>
          <a:p>
            <a:endParaRPr lang="zh-HK" altLang="en-US" dirty="0"/>
          </a:p>
        </p:txBody>
      </p:sp>
    </p:spTree>
    <p:extLst>
      <p:ext uri="{BB962C8B-B14F-4D97-AF65-F5344CB8AC3E}">
        <p14:creationId xmlns:p14="http://schemas.microsoft.com/office/powerpoint/2010/main" val="2130341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838200" y="1825624"/>
            <a:ext cx="10515600" cy="4714875"/>
          </a:xfrm>
        </p:spPr>
        <p:txBody>
          <a:bodyPr/>
          <a:lstStyle/>
          <a:p>
            <a:pPr lvl="0"/>
            <a:r>
              <a:rPr lang="en-US" altLang="zh-TW" dirty="0"/>
              <a:t>6. Which medication would you consider to give to the child if endoscopic removal was not readily available?</a:t>
            </a:r>
            <a:endParaRPr lang="zh-TW" altLang="zh-TW" dirty="0"/>
          </a:p>
          <a:p>
            <a:pPr lvl="1"/>
            <a:r>
              <a:rPr lang="en-US" altLang="zh-TW" dirty="0" err="1"/>
              <a:t>Sucralfate</a:t>
            </a:r>
            <a:r>
              <a:rPr lang="en-US" altLang="zh-TW" dirty="0"/>
              <a:t> (1g/10nl) </a:t>
            </a:r>
          </a:p>
          <a:p>
            <a:pPr lvl="2"/>
            <a:r>
              <a:rPr lang="en-US" altLang="zh-TW" dirty="0"/>
              <a:t>Give 10 </a:t>
            </a:r>
            <a:r>
              <a:rPr lang="en-US" altLang="zh-TW" dirty="0" err="1"/>
              <a:t>mL</a:t>
            </a:r>
            <a:r>
              <a:rPr lang="en-US" altLang="zh-TW" dirty="0"/>
              <a:t> PO every 10 minutes, up to 3 doses</a:t>
            </a:r>
            <a:endParaRPr lang="zh-TW" altLang="en-US" dirty="0"/>
          </a:p>
        </p:txBody>
      </p:sp>
    </p:spTree>
    <p:extLst>
      <p:ext uri="{BB962C8B-B14F-4D97-AF65-F5344CB8AC3E}">
        <p14:creationId xmlns:p14="http://schemas.microsoft.com/office/powerpoint/2010/main" val="1879080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pPr lvl="0"/>
            <a:r>
              <a:rPr lang="en-US" altLang="zh-TW" dirty="0"/>
              <a:t>7. The mother asked if there was anything she could give to her child at home in order to decrease the injuries caused by this kind of battery.  What was your advice?</a:t>
            </a:r>
            <a:endParaRPr lang="zh-TW" altLang="zh-TW" dirty="0"/>
          </a:p>
        </p:txBody>
      </p:sp>
    </p:spTree>
    <p:extLst>
      <p:ext uri="{BB962C8B-B14F-4D97-AF65-F5344CB8AC3E}">
        <p14:creationId xmlns:p14="http://schemas.microsoft.com/office/powerpoint/2010/main" val="432181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endParaRPr lang="zh-TW" altLang="en-US" dirty="0"/>
          </a:p>
        </p:txBody>
      </p:sp>
      <p:sp>
        <p:nvSpPr>
          <p:cNvPr id="3" name="內容版面配置區 2"/>
          <p:cNvSpPr>
            <a:spLocks noGrp="1"/>
          </p:cNvSpPr>
          <p:nvPr>
            <p:ph idx="1"/>
          </p:nvPr>
        </p:nvSpPr>
        <p:spPr>
          <a:xfrm>
            <a:off x="838200" y="1255553"/>
            <a:ext cx="10515600" cy="4351338"/>
          </a:xfrm>
        </p:spPr>
        <p:txBody>
          <a:bodyPr/>
          <a:lstStyle/>
          <a:p>
            <a:r>
              <a:rPr lang="en-US" altLang="zh-TW" dirty="0"/>
              <a:t>1. Please describe the ECG findings</a:t>
            </a:r>
          </a:p>
          <a:p>
            <a:pPr lvl="1"/>
            <a:r>
              <a:rPr lang="en-US" altLang="zh-TW" dirty="0"/>
              <a:t>SR, around 86bpm</a:t>
            </a:r>
          </a:p>
          <a:p>
            <a:pPr lvl="1"/>
            <a:r>
              <a:rPr lang="en-US" altLang="zh-TW" dirty="0"/>
              <a:t>Tall, prominent, symmetrical T waves in V2-4</a:t>
            </a:r>
          </a:p>
          <a:p>
            <a:pPr lvl="1"/>
            <a:r>
              <a:rPr lang="en-US" altLang="zh-TW" dirty="0" err="1"/>
              <a:t>Upsloping</a:t>
            </a:r>
            <a:r>
              <a:rPr lang="en-US" altLang="zh-TW" dirty="0"/>
              <a:t> ST segment depression in V2-5</a:t>
            </a:r>
          </a:p>
          <a:p>
            <a:pPr lvl="1"/>
            <a:r>
              <a:rPr lang="en-US" altLang="zh-TW" dirty="0"/>
              <a:t>Absence of ST elevation in the </a:t>
            </a:r>
            <a:r>
              <a:rPr lang="en-US" altLang="zh-TW" dirty="0" err="1"/>
              <a:t>precordial</a:t>
            </a:r>
            <a:r>
              <a:rPr lang="en-US" altLang="zh-TW" dirty="0"/>
              <a:t> leads</a:t>
            </a:r>
          </a:p>
          <a:p>
            <a:endParaRPr lang="en-US" altLang="zh-TW" dirty="0"/>
          </a:p>
          <a:p>
            <a:endParaRPr lang="zh-TW" altLang="en-US" dirty="0"/>
          </a:p>
        </p:txBody>
      </p:sp>
      <p:pic>
        <p:nvPicPr>
          <p:cNvPr id="4" name="圖片 8" descr="C:\Users\Frank\Downloads\IMG_2559.jpg"/>
          <p:cNvPicPr/>
          <p:nvPr/>
        </p:nvPicPr>
        <p:blipFill>
          <a:blip r:embed="rId2" cstate="print"/>
          <a:srcRect/>
          <a:stretch>
            <a:fillRect/>
          </a:stretch>
        </p:blipFill>
        <p:spPr bwMode="auto">
          <a:xfrm>
            <a:off x="2963545" y="3255645"/>
            <a:ext cx="5710555" cy="3602355"/>
          </a:xfrm>
          <a:prstGeom prst="rect">
            <a:avLst/>
          </a:prstGeom>
          <a:noFill/>
          <a:ln w="9525">
            <a:noFill/>
            <a:miter lim="800000"/>
            <a:headEnd/>
            <a:tailEnd/>
          </a:ln>
        </p:spPr>
      </p:pic>
    </p:spTree>
    <p:extLst>
      <p:ext uri="{BB962C8B-B14F-4D97-AF65-F5344CB8AC3E}">
        <p14:creationId xmlns:p14="http://schemas.microsoft.com/office/powerpoint/2010/main" val="577419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pPr lvl="0"/>
            <a:r>
              <a:rPr lang="en-US" altLang="zh-TW" dirty="0"/>
              <a:t>7. The mother asked if there was anything she could give to her child at home in order to decrease the injuries caused by this kind of battery.  What was your advice?</a:t>
            </a:r>
            <a:endParaRPr lang="zh-TW" altLang="zh-TW" dirty="0"/>
          </a:p>
          <a:p>
            <a:r>
              <a:rPr lang="en-US" altLang="zh-TW" dirty="0"/>
              <a:t>Honey</a:t>
            </a:r>
          </a:p>
          <a:p>
            <a:pPr lvl="1"/>
            <a:r>
              <a:rPr lang="en-US" altLang="zh-TW" dirty="0"/>
              <a:t>10ml without dilution, given orally at home, every 10 minutes up to 6 doses</a:t>
            </a:r>
          </a:p>
          <a:p>
            <a:pPr lvl="1"/>
            <a:r>
              <a:rPr lang="en-US" altLang="zh-TW" dirty="0"/>
              <a:t>Mechanism: coat the battery and prevent local generation of OH- thereby delaying alkaline burns to adjacent tissue</a:t>
            </a:r>
          </a:p>
          <a:p>
            <a:pPr lvl="1"/>
            <a:r>
              <a:rPr lang="en-US" altLang="zh-TW" dirty="0"/>
              <a:t> Indications</a:t>
            </a:r>
          </a:p>
          <a:p>
            <a:pPr lvl="2"/>
            <a:r>
              <a:rPr lang="en-US" altLang="zh-TW" dirty="0"/>
              <a:t> Asymptomatic</a:t>
            </a:r>
          </a:p>
          <a:p>
            <a:pPr lvl="2"/>
            <a:r>
              <a:rPr lang="en-US" altLang="zh-TW" dirty="0"/>
              <a:t> Acute ingestion within 12 hours</a:t>
            </a:r>
          </a:p>
          <a:p>
            <a:pPr lvl="2"/>
            <a:r>
              <a:rPr lang="en-US" altLang="zh-TW" dirty="0"/>
              <a:t> No honey allergy</a:t>
            </a:r>
          </a:p>
          <a:p>
            <a:pPr lvl="2"/>
            <a:r>
              <a:rPr lang="en-US" altLang="zh-TW" dirty="0"/>
              <a:t> Older than 1 year old</a:t>
            </a:r>
            <a:endParaRPr lang="zh-TW" altLang="en-US" dirty="0"/>
          </a:p>
        </p:txBody>
      </p:sp>
    </p:spTree>
    <p:extLst>
      <p:ext uri="{BB962C8B-B14F-4D97-AF65-F5344CB8AC3E}">
        <p14:creationId xmlns:p14="http://schemas.microsoft.com/office/powerpoint/2010/main" val="137086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Q4</a:t>
            </a:r>
            <a:endParaRPr lang="zh-HK" altLang="en-US" dirty="0"/>
          </a:p>
        </p:txBody>
      </p:sp>
      <p:sp>
        <p:nvSpPr>
          <p:cNvPr id="3" name="Content Placeholder 2"/>
          <p:cNvSpPr>
            <a:spLocks noGrp="1"/>
          </p:cNvSpPr>
          <p:nvPr>
            <p:ph idx="1"/>
          </p:nvPr>
        </p:nvSpPr>
        <p:spPr/>
        <p:txBody>
          <a:bodyPr/>
          <a:lstStyle/>
          <a:p>
            <a:r>
              <a:rPr lang="en-US" altLang="zh-HK" dirty="0"/>
              <a:t>A 69-year-old lady with </a:t>
            </a:r>
            <a:r>
              <a:rPr lang="en-US" altLang="zh-HK" dirty="0" err="1"/>
              <a:t>hx</a:t>
            </a:r>
            <a:r>
              <a:rPr lang="en-US" altLang="zh-HK" dirty="0"/>
              <a:t> of HT, gout and chronic renal impairment, complained of right knee pain for 6 months. She had increased pain in recent 2 days and thus visited the AED. She had no recent </a:t>
            </a:r>
            <a:r>
              <a:rPr lang="en-US" altLang="zh-HK" dirty="0" err="1"/>
              <a:t>hx</a:t>
            </a:r>
            <a:r>
              <a:rPr lang="en-US" altLang="zh-HK" dirty="0"/>
              <a:t> of injury.</a:t>
            </a:r>
            <a:endParaRPr lang="zh-TW" altLang="zh-HK" dirty="0"/>
          </a:p>
          <a:p>
            <a:endParaRPr lang="zh-TW" altLang="zh-HK" dirty="0"/>
          </a:p>
          <a:p>
            <a:r>
              <a:rPr lang="en-US" altLang="zh-HK" dirty="0"/>
              <a:t>Physical examination showed tenderness and mild swelling on the medial joint line of the right knee. ROM was normal. The drawer test and valgus/</a:t>
            </a:r>
            <a:r>
              <a:rPr lang="en-US" altLang="zh-HK" dirty="0" err="1"/>
              <a:t>varus</a:t>
            </a:r>
            <a:r>
              <a:rPr lang="en-US" altLang="zh-HK" dirty="0"/>
              <a:t> stress test were negative.</a:t>
            </a:r>
            <a:endParaRPr lang="zh-TW" altLang="zh-HK" dirty="0"/>
          </a:p>
          <a:p>
            <a:endParaRPr lang="zh-HK" altLang="en-US" dirty="0"/>
          </a:p>
        </p:txBody>
      </p:sp>
    </p:spTree>
    <p:extLst>
      <p:ext uri="{BB962C8B-B14F-4D97-AF65-F5344CB8AC3E}">
        <p14:creationId xmlns:p14="http://schemas.microsoft.com/office/powerpoint/2010/main" val="1814566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1390" y="669925"/>
            <a:ext cx="10515600" cy="4351338"/>
          </a:xfrm>
        </p:spPr>
        <p:txBody>
          <a:bodyPr/>
          <a:lstStyle/>
          <a:p>
            <a:r>
              <a:rPr lang="en-US" altLang="zh-HK" dirty="0"/>
              <a:t>X-ray of the right knee was taken and shown below.</a:t>
            </a:r>
            <a:endParaRPr lang="zh-TW" altLang="zh-HK" dirty="0"/>
          </a:p>
          <a:p>
            <a:endParaRPr lang="zh-HK" altLang="en-US" dirty="0"/>
          </a:p>
        </p:txBody>
      </p:sp>
      <p:pic>
        <p:nvPicPr>
          <p:cNvPr id="4" name="圖片 2" descr="C:\Users\Frank\Downloads\image_6.jpg"/>
          <p:cNvPicPr/>
          <p:nvPr/>
        </p:nvPicPr>
        <p:blipFill>
          <a:blip r:embed="rId2" cstate="print"/>
          <a:srcRect/>
          <a:stretch>
            <a:fillRect/>
          </a:stretch>
        </p:blipFill>
        <p:spPr bwMode="auto">
          <a:xfrm>
            <a:off x="1168400" y="1181100"/>
            <a:ext cx="4140200" cy="5676900"/>
          </a:xfrm>
          <a:prstGeom prst="rect">
            <a:avLst/>
          </a:prstGeom>
          <a:noFill/>
          <a:ln w="9525">
            <a:noFill/>
            <a:miter lim="800000"/>
            <a:headEnd/>
            <a:tailEnd/>
          </a:ln>
        </p:spPr>
      </p:pic>
      <p:pic>
        <p:nvPicPr>
          <p:cNvPr id="5" name="圖片 3" descr="C:\Users\Frank\Downloads\image_4.jpg"/>
          <p:cNvPicPr/>
          <p:nvPr/>
        </p:nvPicPr>
        <p:blipFill>
          <a:blip r:embed="rId3" cstate="print"/>
          <a:srcRect/>
          <a:stretch>
            <a:fillRect/>
          </a:stretch>
        </p:blipFill>
        <p:spPr bwMode="auto">
          <a:xfrm>
            <a:off x="5308600" y="1181100"/>
            <a:ext cx="4406900" cy="5676900"/>
          </a:xfrm>
          <a:prstGeom prst="rect">
            <a:avLst/>
          </a:prstGeom>
          <a:noFill/>
          <a:ln w="9525">
            <a:noFill/>
            <a:miter lim="800000"/>
            <a:headEnd/>
            <a:tailEnd/>
          </a:ln>
        </p:spPr>
      </p:pic>
    </p:spTree>
    <p:extLst>
      <p:ext uri="{BB962C8B-B14F-4D97-AF65-F5344CB8AC3E}">
        <p14:creationId xmlns:p14="http://schemas.microsoft.com/office/powerpoint/2010/main" val="608118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562"/>
            <a:ext cx="10515600" cy="1325563"/>
          </a:xfrm>
        </p:spPr>
        <p:txBody>
          <a:bodyPr/>
          <a:lstStyle/>
          <a:p>
            <a:endParaRPr lang="zh-HK" altLang="en-US" dirty="0"/>
          </a:p>
        </p:txBody>
      </p:sp>
      <p:sp>
        <p:nvSpPr>
          <p:cNvPr id="3" name="Content Placeholder 2"/>
          <p:cNvSpPr>
            <a:spLocks noGrp="1"/>
          </p:cNvSpPr>
          <p:nvPr>
            <p:ph idx="1"/>
          </p:nvPr>
        </p:nvSpPr>
        <p:spPr>
          <a:xfrm>
            <a:off x="838200" y="1381125"/>
            <a:ext cx="10515600" cy="4351338"/>
          </a:xfrm>
        </p:spPr>
        <p:txBody>
          <a:bodyPr>
            <a:normAutofit/>
          </a:bodyPr>
          <a:lstStyle/>
          <a:p>
            <a:pPr lvl="0"/>
            <a:r>
              <a:rPr lang="en-US" altLang="zh-HK" dirty="0"/>
              <a:t>1. Please describe the X-ray findings.</a:t>
            </a:r>
          </a:p>
        </p:txBody>
      </p:sp>
      <p:pic>
        <p:nvPicPr>
          <p:cNvPr id="4" name="圖片 2" descr="C:\Users\Frank\Downloads\image_6.jpg"/>
          <p:cNvPicPr/>
          <p:nvPr/>
        </p:nvPicPr>
        <p:blipFill>
          <a:blip r:embed="rId2" cstate="print"/>
          <a:srcRect/>
          <a:stretch>
            <a:fillRect/>
          </a:stretch>
        </p:blipFill>
        <p:spPr bwMode="auto">
          <a:xfrm>
            <a:off x="1854200" y="1866900"/>
            <a:ext cx="3563620" cy="4991101"/>
          </a:xfrm>
          <a:prstGeom prst="rect">
            <a:avLst/>
          </a:prstGeom>
          <a:noFill/>
          <a:ln w="9525">
            <a:noFill/>
            <a:miter lim="800000"/>
            <a:headEnd/>
            <a:tailEnd/>
          </a:ln>
        </p:spPr>
      </p:pic>
      <p:pic>
        <p:nvPicPr>
          <p:cNvPr id="5" name="圖片 3" descr="C:\Users\Frank\Downloads\image_4.jpg"/>
          <p:cNvPicPr/>
          <p:nvPr/>
        </p:nvPicPr>
        <p:blipFill>
          <a:blip r:embed="rId3" cstate="print"/>
          <a:srcRect/>
          <a:stretch>
            <a:fillRect/>
          </a:stretch>
        </p:blipFill>
        <p:spPr bwMode="auto">
          <a:xfrm>
            <a:off x="5417820" y="1866901"/>
            <a:ext cx="3764280" cy="4991100"/>
          </a:xfrm>
          <a:prstGeom prst="rect">
            <a:avLst/>
          </a:prstGeom>
          <a:noFill/>
          <a:ln w="9525">
            <a:noFill/>
            <a:miter lim="800000"/>
            <a:headEnd/>
            <a:tailEnd/>
          </a:ln>
        </p:spPr>
      </p:pic>
    </p:spTree>
    <p:extLst>
      <p:ext uri="{BB962C8B-B14F-4D97-AF65-F5344CB8AC3E}">
        <p14:creationId xmlns:p14="http://schemas.microsoft.com/office/powerpoint/2010/main" val="1262322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562"/>
            <a:ext cx="10515600" cy="1325563"/>
          </a:xfrm>
        </p:spPr>
        <p:txBody>
          <a:bodyPr/>
          <a:lstStyle/>
          <a:p>
            <a:endParaRPr lang="zh-HK" altLang="en-US" dirty="0"/>
          </a:p>
        </p:txBody>
      </p:sp>
      <p:sp>
        <p:nvSpPr>
          <p:cNvPr id="3" name="Content Placeholder 2"/>
          <p:cNvSpPr>
            <a:spLocks noGrp="1"/>
          </p:cNvSpPr>
          <p:nvPr>
            <p:ph idx="1"/>
          </p:nvPr>
        </p:nvSpPr>
        <p:spPr>
          <a:xfrm>
            <a:off x="838200" y="1381125"/>
            <a:ext cx="10515600" cy="4351338"/>
          </a:xfrm>
        </p:spPr>
        <p:txBody>
          <a:bodyPr>
            <a:normAutofit/>
          </a:bodyPr>
          <a:lstStyle/>
          <a:p>
            <a:pPr lvl="0"/>
            <a:r>
              <a:rPr lang="en-US" altLang="zh-HK" dirty="0"/>
              <a:t>1. Please describe the X-ray findings.</a:t>
            </a:r>
          </a:p>
          <a:p>
            <a:pPr lvl="1"/>
            <a:r>
              <a:rPr lang="en-US" altLang="zh-HK" dirty="0"/>
              <a:t>Depression and marked irregularity of the articular </a:t>
            </a:r>
            <a:r>
              <a:rPr lang="en-US" altLang="zh-HK" dirty="0" err="1"/>
              <a:t>sufaces</a:t>
            </a:r>
            <a:r>
              <a:rPr lang="en-US" altLang="zh-HK" dirty="0"/>
              <a:t> of R medical femoral condyle and medial tibia plateau with sclerotic change</a:t>
            </a:r>
            <a:endParaRPr lang="zh-TW" altLang="zh-HK" dirty="0"/>
          </a:p>
          <a:p>
            <a:pPr lvl="1"/>
            <a:r>
              <a:rPr lang="en-US" altLang="zh-HK" dirty="0" err="1"/>
              <a:t>Chondrocalcinosis</a:t>
            </a:r>
            <a:r>
              <a:rPr lang="en-US" altLang="zh-HK" dirty="0"/>
              <a:t> at </a:t>
            </a:r>
            <a:r>
              <a:rPr lang="en-US" altLang="zh-HK" dirty="0" err="1"/>
              <a:t>tibiofemoral</a:t>
            </a:r>
            <a:r>
              <a:rPr lang="en-US" altLang="zh-HK" dirty="0"/>
              <a:t> joints and degenerative of R knee</a:t>
            </a:r>
            <a:endParaRPr lang="zh-TW" altLang="zh-HK" dirty="0"/>
          </a:p>
          <a:p>
            <a:pPr lvl="1"/>
            <a:endParaRPr lang="zh-HK" altLang="en-US" dirty="0"/>
          </a:p>
        </p:txBody>
      </p:sp>
      <p:pic>
        <p:nvPicPr>
          <p:cNvPr id="4" name="圖片 2" descr="C:\Users\Frank\Downloads\image_6.jpg"/>
          <p:cNvPicPr/>
          <p:nvPr/>
        </p:nvPicPr>
        <p:blipFill>
          <a:blip r:embed="rId2" cstate="print"/>
          <a:srcRect/>
          <a:stretch>
            <a:fillRect/>
          </a:stretch>
        </p:blipFill>
        <p:spPr bwMode="auto">
          <a:xfrm>
            <a:off x="2870200" y="3035301"/>
            <a:ext cx="2547620" cy="3822700"/>
          </a:xfrm>
          <a:prstGeom prst="rect">
            <a:avLst/>
          </a:prstGeom>
          <a:noFill/>
          <a:ln w="9525">
            <a:noFill/>
            <a:miter lim="800000"/>
            <a:headEnd/>
            <a:tailEnd/>
          </a:ln>
        </p:spPr>
      </p:pic>
      <p:pic>
        <p:nvPicPr>
          <p:cNvPr id="5" name="圖片 3" descr="C:\Users\Frank\Downloads\image_4.jpg"/>
          <p:cNvPicPr/>
          <p:nvPr/>
        </p:nvPicPr>
        <p:blipFill>
          <a:blip r:embed="rId3" cstate="print"/>
          <a:srcRect/>
          <a:stretch>
            <a:fillRect/>
          </a:stretch>
        </p:blipFill>
        <p:spPr bwMode="auto">
          <a:xfrm>
            <a:off x="5417820" y="3035301"/>
            <a:ext cx="2887980" cy="3822699"/>
          </a:xfrm>
          <a:prstGeom prst="rect">
            <a:avLst/>
          </a:prstGeom>
          <a:noFill/>
          <a:ln w="9525">
            <a:noFill/>
            <a:miter lim="800000"/>
            <a:headEnd/>
            <a:tailEnd/>
          </a:ln>
        </p:spPr>
      </p:pic>
    </p:spTree>
    <p:extLst>
      <p:ext uri="{BB962C8B-B14F-4D97-AF65-F5344CB8AC3E}">
        <p14:creationId xmlns:p14="http://schemas.microsoft.com/office/powerpoint/2010/main" val="3235048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HK" dirty="0"/>
              <a:t>2. What was the diagnosis?</a:t>
            </a:r>
          </a:p>
          <a:p>
            <a:endParaRPr lang="zh-HK" altLang="en-US" dirty="0"/>
          </a:p>
        </p:txBody>
      </p:sp>
    </p:spTree>
    <p:extLst>
      <p:ext uri="{BB962C8B-B14F-4D97-AF65-F5344CB8AC3E}">
        <p14:creationId xmlns:p14="http://schemas.microsoft.com/office/powerpoint/2010/main" val="531654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pPr lvl="0"/>
            <a:r>
              <a:rPr lang="en-US" altLang="zh-HK" dirty="0"/>
              <a:t>2. What was the diagnosis?</a:t>
            </a:r>
          </a:p>
          <a:p>
            <a:pPr lvl="1"/>
            <a:r>
              <a:rPr lang="en-US" altLang="zh-HK" dirty="0"/>
              <a:t>Subchondral insufficiency fracture of the knee (SIF/SIFK) </a:t>
            </a:r>
            <a:endParaRPr lang="zh-TW" altLang="zh-HK" dirty="0"/>
          </a:p>
          <a:p>
            <a:pPr lvl="1"/>
            <a:r>
              <a:rPr lang="en-US" altLang="zh-HK" dirty="0"/>
              <a:t>(previously known as spontaneous osteonecrosis of the knee (SONK))</a:t>
            </a:r>
            <a:endParaRPr lang="zh-TW" altLang="zh-HK" dirty="0"/>
          </a:p>
          <a:p>
            <a:pPr lvl="0"/>
            <a:endParaRPr lang="zh-TW" altLang="zh-HK" dirty="0"/>
          </a:p>
          <a:p>
            <a:endParaRPr lang="zh-HK" altLang="en-US" dirty="0"/>
          </a:p>
        </p:txBody>
      </p:sp>
    </p:spTree>
    <p:extLst>
      <p:ext uri="{BB962C8B-B14F-4D97-AF65-F5344CB8AC3E}">
        <p14:creationId xmlns:p14="http://schemas.microsoft.com/office/powerpoint/2010/main" val="3518310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HK" dirty="0"/>
              <a:t>3. What was the cause of this condition?</a:t>
            </a:r>
          </a:p>
          <a:p>
            <a:endParaRPr lang="zh-HK" altLang="en-US" dirty="0"/>
          </a:p>
        </p:txBody>
      </p:sp>
    </p:spTree>
    <p:extLst>
      <p:ext uri="{BB962C8B-B14F-4D97-AF65-F5344CB8AC3E}">
        <p14:creationId xmlns:p14="http://schemas.microsoft.com/office/powerpoint/2010/main" val="3131522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pPr lvl="0"/>
            <a:r>
              <a:rPr lang="en-US" altLang="zh-HK" dirty="0"/>
              <a:t>3. What was the cause of this condition?</a:t>
            </a:r>
          </a:p>
          <a:p>
            <a:pPr lvl="1"/>
            <a:r>
              <a:rPr lang="en-US" altLang="zh-HK" dirty="0"/>
              <a:t>Osteoporosis and subchondral insufficiency fracture that progresses to subchondral collapse with secondary osteonecrosis</a:t>
            </a:r>
            <a:endParaRPr lang="zh-TW" altLang="zh-HK" dirty="0"/>
          </a:p>
          <a:p>
            <a:pPr lvl="1"/>
            <a:endParaRPr lang="en-US" altLang="zh-HK" dirty="0"/>
          </a:p>
          <a:p>
            <a:pPr lvl="1"/>
            <a:r>
              <a:rPr lang="en-US" altLang="zh-HK" dirty="0"/>
              <a:t>in the absence of acute trauma, typically affecting older adults. (F&gt;M)</a:t>
            </a:r>
            <a:endParaRPr lang="zh-TW" altLang="zh-HK" dirty="0"/>
          </a:p>
          <a:p>
            <a:pPr lvl="0"/>
            <a:endParaRPr lang="zh-TW" altLang="zh-HK" dirty="0"/>
          </a:p>
          <a:p>
            <a:endParaRPr lang="zh-HK" altLang="en-US" dirty="0"/>
          </a:p>
        </p:txBody>
      </p:sp>
    </p:spTree>
    <p:extLst>
      <p:ext uri="{BB962C8B-B14F-4D97-AF65-F5344CB8AC3E}">
        <p14:creationId xmlns:p14="http://schemas.microsoft.com/office/powerpoint/2010/main" val="843486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HK" dirty="0"/>
              <a:t>4. What were the differential diagnoses?</a:t>
            </a:r>
          </a:p>
          <a:p>
            <a:endParaRPr lang="en-US" altLang="zh-HK" dirty="0"/>
          </a:p>
        </p:txBody>
      </p:sp>
    </p:spTree>
    <p:extLst>
      <p:ext uri="{BB962C8B-B14F-4D97-AF65-F5344CB8AC3E}">
        <p14:creationId xmlns:p14="http://schemas.microsoft.com/office/powerpoint/2010/main" val="34204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TW" dirty="0"/>
              <a:t>2. What was the diagnosis?</a:t>
            </a:r>
            <a:endParaRPr lang="zh-TW" altLang="zh-TW" dirty="0"/>
          </a:p>
          <a:p>
            <a:endParaRPr lang="zh-HK" altLang="en-US" dirty="0"/>
          </a:p>
        </p:txBody>
      </p:sp>
    </p:spTree>
    <p:extLst>
      <p:ext uri="{BB962C8B-B14F-4D97-AF65-F5344CB8AC3E}">
        <p14:creationId xmlns:p14="http://schemas.microsoft.com/office/powerpoint/2010/main" val="4290860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pPr lvl="0"/>
            <a:r>
              <a:rPr lang="en-US" altLang="zh-HK" dirty="0"/>
              <a:t>4. What were the differential diagnoses?</a:t>
            </a:r>
          </a:p>
          <a:p>
            <a:pPr lvl="1"/>
            <a:r>
              <a:rPr lang="en-US" altLang="zh-TW" dirty="0" err="1"/>
              <a:t>osteochondritis</a:t>
            </a:r>
            <a:r>
              <a:rPr lang="en-US" altLang="zh-TW" dirty="0"/>
              <a:t> </a:t>
            </a:r>
            <a:r>
              <a:rPr lang="en-US" altLang="zh-TW" dirty="0" err="1"/>
              <a:t>dissecans</a:t>
            </a:r>
            <a:r>
              <a:rPr lang="en-US" altLang="zh-TW" dirty="0"/>
              <a:t> of the knee</a:t>
            </a:r>
            <a:endParaRPr lang="zh-TW" altLang="zh-HK" dirty="0"/>
          </a:p>
          <a:p>
            <a:pPr lvl="1"/>
            <a:r>
              <a:rPr lang="en-US" altLang="zh-HK" dirty="0"/>
              <a:t>subchondral stress/fatigue fracture</a:t>
            </a:r>
          </a:p>
          <a:p>
            <a:pPr lvl="0"/>
            <a:endParaRPr lang="zh-TW" altLang="zh-HK" dirty="0"/>
          </a:p>
          <a:p>
            <a:endParaRPr lang="zh-HK" altLang="en-US" dirty="0"/>
          </a:p>
        </p:txBody>
      </p:sp>
    </p:spTree>
    <p:extLst>
      <p:ext uri="{BB962C8B-B14F-4D97-AF65-F5344CB8AC3E}">
        <p14:creationId xmlns:p14="http://schemas.microsoft.com/office/powerpoint/2010/main" val="540289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HK" dirty="0"/>
              <a:t>5. What kind of further investigation would be useful in diagnosis and delineation of the extent of the condition?</a:t>
            </a:r>
          </a:p>
          <a:p>
            <a:endParaRPr lang="zh-HK" altLang="en-US" dirty="0"/>
          </a:p>
        </p:txBody>
      </p:sp>
    </p:spTree>
    <p:extLst>
      <p:ext uri="{BB962C8B-B14F-4D97-AF65-F5344CB8AC3E}">
        <p14:creationId xmlns:p14="http://schemas.microsoft.com/office/powerpoint/2010/main" val="2037883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pPr lvl="0"/>
            <a:r>
              <a:rPr lang="en-US" altLang="zh-HK" dirty="0"/>
              <a:t>5. What kind of further investigation would be useful in diagnosis and delineation of the extent of the condition?</a:t>
            </a:r>
          </a:p>
          <a:p>
            <a:pPr lvl="1"/>
            <a:r>
              <a:rPr lang="en-US" altLang="zh-HK" dirty="0"/>
              <a:t>MRI is helpful to confirm the diagnosis and assist in determining the extent of disease</a:t>
            </a:r>
            <a:endParaRPr lang="zh-TW" altLang="zh-HK" dirty="0"/>
          </a:p>
          <a:p>
            <a:pPr lvl="1"/>
            <a:r>
              <a:rPr lang="en-US" altLang="zh-HK" dirty="0"/>
              <a:t>subchondral bone plate fracture</a:t>
            </a:r>
            <a:endParaRPr lang="zh-TW" altLang="zh-HK" dirty="0"/>
          </a:p>
          <a:p>
            <a:pPr lvl="1"/>
            <a:r>
              <a:rPr lang="en-US" altLang="zh-HK" dirty="0"/>
              <a:t>focal subchondral area of low signal intensity subjacent to the subchondral bone plate representing local ischemia</a:t>
            </a:r>
            <a:endParaRPr lang="zh-TW" altLang="zh-HK" dirty="0"/>
          </a:p>
          <a:p>
            <a:pPr lvl="1"/>
            <a:r>
              <a:rPr lang="en-US" altLang="zh-HK" dirty="0"/>
              <a:t>ill-defined bone marrow </a:t>
            </a:r>
            <a:r>
              <a:rPr lang="en-US" altLang="zh-HK" dirty="0" err="1"/>
              <a:t>oedema</a:t>
            </a:r>
            <a:r>
              <a:rPr lang="en-US" altLang="zh-HK" dirty="0"/>
              <a:t> and a lack of peripheral low signal intensity rim as seen in osteonecrosis and bone infarct</a:t>
            </a:r>
            <a:endParaRPr lang="zh-TW" altLang="zh-HK" dirty="0"/>
          </a:p>
          <a:p>
            <a:endParaRPr lang="zh-HK" altLang="en-US" dirty="0"/>
          </a:p>
        </p:txBody>
      </p:sp>
    </p:spTree>
    <p:extLst>
      <p:ext uri="{BB962C8B-B14F-4D97-AF65-F5344CB8AC3E}">
        <p14:creationId xmlns:p14="http://schemas.microsoft.com/office/powerpoint/2010/main" val="677534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HK" dirty="0"/>
              <a:t>6. What was the treatment options?</a:t>
            </a:r>
          </a:p>
          <a:p>
            <a:endParaRPr lang="zh-HK" altLang="en-US" dirty="0"/>
          </a:p>
        </p:txBody>
      </p:sp>
    </p:spTree>
    <p:extLst>
      <p:ext uri="{BB962C8B-B14F-4D97-AF65-F5344CB8AC3E}">
        <p14:creationId xmlns:p14="http://schemas.microsoft.com/office/powerpoint/2010/main" val="37932307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HK" dirty="0"/>
              <a:t>6. What was the treatment options?</a:t>
            </a:r>
          </a:p>
          <a:p>
            <a:r>
              <a:rPr lang="en-US" altLang="zh-HK" b="1" dirty="0"/>
              <a:t>Conservative</a:t>
            </a:r>
            <a:r>
              <a:rPr lang="en-US" altLang="zh-HK" dirty="0"/>
              <a:t> – analgesia, protected weight bearing and physiotherapy directed at quadriceps strengthening</a:t>
            </a:r>
            <a:endParaRPr lang="zh-TW" altLang="zh-HK" dirty="0"/>
          </a:p>
          <a:p>
            <a:r>
              <a:rPr lang="en-US" altLang="zh-HK" b="1" dirty="0"/>
              <a:t>Operative</a:t>
            </a:r>
            <a:r>
              <a:rPr lang="en-US" altLang="zh-HK" dirty="0"/>
              <a:t> -- for progressive cases that fail conservative management or in more advanced cases, arthroplasty or high </a:t>
            </a:r>
            <a:r>
              <a:rPr lang="en-US" altLang="zh-HK" dirty="0" err="1"/>
              <a:t>tibial</a:t>
            </a:r>
            <a:r>
              <a:rPr lang="en-US" altLang="zh-HK" dirty="0"/>
              <a:t> osteotomy may be considered</a:t>
            </a:r>
            <a:endParaRPr lang="zh-TW" altLang="zh-HK" dirty="0"/>
          </a:p>
          <a:p>
            <a:endParaRPr lang="zh-TW" altLang="zh-HK" dirty="0"/>
          </a:p>
          <a:p>
            <a:endParaRPr lang="zh-HK" altLang="en-US" dirty="0"/>
          </a:p>
        </p:txBody>
      </p:sp>
    </p:spTree>
    <p:extLst>
      <p:ext uri="{BB962C8B-B14F-4D97-AF65-F5344CB8AC3E}">
        <p14:creationId xmlns:p14="http://schemas.microsoft.com/office/powerpoint/2010/main" val="2590519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THE END</a:t>
            </a:r>
            <a:endParaRPr lang="zh-HK" altLang="en-US" dirty="0"/>
          </a:p>
        </p:txBody>
      </p:sp>
      <p:sp>
        <p:nvSpPr>
          <p:cNvPr id="3" name="Text Placeholder 2"/>
          <p:cNvSpPr>
            <a:spLocks noGrp="1"/>
          </p:cNvSpPr>
          <p:nvPr>
            <p:ph type="body" idx="1"/>
          </p:nvPr>
        </p:nvSpPr>
        <p:spPr/>
        <p:txBody>
          <a:bodyPr/>
          <a:lstStyle/>
          <a:p>
            <a:r>
              <a:rPr lang="en-US" altLang="zh-HK" dirty="0"/>
              <a:t>Thank you</a:t>
            </a:r>
            <a:endParaRPr lang="zh-HK" altLang="en-US" dirty="0"/>
          </a:p>
        </p:txBody>
      </p:sp>
    </p:spTree>
    <p:extLst>
      <p:ext uri="{BB962C8B-B14F-4D97-AF65-F5344CB8AC3E}">
        <p14:creationId xmlns:p14="http://schemas.microsoft.com/office/powerpoint/2010/main" val="128611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dirty="0"/>
              <a:t>2. What was the diagnosis?</a:t>
            </a:r>
            <a:endParaRPr lang="zh-TW" altLang="zh-TW" dirty="0"/>
          </a:p>
          <a:p>
            <a:pPr lvl="1"/>
            <a:r>
              <a:rPr lang="en-US" altLang="zh-TW" dirty="0"/>
              <a:t>De Winter syndrome</a:t>
            </a:r>
            <a:endParaRPr lang="zh-TW" altLang="en-US" dirty="0"/>
          </a:p>
        </p:txBody>
      </p:sp>
    </p:spTree>
    <p:extLst>
      <p:ext uri="{BB962C8B-B14F-4D97-AF65-F5344CB8AC3E}">
        <p14:creationId xmlns:p14="http://schemas.microsoft.com/office/powerpoint/2010/main" val="954892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TW" dirty="0"/>
              <a:t>3. Which coronary artery/arteries was involved in this disease?</a:t>
            </a:r>
            <a:endParaRPr lang="zh-TW" altLang="zh-TW" dirty="0"/>
          </a:p>
          <a:p>
            <a:endParaRPr lang="zh-HK" altLang="en-US" dirty="0"/>
          </a:p>
        </p:txBody>
      </p:sp>
    </p:spTree>
    <p:extLst>
      <p:ext uri="{BB962C8B-B14F-4D97-AF65-F5344CB8AC3E}">
        <p14:creationId xmlns:p14="http://schemas.microsoft.com/office/powerpoint/2010/main" val="350714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en-US" altLang="zh-TW" dirty="0"/>
              <a:t>3. Which coronary artery/arteries was involved in this disease?</a:t>
            </a:r>
            <a:endParaRPr lang="zh-TW" altLang="zh-TW" dirty="0"/>
          </a:p>
          <a:p>
            <a:pPr lvl="1"/>
            <a:r>
              <a:rPr lang="en-US" altLang="zh-TW" dirty="0"/>
              <a:t>~2% of acute LAD occlusions</a:t>
            </a:r>
            <a:endParaRPr lang="zh-TW" altLang="en-US" dirty="0"/>
          </a:p>
        </p:txBody>
      </p:sp>
    </p:spTree>
    <p:extLst>
      <p:ext uri="{BB962C8B-B14F-4D97-AF65-F5344CB8AC3E}">
        <p14:creationId xmlns:p14="http://schemas.microsoft.com/office/powerpoint/2010/main" val="2113094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r>
              <a:rPr lang="en-US" altLang="zh-TW" dirty="0"/>
              <a:t>4. What was your management?</a:t>
            </a:r>
          </a:p>
          <a:p>
            <a:endParaRPr lang="zh-HK" altLang="en-US" dirty="0"/>
          </a:p>
        </p:txBody>
      </p:sp>
    </p:spTree>
    <p:extLst>
      <p:ext uri="{BB962C8B-B14F-4D97-AF65-F5344CB8AC3E}">
        <p14:creationId xmlns:p14="http://schemas.microsoft.com/office/powerpoint/2010/main" val="1091125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1345</Words>
  <Application>Microsoft Office PowerPoint</Application>
  <PresentationFormat>寬螢幕</PresentationFormat>
  <Paragraphs>145</Paragraphs>
  <Slides>55</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55</vt:i4>
      </vt:variant>
    </vt:vector>
  </HeadingPairs>
  <TitlesOfParts>
    <vt:vector size="59" baseType="lpstr">
      <vt:lpstr>Arial</vt:lpstr>
      <vt:lpstr>Calibri</vt:lpstr>
      <vt:lpstr>Calibri Light</vt:lpstr>
      <vt:lpstr>Office Theme</vt:lpstr>
      <vt:lpstr>OSCE</vt:lpstr>
      <vt:lpstr>Q1</vt:lpstr>
      <vt:lpstr>PowerPoint 簡報</vt:lpstr>
      <vt:lpstr>PowerPoint 簡報</vt:lpstr>
      <vt:lpstr>PowerPoint 簡報</vt:lpstr>
      <vt:lpstr>PowerPoint 簡報</vt:lpstr>
      <vt:lpstr>PowerPoint 簡報</vt:lpstr>
      <vt:lpstr>PowerPoint 簡報</vt:lpstr>
      <vt:lpstr>PowerPoint 簡報</vt:lpstr>
      <vt:lpstr>PowerPoint 簡報</vt:lpstr>
      <vt:lpstr>Q2</vt:lpstr>
      <vt:lpstr>PowerPoint 簡報</vt:lpstr>
      <vt:lpstr>PowerPoint 簡報</vt:lpstr>
      <vt:lpstr>PowerPoint 簡報</vt:lpstr>
      <vt:lpstr>PowerPoint 簡報</vt:lpstr>
      <vt:lpstr>CRITOL</vt:lpstr>
      <vt:lpstr>PowerPoint 簡報</vt:lpstr>
      <vt:lpstr>PowerPoint 簡報</vt:lpstr>
      <vt:lpstr>PowerPoint 簡報</vt:lpstr>
      <vt:lpstr>PowerPoint 簡報</vt:lpstr>
      <vt:lpstr>PowerPoint 簡報</vt:lpstr>
      <vt:lpstr>PowerPoint 簡報</vt:lpstr>
      <vt:lpstr>PowerPoint 簡報</vt:lpstr>
      <vt:lpstr>Q3</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Q4</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OSCE</dc:title>
  <dc:creator>Windows User</dc:creator>
  <cp:lastModifiedBy>em-it@outlook.com</cp:lastModifiedBy>
  <cp:revision>16</cp:revision>
  <dcterms:created xsi:type="dcterms:W3CDTF">2021-12-23T06:48:32Z</dcterms:created>
  <dcterms:modified xsi:type="dcterms:W3CDTF">2022-04-12T00:27:47Z</dcterms:modified>
</cp:coreProperties>
</file>