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9"/>
  </p:notesMasterIdLst>
  <p:sldIdLst>
    <p:sldId id="256" r:id="rId2"/>
    <p:sldId id="272" r:id="rId3"/>
    <p:sldId id="284" r:id="rId4"/>
    <p:sldId id="285" r:id="rId5"/>
    <p:sldId id="274" r:id="rId6"/>
    <p:sldId id="386" r:id="rId7"/>
    <p:sldId id="286" r:id="rId8"/>
    <p:sldId id="380" r:id="rId9"/>
    <p:sldId id="287" r:id="rId10"/>
    <p:sldId id="288" r:id="rId11"/>
    <p:sldId id="298" r:id="rId12"/>
    <p:sldId id="306" r:id="rId13"/>
    <p:sldId id="308" r:id="rId14"/>
    <p:sldId id="322" r:id="rId15"/>
    <p:sldId id="323" r:id="rId16"/>
    <p:sldId id="358" r:id="rId17"/>
    <p:sldId id="382" r:id="rId18"/>
    <p:sldId id="360" r:id="rId19"/>
    <p:sldId id="309" r:id="rId20"/>
    <p:sldId id="310" r:id="rId21"/>
    <p:sldId id="336" r:id="rId22"/>
    <p:sldId id="324" r:id="rId23"/>
    <p:sldId id="383" r:id="rId24"/>
    <p:sldId id="353" r:id="rId25"/>
    <p:sldId id="316" r:id="rId26"/>
    <p:sldId id="317" r:id="rId27"/>
    <p:sldId id="385" r:id="rId28"/>
    <p:sldId id="384" r:id="rId29"/>
    <p:sldId id="327" r:id="rId30"/>
    <p:sldId id="328" r:id="rId31"/>
    <p:sldId id="329" r:id="rId32"/>
    <p:sldId id="330" r:id="rId33"/>
    <p:sldId id="332" r:id="rId34"/>
    <p:sldId id="331" r:id="rId35"/>
    <p:sldId id="347" r:id="rId36"/>
    <p:sldId id="320" r:id="rId37"/>
    <p:sldId id="257" r:id="rId38"/>
    <p:sldId id="259" r:id="rId39"/>
    <p:sldId id="280" r:id="rId40"/>
    <p:sldId id="292" r:id="rId41"/>
    <p:sldId id="281" r:id="rId42"/>
    <p:sldId id="349" r:id="rId43"/>
    <p:sldId id="261" r:id="rId44"/>
    <p:sldId id="283" r:id="rId45"/>
    <p:sldId id="282" r:id="rId46"/>
    <p:sldId id="311" r:id="rId47"/>
    <p:sldId id="337" r:id="rId48"/>
    <p:sldId id="341" r:id="rId49"/>
    <p:sldId id="344" r:id="rId50"/>
    <p:sldId id="346" r:id="rId51"/>
    <p:sldId id="345" r:id="rId52"/>
    <p:sldId id="325" r:id="rId53"/>
    <p:sldId id="340" r:id="rId54"/>
    <p:sldId id="375" r:id="rId55"/>
    <p:sldId id="342" r:id="rId56"/>
    <p:sldId id="314" r:id="rId57"/>
    <p:sldId id="315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12"/>
    <p:restoredTop sz="90957"/>
  </p:normalViewPr>
  <p:slideViewPr>
    <p:cSldViewPr snapToGrid="0" snapToObjects="1">
      <p:cViewPr varScale="1">
        <p:scale>
          <a:sx n="105" d="100"/>
          <a:sy n="105" d="100"/>
        </p:scale>
        <p:origin x="10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81700-50FF-C04F-9FF3-40768583C92D}" type="datetimeFigureOut">
              <a:rPr lang="en-US" smtClean="0"/>
              <a:t>9/6/23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134FC-B39F-7448-9A96-818540ADC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0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134FC-B39F-7448-9A96-818540ADC8A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86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D3598-551B-5042-91EB-B990146178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JCM OSCE September 2023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EC9DE7-A7DB-2C46-B962-F262F6B5F7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chan</a:t>
            </a:r>
            <a:r>
              <a:rPr lang="en-US" dirty="0"/>
              <a:t> yin man</a:t>
            </a:r>
          </a:p>
          <a:p>
            <a:r>
              <a:rPr lang="en-US" dirty="0"/>
              <a:t>Resident trainee</a:t>
            </a:r>
          </a:p>
          <a:p>
            <a:r>
              <a:rPr lang="en-US" dirty="0"/>
              <a:t>Department of accident and emergency, </a:t>
            </a:r>
            <a:r>
              <a:rPr lang="en-US" dirty="0" err="1"/>
              <a:t>ruttonjee</a:t>
            </a:r>
            <a:r>
              <a:rPr lang="en-US" dirty="0"/>
              <a:t> hospital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221700-BFF6-6242-AEE9-A19E3E5B0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6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851E2-3C46-0A43-960A-7E08ECE0E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F432A-CF79-9F4A-86B3-A9BEF943C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4. What is the more likely diagnosis from question 3? (0.5 mark)</a:t>
            </a:r>
          </a:p>
        </p:txBody>
      </p:sp>
    </p:spTree>
    <p:extLst>
      <p:ext uri="{BB962C8B-B14F-4D97-AF65-F5344CB8AC3E}">
        <p14:creationId xmlns:p14="http://schemas.microsoft.com/office/powerpoint/2010/main" val="3302588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8900F-FB0F-6048-9A84-F41937C10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AACAB-1F00-4B46-A457-AF659FF1E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5. What is the management at A&amp;E? (1 mark)</a:t>
            </a:r>
          </a:p>
        </p:txBody>
      </p:sp>
    </p:spTree>
    <p:extLst>
      <p:ext uri="{BB962C8B-B14F-4D97-AF65-F5344CB8AC3E}">
        <p14:creationId xmlns:p14="http://schemas.microsoft.com/office/powerpoint/2010/main" val="1180364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66848-F75E-2245-B393-0BE9643F0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cAse</a:t>
            </a:r>
            <a:r>
              <a:rPr lang="en-US" dirty="0"/>
              <a:t>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1CAEB-F7F6-F440-8DE5-75ED5C2F3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F/53</a:t>
            </a:r>
          </a:p>
          <a:p>
            <a:r>
              <a:rPr lang="en-US" sz="2000" dirty="0"/>
              <a:t>Right eye redness for 2 weeks</a:t>
            </a:r>
          </a:p>
          <a:p>
            <a:r>
              <a:rPr lang="en-US" sz="2000" dirty="0"/>
              <a:t>No improvement with </a:t>
            </a:r>
            <a:r>
              <a:rPr lang="en-US" sz="2000" dirty="0" err="1"/>
              <a:t>Froptic</a:t>
            </a:r>
            <a:r>
              <a:rPr lang="en-US" sz="2000" dirty="0"/>
              <a:t> and chloramphenicol eye drops</a:t>
            </a:r>
          </a:p>
          <a:p>
            <a:r>
              <a:rPr lang="en-US" sz="2000" dirty="0"/>
              <a:t>Associated with mild pain</a:t>
            </a:r>
          </a:p>
          <a:p>
            <a:r>
              <a:rPr lang="en-US" sz="2000" dirty="0"/>
              <a:t>No blurring of vision</a:t>
            </a:r>
          </a:p>
        </p:txBody>
      </p:sp>
    </p:spTree>
    <p:extLst>
      <p:ext uri="{BB962C8B-B14F-4D97-AF65-F5344CB8AC3E}">
        <p14:creationId xmlns:p14="http://schemas.microsoft.com/office/powerpoint/2010/main" val="3954414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F8235-B826-3B43-83C7-A21C5683E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71103-FDBF-7148-959B-499BE1B55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Past medical history:</a:t>
            </a:r>
          </a:p>
          <a:p>
            <a:r>
              <a:rPr lang="en-US" dirty="0"/>
              <a:t>Thyroid cancer with operation done</a:t>
            </a:r>
          </a:p>
          <a:p>
            <a:r>
              <a:rPr lang="en-US" dirty="0"/>
              <a:t>Benign ovarian tumour with ovarian cystectomy done in the mainland in 2007</a:t>
            </a:r>
          </a:p>
          <a:p>
            <a:r>
              <a:rPr lang="en-US" dirty="0"/>
              <a:t>Hypertension</a:t>
            </a:r>
          </a:p>
        </p:txBody>
      </p:sp>
    </p:spTree>
    <p:extLst>
      <p:ext uri="{BB962C8B-B14F-4D97-AF65-F5344CB8AC3E}">
        <p14:creationId xmlns:p14="http://schemas.microsoft.com/office/powerpoint/2010/main" val="1513788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B51A4-EC2D-B546-AA20-645BCD875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examination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532B33-6482-1141-88BA-D1A0296030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27" t="8398" r="3126" b="21289"/>
          <a:stretch/>
        </p:blipFill>
        <p:spPr>
          <a:xfrm>
            <a:off x="685801" y="2065867"/>
            <a:ext cx="3509807" cy="3720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38E348-5AB5-D04E-9C68-0D32B9ECAA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26" t="5469" r="4883" b="17187"/>
          <a:stretch/>
        </p:blipFill>
        <p:spPr>
          <a:xfrm>
            <a:off x="4195608" y="2065867"/>
            <a:ext cx="3565547" cy="37205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7F7227-C827-7B43-A74F-8E77035EB3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43" t="9960" r="10083" b="12403"/>
          <a:stretch/>
        </p:blipFill>
        <p:spPr>
          <a:xfrm>
            <a:off x="7761156" y="2065867"/>
            <a:ext cx="3397652" cy="372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40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66476-21E2-DE44-B33C-276B167F3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B250A-D853-584E-84DC-B885C5027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1. Describe 2 findings from the above photos. (1 mark) </a:t>
            </a:r>
          </a:p>
        </p:txBody>
      </p:sp>
    </p:spTree>
    <p:extLst>
      <p:ext uri="{BB962C8B-B14F-4D97-AF65-F5344CB8AC3E}">
        <p14:creationId xmlns:p14="http://schemas.microsoft.com/office/powerpoint/2010/main" val="1077719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C570F-779F-D040-8249-D1C9AB6CC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BC2E1-173C-9848-BABD-18B394D22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2. Give 2 non-infectious diagnoses. (1 mark)</a:t>
            </a:r>
          </a:p>
        </p:txBody>
      </p:sp>
    </p:spTree>
    <p:extLst>
      <p:ext uri="{BB962C8B-B14F-4D97-AF65-F5344CB8AC3E}">
        <p14:creationId xmlns:p14="http://schemas.microsoft.com/office/powerpoint/2010/main" val="816829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686E8-BC89-D344-91B2-A64D28B24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4257B-A52A-B846-80F0-1E19D60DF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/>
              <a:t>Mydrin</a:t>
            </a:r>
            <a:r>
              <a:rPr lang="en-US" sz="2000" dirty="0"/>
              <a:t> P eye drops were given </a:t>
            </a:r>
          </a:p>
        </p:txBody>
      </p:sp>
    </p:spTree>
    <p:extLst>
      <p:ext uri="{BB962C8B-B14F-4D97-AF65-F5344CB8AC3E}">
        <p14:creationId xmlns:p14="http://schemas.microsoft.com/office/powerpoint/2010/main" val="3501077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2F65C-F5FB-704E-A80B-0130365FE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B8C5-3288-F04A-854E-323F4C356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3. What is the purpose of the </a:t>
            </a:r>
            <a:r>
              <a:rPr lang="en-US" sz="2000" dirty="0" err="1"/>
              <a:t>mydrin</a:t>
            </a:r>
            <a:r>
              <a:rPr lang="en-US" sz="2000" dirty="0"/>
              <a:t> P eye drops? (1 mark)</a:t>
            </a:r>
          </a:p>
        </p:txBody>
      </p:sp>
    </p:spTree>
    <p:extLst>
      <p:ext uri="{BB962C8B-B14F-4D97-AF65-F5344CB8AC3E}">
        <p14:creationId xmlns:p14="http://schemas.microsoft.com/office/powerpoint/2010/main" val="415485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9BE40-98C4-0D44-8593-653983D77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A4010-3F85-6643-97BE-CBA10ACD7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Eye consultation:</a:t>
            </a:r>
          </a:p>
          <a:p>
            <a:r>
              <a:rPr lang="en-US" sz="2000" dirty="0"/>
              <a:t>Use </a:t>
            </a:r>
            <a:r>
              <a:rPr lang="en-US" sz="2000" dirty="0" err="1"/>
              <a:t>mydrin</a:t>
            </a:r>
            <a:r>
              <a:rPr lang="en-US" sz="2000" dirty="0"/>
              <a:t> P </a:t>
            </a:r>
          </a:p>
          <a:p>
            <a:r>
              <a:rPr lang="en-US" sz="2000" dirty="0"/>
              <a:t>Suggested for prednisolone forte 1 drop QID as well</a:t>
            </a:r>
          </a:p>
        </p:txBody>
      </p:sp>
    </p:spTree>
    <p:extLst>
      <p:ext uri="{BB962C8B-B14F-4D97-AF65-F5344CB8AC3E}">
        <p14:creationId xmlns:p14="http://schemas.microsoft.com/office/powerpoint/2010/main" val="159467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4DED-5B3B-F049-A0E3-BBD61448D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E2336-E76A-484E-A57E-497F4D021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F/55</a:t>
            </a:r>
          </a:p>
          <a:p>
            <a:r>
              <a:rPr lang="en-US" sz="2000" dirty="0"/>
              <a:t>Past medical history: Diabetes mellitus</a:t>
            </a:r>
          </a:p>
          <a:p>
            <a:r>
              <a:rPr lang="en-US" sz="2000" dirty="0"/>
              <a:t>Left foot swelling for 1 week</a:t>
            </a:r>
          </a:p>
          <a:p>
            <a:r>
              <a:rPr lang="en-US" sz="2000" dirty="0"/>
              <a:t>Associated with mild pain</a:t>
            </a:r>
          </a:p>
        </p:txBody>
      </p:sp>
    </p:spTree>
    <p:extLst>
      <p:ext uri="{BB962C8B-B14F-4D97-AF65-F5344CB8AC3E}">
        <p14:creationId xmlns:p14="http://schemas.microsoft.com/office/powerpoint/2010/main" val="2287872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26122-0287-9740-9EC3-35440DC88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A89FC-39E2-9C41-85A3-BDDC032B4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Less redness after use of </a:t>
            </a:r>
            <a:r>
              <a:rPr lang="en-US" sz="2000" dirty="0" err="1"/>
              <a:t>mydrin</a:t>
            </a:r>
            <a:r>
              <a:rPr lang="en-US" sz="2000" dirty="0"/>
              <a:t> P</a:t>
            </a:r>
          </a:p>
        </p:txBody>
      </p:sp>
    </p:spTree>
    <p:extLst>
      <p:ext uri="{BB962C8B-B14F-4D97-AF65-F5344CB8AC3E}">
        <p14:creationId xmlns:p14="http://schemas.microsoft.com/office/powerpoint/2010/main" val="870404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B51A4-EC2D-B546-AA20-645BCD875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examination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5E1B85-2E5C-8044-A9CC-901FD9A2BA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81" t="11540" r="14477" b="14589"/>
          <a:stretch/>
        </p:blipFill>
        <p:spPr>
          <a:xfrm>
            <a:off x="685801" y="2065867"/>
            <a:ext cx="3227942" cy="3602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A542D2-28F6-6847-9541-EEDE25E2D5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99" t="5176" r="10156" b="10742"/>
          <a:stretch/>
        </p:blipFill>
        <p:spPr>
          <a:xfrm>
            <a:off x="3913743" y="2065867"/>
            <a:ext cx="3464440" cy="3602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10D41C-4041-BD4B-920A-C86DA476FB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97" t="10741" r="11255" b="16016"/>
          <a:stretch/>
        </p:blipFill>
        <p:spPr>
          <a:xfrm>
            <a:off x="7378183" y="2065867"/>
            <a:ext cx="3761026" cy="360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30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3064C-650E-1C48-8367-E29888DB6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7ED25-B9C7-3D46-9F3A-B1C9662E2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4. What is the diagnosis? (0.5 mark)</a:t>
            </a:r>
          </a:p>
        </p:txBody>
      </p:sp>
    </p:spTree>
    <p:extLst>
      <p:ext uri="{BB962C8B-B14F-4D97-AF65-F5344CB8AC3E}">
        <p14:creationId xmlns:p14="http://schemas.microsoft.com/office/powerpoint/2010/main" val="1102177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3064C-650E-1C48-8367-E29888DB6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7ED25-B9C7-3D46-9F3A-B1C9662E2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5. Give 2 associated medical conditions for the eye presentation in this lady? (1 mark)</a:t>
            </a:r>
          </a:p>
        </p:txBody>
      </p:sp>
    </p:spTree>
    <p:extLst>
      <p:ext uri="{BB962C8B-B14F-4D97-AF65-F5344CB8AC3E}">
        <p14:creationId xmlns:p14="http://schemas.microsoft.com/office/powerpoint/2010/main" val="595086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0E09-00BD-3D46-8304-FE049D379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6A1F4-26B5-D34A-81E6-66EBD969E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6. What is the management at A&amp;E? (1 mark)</a:t>
            </a:r>
          </a:p>
        </p:txBody>
      </p:sp>
    </p:spTree>
    <p:extLst>
      <p:ext uri="{BB962C8B-B14F-4D97-AF65-F5344CB8AC3E}">
        <p14:creationId xmlns:p14="http://schemas.microsoft.com/office/powerpoint/2010/main" val="1116535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55A21-1274-D34B-9841-039E7FB2B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51A16-E0B6-3045-90F6-A66BA7764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F/72</a:t>
            </a:r>
          </a:p>
          <a:p>
            <a:r>
              <a:rPr lang="en-US" sz="2000" dirty="0"/>
              <a:t>Slipped and fell</a:t>
            </a:r>
          </a:p>
          <a:p>
            <a:r>
              <a:rPr lang="en-US" sz="2000" dirty="0"/>
              <a:t>Landed on left out-stretched hand</a:t>
            </a:r>
          </a:p>
          <a:p>
            <a:r>
              <a:rPr lang="en-US" sz="2000" dirty="0"/>
              <a:t>Complained of left thumb pain</a:t>
            </a:r>
          </a:p>
          <a:p>
            <a:r>
              <a:rPr lang="en-US" sz="2000" dirty="0"/>
              <a:t>No wound or bleeding</a:t>
            </a:r>
          </a:p>
          <a:p>
            <a:r>
              <a:rPr lang="en-US" sz="2000" dirty="0"/>
              <a:t>No other site of injury</a:t>
            </a:r>
          </a:p>
        </p:txBody>
      </p:sp>
    </p:spTree>
    <p:extLst>
      <p:ext uri="{BB962C8B-B14F-4D97-AF65-F5344CB8AC3E}">
        <p14:creationId xmlns:p14="http://schemas.microsoft.com/office/powerpoint/2010/main" val="3311289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B2A59-03E6-994F-8020-BDD4987C3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D582A-6925-3547-9E17-FF23C8461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Physical examination:</a:t>
            </a:r>
          </a:p>
          <a:p>
            <a:r>
              <a:rPr lang="en-US" sz="2000" dirty="0"/>
              <a:t>Normal alignment of left thumb</a:t>
            </a:r>
          </a:p>
          <a:p>
            <a:r>
              <a:rPr lang="en-US" sz="2000" dirty="0"/>
              <a:t>Bruising over left 1</a:t>
            </a:r>
            <a:r>
              <a:rPr lang="en-US" sz="2000" baseline="30000" dirty="0"/>
              <a:t>st</a:t>
            </a:r>
            <a:r>
              <a:rPr lang="en-US" sz="2000" dirty="0"/>
              <a:t> CMCJ</a:t>
            </a:r>
          </a:p>
          <a:p>
            <a:r>
              <a:rPr lang="en-US" sz="2000" dirty="0"/>
              <a:t>Tenderness over UCL of left 1</a:t>
            </a:r>
            <a:r>
              <a:rPr lang="en-US" sz="2000" baseline="30000" dirty="0"/>
              <a:t>st</a:t>
            </a:r>
            <a:r>
              <a:rPr lang="en-US" sz="2000" dirty="0"/>
              <a:t> CMCJ</a:t>
            </a:r>
          </a:p>
          <a:p>
            <a:r>
              <a:rPr lang="en-US" sz="2000" dirty="0"/>
              <a:t>Laxity upon valgus stress</a:t>
            </a:r>
          </a:p>
          <a:p>
            <a:r>
              <a:rPr lang="en-US" sz="2000" dirty="0"/>
              <a:t>Impaired ROM of left thumb</a:t>
            </a:r>
          </a:p>
          <a:p>
            <a:r>
              <a:rPr lang="en-US" sz="2000" dirty="0"/>
              <a:t>Unremarkable neurological examination</a:t>
            </a:r>
          </a:p>
        </p:txBody>
      </p:sp>
    </p:spTree>
    <p:extLst>
      <p:ext uri="{BB962C8B-B14F-4D97-AF65-F5344CB8AC3E}">
        <p14:creationId xmlns:p14="http://schemas.microsoft.com/office/powerpoint/2010/main" val="3363793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BF3B3-2739-E14D-B3FF-CE2429263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5EC10-B447-FA4F-853A-367C5ECF2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1. Suggest 2 anatomical parts that could be injured from the physical examination. (1 mark)</a:t>
            </a:r>
          </a:p>
        </p:txBody>
      </p:sp>
    </p:spTree>
    <p:extLst>
      <p:ext uri="{BB962C8B-B14F-4D97-AF65-F5344CB8AC3E}">
        <p14:creationId xmlns:p14="http://schemas.microsoft.com/office/powerpoint/2010/main" val="1694547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87B65-4EAA-2E48-9B86-7CB66C19B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93FBF-D320-2546-B62D-8569CADA4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2. What is your next step of management? (0.5 mark)</a:t>
            </a:r>
          </a:p>
        </p:txBody>
      </p:sp>
    </p:spTree>
    <p:extLst>
      <p:ext uri="{BB962C8B-B14F-4D97-AF65-F5344CB8AC3E}">
        <p14:creationId xmlns:p14="http://schemas.microsoft.com/office/powerpoint/2010/main" val="173668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83560-FA50-0E4C-A026-1CD50928B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of left hand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744847-B3C8-6041-B974-0ED5256A3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97" t="19678" r="12402" b="14403"/>
          <a:stretch/>
        </p:blipFill>
        <p:spPr>
          <a:xfrm>
            <a:off x="1657351" y="2064115"/>
            <a:ext cx="3714749" cy="43532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DDE2B9-86E9-0A4B-8466-23890E3821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69" t="26709" r="20312" b="13800"/>
          <a:stretch/>
        </p:blipFill>
        <p:spPr>
          <a:xfrm>
            <a:off x="5800725" y="2065867"/>
            <a:ext cx="3614737" cy="434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77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C7AA4-F68A-F644-BAFE-6ACD03604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EXAMINATION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081203-D101-B64F-BBE6-2D43CC7DD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978" t="7526" r="8598" b="2048"/>
          <a:stretch/>
        </p:blipFill>
        <p:spPr>
          <a:xfrm>
            <a:off x="1491952" y="2153113"/>
            <a:ext cx="2313398" cy="364966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359B24-B92A-904D-9A3F-D9D54655A8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0" t="3482" r="5559"/>
          <a:stretch/>
        </p:blipFill>
        <p:spPr>
          <a:xfrm>
            <a:off x="4155994" y="2183773"/>
            <a:ext cx="2580472" cy="3619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A776A4-7984-4944-A15E-80858E125D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3" r="3105" b="8664"/>
          <a:stretch/>
        </p:blipFill>
        <p:spPr>
          <a:xfrm>
            <a:off x="7087109" y="968847"/>
            <a:ext cx="3730117" cy="483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74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70941-9863-F749-9F31-1E593351F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of left thumb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0E6C4C-4B8D-4145-8443-01B53984D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42" t="16162" r="18848" b="15414"/>
          <a:stretch/>
        </p:blipFill>
        <p:spPr>
          <a:xfrm>
            <a:off x="2143125" y="2065867"/>
            <a:ext cx="3228975" cy="44492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7B891B-D672-1B46-A7FF-3AC4AC3C12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48" t="26929" r="28223" b="16601"/>
          <a:stretch/>
        </p:blipFill>
        <p:spPr>
          <a:xfrm>
            <a:off x="5751513" y="2065867"/>
            <a:ext cx="3378200" cy="445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61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3696-1B3E-2249-A2FE-01EAD4512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CD229-42FC-0A4D-BF68-9C362DFB9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3. Describe 1 positive finding and 1 negative finding from the X-ray. (1 mark)</a:t>
            </a:r>
          </a:p>
        </p:txBody>
      </p:sp>
    </p:spTree>
    <p:extLst>
      <p:ext uri="{BB962C8B-B14F-4D97-AF65-F5344CB8AC3E}">
        <p14:creationId xmlns:p14="http://schemas.microsoft.com/office/powerpoint/2010/main" val="17633198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0EED0-B7DF-A14C-B20B-677B2390E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Ultrasonography of </a:t>
            </a:r>
            <a:r>
              <a:rPr lang="en-US" dirty="0" err="1"/>
              <a:t>mcpj</a:t>
            </a:r>
            <a:r>
              <a:rPr lang="en-US" dirty="0"/>
              <a:t> of left thumb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1E626F-5600-FA43-BE06-BEFF050DE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288"/>
          <a:stretch/>
        </p:blipFill>
        <p:spPr>
          <a:xfrm>
            <a:off x="1416051" y="2065867"/>
            <a:ext cx="7289038" cy="44635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7BCF2A-0487-D241-BA01-07AD3D78BD05}"/>
              </a:ext>
            </a:extLst>
          </p:cNvPr>
          <p:cNvSpPr txBox="1"/>
          <p:nvPr/>
        </p:nvSpPr>
        <p:spPr>
          <a:xfrm>
            <a:off x="6108192" y="4635431"/>
            <a:ext cx="145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Normal side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475771-BCC7-4D48-BB86-9C7CAB8F71C5}"/>
              </a:ext>
            </a:extLst>
          </p:cNvPr>
          <p:cNvSpPr txBox="1"/>
          <p:nvPr/>
        </p:nvSpPr>
        <p:spPr>
          <a:xfrm>
            <a:off x="2511552" y="5035296"/>
            <a:ext cx="1670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Affected side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07CEDC-6AE4-6345-9C3F-8A17C574C9C9}"/>
              </a:ext>
            </a:extLst>
          </p:cNvPr>
          <p:cNvSpPr txBox="1"/>
          <p:nvPr/>
        </p:nvSpPr>
        <p:spPr>
          <a:xfrm>
            <a:off x="7749477" y="3743629"/>
            <a:ext cx="134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Proximal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43CCD2-67D9-2845-B46C-7FAFDF79A274}"/>
              </a:ext>
            </a:extLst>
          </p:cNvPr>
          <p:cNvSpPr txBox="1"/>
          <p:nvPr/>
        </p:nvSpPr>
        <p:spPr>
          <a:xfrm>
            <a:off x="4133088" y="4450765"/>
            <a:ext cx="134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Proximal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909D3F-6EA8-E643-954D-6CB9EFA04B47}"/>
              </a:ext>
            </a:extLst>
          </p:cNvPr>
          <p:cNvSpPr txBox="1"/>
          <p:nvPr/>
        </p:nvSpPr>
        <p:spPr>
          <a:xfrm>
            <a:off x="5015548" y="3743629"/>
            <a:ext cx="134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505EB6-D159-8E4C-927E-3C6621B08A06}"/>
              </a:ext>
            </a:extLst>
          </p:cNvPr>
          <p:cNvSpPr txBox="1"/>
          <p:nvPr/>
        </p:nvSpPr>
        <p:spPr>
          <a:xfrm>
            <a:off x="1416051" y="4450765"/>
            <a:ext cx="134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Distal</a:t>
            </a:r>
          </a:p>
        </p:txBody>
      </p:sp>
    </p:spTree>
    <p:extLst>
      <p:ext uri="{BB962C8B-B14F-4D97-AF65-F5344CB8AC3E}">
        <p14:creationId xmlns:p14="http://schemas.microsoft.com/office/powerpoint/2010/main" val="28989231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328DE-8E8F-C544-B50F-AA6F649B5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9F5A5-6184-2B4A-BC05-BEC513036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4. Describe the USG findings. (1 mark) </a:t>
            </a:r>
          </a:p>
        </p:txBody>
      </p:sp>
    </p:spTree>
    <p:extLst>
      <p:ext uri="{BB962C8B-B14F-4D97-AF65-F5344CB8AC3E}">
        <p14:creationId xmlns:p14="http://schemas.microsoft.com/office/powerpoint/2010/main" val="34787489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E893D-9C02-C943-B155-652CA2850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5AF59-D95B-3C4A-BF3F-C6463A0BE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5. What is the diagnosis? (0.5 mark)</a:t>
            </a:r>
          </a:p>
        </p:txBody>
      </p:sp>
    </p:spTree>
    <p:extLst>
      <p:ext uri="{BB962C8B-B14F-4D97-AF65-F5344CB8AC3E}">
        <p14:creationId xmlns:p14="http://schemas.microsoft.com/office/powerpoint/2010/main" val="18854218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DB9F9-6F28-AC41-BC93-A013858E3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637E9-5BC3-9941-9612-4708C1908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6. How would you manage this patient? (1 mark)</a:t>
            </a:r>
          </a:p>
        </p:txBody>
      </p:sp>
    </p:spTree>
    <p:extLst>
      <p:ext uri="{BB962C8B-B14F-4D97-AF65-F5344CB8AC3E}">
        <p14:creationId xmlns:p14="http://schemas.microsoft.com/office/powerpoint/2010/main" val="42437216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FA24F-AEEB-D944-9568-FC46EE7B2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B316B-0263-EF4B-9434-D0937EAC7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Referred to O&amp;T </a:t>
            </a:r>
          </a:p>
          <a:p>
            <a:r>
              <a:rPr lang="en-US" sz="2000" dirty="0"/>
              <a:t>Scheduled A&amp;E follow-up</a:t>
            </a:r>
          </a:p>
          <a:p>
            <a:r>
              <a:rPr lang="en-US" sz="2000" dirty="0"/>
              <a:t>Analgesics were prescribed</a:t>
            </a:r>
          </a:p>
          <a:p>
            <a:r>
              <a:rPr lang="en-US" sz="2000" dirty="0"/>
              <a:t>Referred occupational therapist for thumb </a:t>
            </a:r>
            <a:r>
              <a:rPr lang="en-US" sz="2000" dirty="0" err="1"/>
              <a:t>spica</a:t>
            </a:r>
            <a:r>
              <a:rPr lang="en-US" sz="2000" dirty="0"/>
              <a:t> splint</a:t>
            </a:r>
          </a:p>
        </p:txBody>
      </p:sp>
    </p:spTree>
    <p:extLst>
      <p:ext uri="{BB962C8B-B14F-4D97-AF65-F5344CB8AC3E}">
        <p14:creationId xmlns:p14="http://schemas.microsoft.com/office/powerpoint/2010/main" val="2080009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E5023-69EC-CC42-96B8-67ACE5DA1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4AA6E-FC6E-AA47-B937-09A4318BE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M/68</a:t>
            </a:r>
          </a:p>
          <a:p>
            <a:r>
              <a:rPr lang="en-US" sz="2000" dirty="0"/>
              <a:t>Past medical history: Hypertension, diabetes mellitus, </a:t>
            </a:r>
            <a:r>
              <a:rPr lang="en-US" sz="2000" dirty="0" err="1"/>
              <a:t>hyperlipidaemia</a:t>
            </a:r>
            <a:r>
              <a:rPr lang="en-US" sz="2000" dirty="0"/>
              <a:t>, fatty liver</a:t>
            </a:r>
          </a:p>
          <a:p>
            <a:r>
              <a:rPr lang="en-US" sz="2000" dirty="0"/>
              <a:t>Tripped and fell forward</a:t>
            </a:r>
          </a:p>
          <a:p>
            <a:r>
              <a:rPr lang="en-US" sz="2000" dirty="0"/>
              <a:t>Complained of severe left shoulder pain limiting movement</a:t>
            </a:r>
          </a:p>
          <a:p>
            <a:r>
              <a:rPr lang="en-US" sz="2000" dirty="0"/>
              <a:t>No weakness or numbness</a:t>
            </a:r>
          </a:p>
          <a:p>
            <a:r>
              <a:rPr lang="en-US" sz="2000" dirty="0"/>
              <a:t>No other site of injury</a:t>
            </a:r>
          </a:p>
        </p:txBody>
      </p:sp>
    </p:spTree>
    <p:extLst>
      <p:ext uri="{BB962C8B-B14F-4D97-AF65-F5344CB8AC3E}">
        <p14:creationId xmlns:p14="http://schemas.microsoft.com/office/powerpoint/2010/main" val="41526025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60892-AC56-5D46-B8B1-9CCADF412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of left shoulder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9825E9-1ACF-FB49-8AE3-2B99672DAC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55" t="22396" r="6514" b="14094"/>
          <a:stretch/>
        </p:blipFill>
        <p:spPr>
          <a:xfrm>
            <a:off x="1461701" y="2065867"/>
            <a:ext cx="4289812" cy="399926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1F51B7-943B-D743-8D39-01179FF7AB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20" t="13465" r="20016" b="15689"/>
          <a:stretch/>
        </p:blipFill>
        <p:spPr>
          <a:xfrm>
            <a:off x="6507656" y="1458410"/>
            <a:ext cx="3553426" cy="460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438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03E52-5315-2B40-8A5B-DCF7BC3CF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833EE-9875-1347-8B4B-309461EAB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n-US" sz="2000" dirty="0"/>
              <a:t>Give 2 radiological findings on the X-rays? (1 mark)</a:t>
            </a:r>
          </a:p>
          <a:p>
            <a:pPr marL="342900" indent="-342900">
              <a:buAutoNum type="arabicPeriod"/>
            </a:pPr>
            <a:r>
              <a:rPr lang="en-US" sz="2000" dirty="0"/>
              <a:t>What is the expected deformity or position of the shoulder? (0.5 mark)</a:t>
            </a:r>
          </a:p>
        </p:txBody>
      </p:sp>
    </p:spTree>
    <p:extLst>
      <p:ext uri="{BB962C8B-B14F-4D97-AF65-F5344CB8AC3E}">
        <p14:creationId xmlns:p14="http://schemas.microsoft.com/office/powerpoint/2010/main" val="2522614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B6D18-6876-5C40-A6D0-443A76796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A49EFD7-80B4-D04C-A12F-E1778EDB1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n-US" sz="2000" dirty="0"/>
              <a:t>Describe the findings of physical examination. (1 mark)</a:t>
            </a:r>
          </a:p>
        </p:txBody>
      </p:sp>
    </p:spTree>
    <p:extLst>
      <p:ext uri="{BB962C8B-B14F-4D97-AF65-F5344CB8AC3E}">
        <p14:creationId xmlns:p14="http://schemas.microsoft.com/office/powerpoint/2010/main" val="806721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A4054-89DE-6446-8C25-142C53776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738A6-F28D-F943-A888-278B4FDFA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3. Give 3 complications related to this shoulder condition? (1.5 mark)</a:t>
            </a:r>
          </a:p>
        </p:txBody>
      </p:sp>
    </p:spTree>
    <p:extLst>
      <p:ext uri="{BB962C8B-B14F-4D97-AF65-F5344CB8AC3E}">
        <p14:creationId xmlns:p14="http://schemas.microsoft.com/office/powerpoint/2010/main" val="33379162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C7E6A-4713-9641-A71C-3B2410A31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AE333-99EB-F049-823F-DE3205AA5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4. How would you manage this patient at A&amp;E? (1 mark)</a:t>
            </a:r>
          </a:p>
        </p:txBody>
      </p:sp>
    </p:spTree>
    <p:extLst>
      <p:ext uri="{BB962C8B-B14F-4D97-AF65-F5344CB8AC3E}">
        <p14:creationId xmlns:p14="http://schemas.microsoft.com/office/powerpoint/2010/main" val="40188318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8CA9A-D80D-A641-8496-05AD7DAE5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F44D5-4D42-F946-8459-29D1ACA8F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5. What technique would you manage the patient as mentioned in Question 4? (0.5 mark)</a:t>
            </a:r>
          </a:p>
        </p:txBody>
      </p:sp>
    </p:spTree>
    <p:extLst>
      <p:ext uri="{BB962C8B-B14F-4D97-AF65-F5344CB8AC3E}">
        <p14:creationId xmlns:p14="http://schemas.microsoft.com/office/powerpoint/2010/main" val="15268979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59D45-F207-124E-BE1A-E105EE8E1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Post-reduction X-ray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0AAC70-8EC0-E249-B435-37B0A77F4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357" t="26246" r="16539" b="13225"/>
          <a:stretch/>
        </p:blipFill>
        <p:spPr>
          <a:xfrm>
            <a:off x="6794337" y="2065867"/>
            <a:ext cx="3728445" cy="417312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6FD141-46D8-EE4F-BFA2-F5CA73DD37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8" t="26636" r="6962" b="14799"/>
          <a:stretch/>
        </p:blipFill>
        <p:spPr>
          <a:xfrm>
            <a:off x="1585221" y="2065867"/>
            <a:ext cx="4769280" cy="41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183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F52B9-DA9C-7543-AB59-5D21CBEA3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8240E-196B-4B46-974A-0A06F36C0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Axillary nerve was intact</a:t>
            </a:r>
          </a:p>
          <a:p>
            <a:r>
              <a:rPr lang="en-US" sz="2000" dirty="0"/>
              <a:t>Distal neurovascular status was intact</a:t>
            </a:r>
          </a:p>
          <a:p>
            <a:r>
              <a:rPr lang="en-US" sz="2000" dirty="0"/>
              <a:t>The patient was put on shoulder immobilizer</a:t>
            </a:r>
          </a:p>
          <a:p>
            <a:r>
              <a:rPr lang="en-US" sz="2000" dirty="0"/>
              <a:t>Scheduled follow-up within about 1 week</a:t>
            </a:r>
          </a:p>
        </p:txBody>
      </p:sp>
    </p:spTree>
    <p:extLst>
      <p:ext uri="{BB962C8B-B14F-4D97-AF65-F5344CB8AC3E}">
        <p14:creationId xmlns:p14="http://schemas.microsoft.com/office/powerpoint/2010/main" val="14782902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3B974-A51F-664F-959A-772DBA825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BD7B4-65C5-6746-8A82-10523E1E1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6. What is the management if reduction is not successful? (0.5 mark)</a:t>
            </a:r>
          </a:p>
        </p:txBody>
      </p:sp>
    </p:spTree>
    <p:extLst>
      <p:ext uri="{BB962C8B-B14F-4D97-AF65-F5344CB8AC3E}">
        <p14:creationId xmlns:p14="http://schemas.microsoft.com/office/powerpoint/2010/main" val="28915621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ADB1E-159E-6340-A226-E57FF0804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BCC07-3FF8-D842-8F8E-5254912A9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M/68</a:t>
            </a:r>
          </a:p>
          <a:p>
            <a:r>
              <a:rPr lang="en-US" sz="2000" dirty="0"/>
              <a:t>Left facial asymmetry for 2 days</a:t>
            </a:r>
          </a:p>
          <a:p>
            <a:r>
              <a:rPr lang="en-US" sz="2000" dirty="0"/>
              <a:t>No viral prodrome or fever</a:t>
            </a:r>
          </a:p>
          <a:p>
            <a:r>
              <a:rPr lang="en-US" sz="2000" dirty="0"/>
              <a:t>No tinnitus</a:t>
            </a:r>
          </a:p>
          <a:p>
            <a:r>
              <a:rPr lang="en-US" sz="2000" dirty="0"/>
              <a:t>No choking</a:t>
            </a:r>
          </a:p>
          <a:p>
            <a:r>
              <a:rPr lang="en-US" sz="2000" dirty="0"/>
              <a:t>No other focal neurological deficit</a:t>
            </a:r>
          </a:p>
        </p:txBody>
      </p:sp>
    </p:spTree>
    <p:extLst>
      <p:ext uri="{BB962C8B-B14F-4D97-AF65-F5344CB8AC3E}">
        <p14:creationId xmlns:p14="http://schemas.microsoft.com/office/powerpoint/2010/main" val="3492909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D7C1-16B6-A849-9E50-A444FB69C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CC865-7886-6B4B-8A14-6AFDD1117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Past medical history:</a:t>
            </a:r>
          </a:p>
          <a:p>
            <a:r>
              <a:rPr lang="en-US" sz="2000" dirty="0"/>
              <a:t>Hypertension, diabetes mellitus, </a:t>
            </a:r>
            <a:r>
              <a:rPr lang="en-US" sz="2000" dirty="0" err="1"/>
              <a:t>hypercholesterolaemia</a:t>
            </a:r>
            <a:endParaRPr lang="en-US" sz="2000" dirty="0"/>
          </a:p>
          <a:p>
            <a:r>
              <a:rPr lang="en-US" sz="2000" dirty="0"/>
              <a:t>Schizophrenia</a:t>
            </a:r>
          </a:p>
        </p:txBody>
      </p:sp>
    </p:spTree>
    <p:extLst>
      <p:ext uri="{BB962C8B-B14F-4D97-AF65-F5344CB8AC3E}">
        <p14:creationId xmlns:p14="http://schemas.microsoft.com/office/powerpoint/2010/main" val="16325482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1BCA8-BBDB-8843-AE53-2E0075DAB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23298-4D7A-4544-BF9C-011B6FD56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1. What neurological examination will you perform next? (1 mark)</a:t>
            </a:r>
          </a:p>
        </p:txBody>
      </p:sp>
    </p:spTree>
    <p:extLst>
      <p:ext uri="{BB962C8B-B14F-4D97-AF65-F5344CB8AC3E}">
        <p14:creationId xmlns:p14="http://schemas.microsoft.com/office/powerpoint/2010/main" val="32452352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79D32-B3CC-634A-AEB7-AA4E0A0AB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81B12-4A4E-424F-ACFE-4996AB344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On further inquiry of history:</a:t>
            </a:r>
          </a:p>
          <a:p>
            <a:r>
              <a:rPr lang="en-US" sz="2000" dirty="0"/>
              <a:t>History of fracture left temporal bone 2 weeks ago</a:t>
            </a:r>
          </a:p>
        </p:txBody>
      </p:sp>
    </p:spTree>
    <p:extLst>
      <p:ext uri="{BB962C8B-B14F-4D97-AF65-F5344CB8AC3E}">
        <p14:creationId xmlns:p14="http://schemas.microsoft.com/office/powerpoint/2010/main" val="3731186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01035-CC9E-4243-B8A9-BC4115293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of left foot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A5149D-227A-7F4E-83F0-E8ACB1154A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50" t="23559" r="26773" b="16202"/>
          <a:stretch/>
        </p:blipFill>
        <p:spPr>
          <a:xfrm>
            <a:off x="2302567" y="2065867"/>
            <a:ext cx="2826024" cy="4478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50CDCF-0781-EC4A-82DF-4E91611268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50" t="29038" r="21258" b="18090"/>
          <a:stretch/>
        </p:blipFill>
        <p:spPr>
          <a:xfrm>
            <a:off x="5996345" y="2065867"/>
            <a:ext cx="3017308" cy="447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942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E054-46D5-6741-82D2-2B80B6D67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338F3-BF7D-4744-AF71-2E2271F61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2. What investigation will you perform? (1 mark)</a:t>
            </a:r>
          </a:p>
        </p:txBody>
      </p:sp>
    </p:spTree>
    <p:extLst>
      <p:ext uri="{BB962C8B-B14F-4D97-AF65-F5344CB8AC3E}">
        <p14:creationId xmlns:p14="http://schemas.microsoft.com/office/powerpoint/2010/main" val="36320874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65810-8419-9140-8B40-5EE3C8661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Computed tomography of brain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B6EF9A-D826-AA42-B366-234D54976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40" b="13297"/>
          <a:stretch/>
        </p:blipFill>
        <p:spPr>
          <a:xfrm>
            <a:off x="685801" y="2059941"/>
            <a:ext cx="3671877" cy="3919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59D46F-0178-3E4B-929E-CE5D438FC4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797"/>
          <a:stretch/>
        </p:blipFill>
        <p:spPr>
          <a:xfrm>
            <a:off x="4357678" y="2059941"/>
            <a:ext cx="3450338" cy="3919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74DEA9-138C-3E48-A77B-E0A34C13B6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608" b="13034"/>
          <a:stretch/>
        </p:blipFill>
        <p:spPr>
          <a:xfrm>
            <a:off x="7808016" y="2059942"/>
            <a:ext cx="3400967" cy="391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403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7C94E-BE98-0E4A-A7F7-A21AF3E29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Computed tomography of temporal bone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CB274-8111-0045-AD83-418AECCD3E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16" t="17041" r="14599" b="13085"/>
          <a:stretch/>
        </p:blipFill>
        <p:spPr>
          <a:xfrm>
            <a:off x="685802" y="2065867"/>
            <a:ext cx="3382961" cy="41696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769453-29F9-804D-AC0C-0914B596AB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61" t="21118" r="12662" b="12964"/>
          <a:stretch/>
        </p:blipFill>
        <p:spPr>
          <a:xfrm>
            <a:off x="4068763" y="2065867"/>
            <a:ext cx="3604470" cy="4169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FA47BD-4720-7342-9D90-3244DE5DA9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40" t="20508" r="12403" b="15333"/>
          <a:stretch/>
        </p:blipFill>
        <p:spPr>
          <a:xfrm>
            <a:off x="7673233" y="2063614"/>
            <a:ext cx="3743325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244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F47A0-4C8C-F342-AB0C-B6DE86B75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19D27-92A9-BB48-9756-5052B4521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3. Describe the CT findings. (1 mark) </a:t>
            </a:r>
          </a:p>
        </p:txBody>
      </p:sp>
    </p:spTree>
    <p:extLst>
      <p:ext uri="{BB962C8B-B14F-4D97-AF65-F5344CB8AC3E}">
        <p14:creationId xmlns:p14="http://schemas.microsoft.com/office/powerpoint/2010/main" val="13874115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35A1-534D-2240-A0DF-9D8E3C2F0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E1979-D329-5A4A-8526-4E5780EF7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4. What are the 2 types of temporal bone fracture? (1 mark)</a:t>
            </a:r>
          </a:p>
        </p:txBody>
      </p:sp>
    </p:spTree>
    <p:extLst>
      <p:ext uri="{BB962C8B-B14F-4D97-AF65-F5344CB8AC3E}">
        <p14:creationId xmlns:p14="http://schemas.microsoft.com/office/powerpoint/2010/main" val="6359739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D8831-21C9-2941-8309-2C9F70AE3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99D40-F97F-024E-B9D5-D2969F757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5. What is your next step of management? (1 mark)</a:t>
            </a:r>
          </a:p>
        </p:txBody>
      </p:sp>
    </p:spTree>
    <p:extLst>
      <p:ext uri="{BB962C8B-B14F-4D97-AF65-F5344CB8AC3E}">
        <p14:creationId xmlns:p14="http://schemas.microsoft.com/office/powerpoint/2010/main" val="1915007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10231-3C66-0B4A-94E1-870800154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7CA54-0626-7F43-B03A-07329F06F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ENT consultation:</a:t>
            </a:r>
          </a:p>
          <a:p>
            <a:r>
              <a:rPr lang="en-US" sz="2000" dirty="0"/>
              <a:t>Not to start oral steroid at the moment in view of </a:t>
            </a:r>
            <a:r>
              <a:rPr lang="en-US" sz="2000" dirty="0" err="1"/>
              <a:t>H’stix</a:t>
            </a:r>
            <a:r>
              <a:rPr lang="en-US" sz="2000" dirty="0"/>
              <a:t> 14.7</a:t>
            </a:r>
          </a:p>
        </p:txBody>
      </p:sp>
    </p:spTree>
    <p:extLst>
      <p:ext uri="{BB962C8B-B14F-4D97-AF65-F5344CB8AC3E}">
        <p14:creationId xmlns:p14="http://schemas.microsoft.com/office/powerpoint/2010/main" val="13628469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5B69-DF87-E34C-A7FA-CD4C63253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C7CA4-496B-A047-BAB1-C7F722772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Follow-up at ENT clinic:</a:t>
            </a:r>
          </a:p>
          <a:p>
            <a:r>
              <a:rPr lang="en-US" sz="2000" dirty="0"/>
              <a:t>Facial nerve function was intact on physical examination after 3 months</a:t>
            </a:r>
          </a:p>
        </p:txBody>
      </p:sp>
    </p:spTree>
    <p:extLst>
      <p:ext uri="{BB962C8B-B14F-4D97-AF65-F5344CB8AC3E}">
        <p14:creationId xmlns:p14="http://schemas.microsoft.com/office/powerpoint/2010/main" val="3612747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01035-CC9E-4243-B8A9-BC4115293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of left foot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B65B9F-F095-B544-9C61-1F04C1C0B7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80" t="19073" r="22374" b="18820"/>
          <a:stretch/>
        </p:blipFill>
        <p:spPr>
          <a:xfrm>
            <a:off x="1993899" y="2065867"/>
            <a:ext cx="2841917" cy="41110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4C60E7-00ED-0840-90C1-23AEBE5303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3" t="21314" r="10598" b="11429"/>
          <a:stretch/>
        </p:blipFill>
        <p:spPr>
          <a:xfrm>
            <a:off x="5498424" y="2065867"/>
            <a:ext cx="3831106" cy="407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51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70264-F17B-B84A-B492-F336C3962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538DD-E057-DD4D-9395-875B2D65E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2. Describe the X-ray findings. (1 mark)</a:t>
            </a:r>
          </a:p>
        </p:txBody>
      </p:sp>
    </p:spTree>
    <p:extLst>
      <p:ext uri="{BB962C8B-B14F-4D97-AF65-F5344CB8AC3E}">
        <p14:creationId xmlns:p14="http://schemas.microsoft.com/office/powerpoint/2010/main" val="1158039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A6285-6C8F-4C4E-BB0D-85264B474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97432-C6A4-7346-9B35-F8D4A181A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3. Give 1 trauma related differential diagnosis and 1 non-trauma related differential diagnosis. (1 mark)</a:t>
            </a:r>
          </a:p>
        </p:txBody>
      </p:sp>
    </p:spTree>
    <p:extLst>
      <p:ext uri="{BB962C8B-B14F-4D97-AF65-F5344CB8AC3E}">
        <p14:creationId xmlns:p14="http://schemas.microsoft.com/office/powerpoint/2010/main" val="2474125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95A1-4DFE-FE4E-85AC-56D75E2AA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106AF-7613-0249-9045-77DC2A6D4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On further enquiry of history:</a:t>
            </a:r>
          </a:p>
          <a:p>
            <a:r>
              <a:rPr lang="en-US" sz="2000" dirty="0"/>
              <a:t>No preceding injury</a:t>
            </a:r>
          </a:p>
          <a:p>
            <a:r>
              <a:rPr lang="en-US" sz="2000" dirty="0"/>
              <a:t>Still able to go to market every day</a:t>
            </a:r>
          </a:p>
        </p:txBody>
      </p:sp>
    </p:spTree>
    <p:extLst>
      <p:ext uri="{BB962C8B-B14F-4D97-AF65-F5344CB8AC3E}">
        <p14:creationId xmlns:p14="http://schemas.microsoft.com/office/powerpoint/2010/main" val="17648119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1810</TotalTime>
  <Words>859</Words>
  <Application>Microsoft Macintosh PowerPoint</Application>
  <PresentationFormat>Widescreen</PresentationFormat>
  <Paragraphs>158</Paragraphs>
  <Slides>57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Calibri</vt:lpstr>
      <vt:lpstr>Calibri Light</vt:lpstr>
      <vt:lpstr>Celestial</vt:lpstr>
      <vt:lpstr>JCM OSCE September 2023 </vt:lpstr>
      <vt:lpstr>Case presentation</vt:lpstr>
      <vt:lpstr>PHYSICAL EXAMINATION</vt:lpstr>
      <vt:lpstr>questions</vt:lpstr>
      <vt:lpstr>X-ray of left foot</vt:lpstr>
      <vt:lpstr>X-ray of left foot</vt:lpstr>
      <vt:lpstr>questions</vt:lpstr>
      <vt:lpstr>questions</vt:lpstr>
      <vt:lpstr>Case presentation</vt:lpstr>
      <vt:lpstr>questions</vt:lpstr>
      <vt:lpstr>questions</vt:lpstr>
      <vt:lpstr>cAse presentation</vt:lpstr>
      <vt:lpstr>Case presentation</vt:lpstr>
      <vt:lpstr>Physical examination</vt:lpstr>
      <vt:lpstr>questions</vt:lpstr>
      <vt:lpstr>questions</vt:lpstr>
      <vt:lpstr>progress</vt:lpstr>
      <vt:lpstr>questions</vt:lpstr>
      <vt:lpstr>progress</vt:lpstr>
      <vt:lpstr>progress</vt:lpstr>
      <vt:lpstr>Physical examination</vt:lpstr>
      <vt:lpstr>questions</vt:lpstr>
      <vt:lpstr>questions</vt:lpstr>
      <vt:lpstr>questions</vt:lpstr>
      <vt:lpstr>Case presentation</vt:lpstr>
      <vt:lpstr>Case presentation</vt:lpstr>
      <vt:lpstr>questions</vt:lpstr>
      <vt:lpstr>questions</vt:lpstr>
      <vt:lpstr>X-ray of left hand</vt:lpstr>
      <vt:lpstr>X-ray of left thumb</vt:lpstr>
      <vt:lpstr>questions</vt:lpstr>
      <vt:lpstr>Ultrasonography of mcpj of left thumb</vt:lpstr>
      <vt:lpstr>questions</vt:lpstr>
      <vt:lpstr>QUESTIONS</vt:lpstr>
      <vt:lpstr>questions</vt:lpstr>
      <vt:lpstr>progress</vt:lpstr>
      <vt:lpstr>Case presentation</vt:lpstr>
      <vt:lpstr>X-ray of left shoulder</vt:lpstr>
      <vt:lpstr>questions</vt:lpstr>
      <vt:lpstr>questions</vt:lpstr>
      <vt:lpstr>questions</vt:lpstr>
      <vt:lpstr>questions</vt:lpstr>
      <vt:lpstr>Post-reduction X-ray</vt:lpstr>
      <vt:lpstr>progress</vt:lpstr>
      <vt:lpstr>questions</vt:lpstr>
      <vt:lpstr>Case presentation</vt:lpstr>
      <vt:lpstr>Case presentation</vt:lpstr>
      <vt:lpstr>questions</vt:lpstr>
      <vt:lpstr>case presentation</vt:lpstr>
      <vt:lpstr>questions</vt:lpstr>
      <vt:lpstr>Computed tomography of brain</vt:lpstr>
      <vt:lpstr>Computed tomography of temporal bone</vt:lpstr>
      <vt:lpstr>questions</vt:lpstr>
      <vt:lpstr>questions</vt:lpstr>
      <vt:lpstr>questions</vt:lpstr>
      <vt:lpstr>progress</vt:lpstr>
      <vt:lpstr>progress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Edmund Chan</dc:creator>
  <cp:lastModifiedBy>Edmund Chan</cp:lastModifiedBy>
  <cp:revision>385</cp:revision>
  <dcterms:created xsi:type="dcterms:W3CDTF">2023-08-26T16:30:40Z</dcterms:created>
  <dcterms:modified xsi:type="dcterms:W3CDTF">2023-09-06T09:42:23Z</dcterms:modified>
</cp:coreProperties>
</file>